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858000" cy="9144000"/>
  <p:embeddedFontLst>
    <p:embeddedFont>
      <p:font typeface="Raleway"/>
      <p:regular r:id="rId82"/>
      <p:bold r:id="rId83"/>
      <p:italic r:id="rId84"/>
      <p:boldItalic r:id="rId85"/>
    </p:embeddedFont>
    <p:embeddedFont>
      <p:font typeface="Roboto"/>
      <p:regular r:id="rId86"/>
      <p:bold r:id="rId87"/>
      <p:italic r:id="rId88"/>
      <p:boldItalic r:id="rId89"/>
    </p:embeddedFont>
    <p:embeddedFont>
      <p:font typeface="Roboto Condensed"/>
      <p:regular r:id="rId90"/>
      <p:bold r:id="rId91"/>
      <p:italic r:id="rId92"/>
      <p:boldItalic r:id="rId93"/>
    </p:embeddedFont>
    <p:embeddedFont>
      <p:font typeface="Raleway Medium"/>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560080-B947-4380-945A-93D70CEAE070}">
  <a:tblStyle styleId="{1F560080-B947-4380-945A-93D70CEAE07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alewayMedium-bold.fntdata"/><Relationship Id="rId94" Type="http://schemas.openxmlformats.org/officeDocument/2006/relationships/font" Target="fonts/RalewayMedium-regular.fntdata"/><Relationship Id="rId97" Type="http://schemas.openxmlformats.org/officeDocument/2006/relationships/font" Target="fonts/RalewayMedium-boldItalic.fntdata"/><Relationship Id="rId96" Type="http://schemas.openxmlformats.org/officeDocument/2006/relationships/font" Target="fonts/RalewayMedium-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Condensed-bold.fntdata"/><Relationship Id="rId90" Type="http://schemas.openxmlformats.org/officeDocument/2006/relationships/font" Target="fonts/RobotoCondensed-regular.fntdata"/><Relationship Id="rId93" Type="http://schemas.openxmlformats.org/officeDocument/2006/relationships/font" Target="fonts/RobotoCondensed-boldItalic.fntdata"/><Relationship Id="rId92" Type="http://schemas.openxmlformats.org/officeDocument/2006/relationships/font" Target="fonts/RobotoCondense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aleway-italic.fntdata"/><Relationship Id="rId83" Type="http://schemas.openxmlformats.org/officeDocument/2006/relationships/font" Target="fonts/Raleway-bold.fntdata"/><Relationship Id="rId86" Type="http://schemas.openxmlformats.org/officeDocument/2006/relationships/font" Target="fonts/Roboto-regular.fntdata"/><Relationship Id="rId85" Type="http://schemas.openxmlformats.org/officeDocument/2006/relationships/font" Target="fonts/Raleway-boldItalic.fntdata"/><Relationship Id="rId88" Type="http://schemas.openxmlformats.org/officeDocument/2006/relationships/font" Target="fonts/Roboto-italic.fntdata"/><Relationship Id="rId87" Type="http://schemas.openxmlformats.org/officeDocument/2006/relationships/font" Target="fonts/Roboto-bold.fntdata"/><Relationship Id="rId89" Type="http://schemas.openxmlformats.org/officeDocument/2006/relationships/font" Target="fonts/Roboto-boldItalic.fntdata"/><Relationship Id="rId80" Type="http://schemas.openxmlformats.org/officeDocument/2006/relationships/slide" Target="slides/slide74.xml"/><Relationship Id="rId82" Type="http://schemas.openxmlformats.org/officeDocument/2006/relationships/font" Target="fonts/Raleway-regular.fntdata"/><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ccampbell@breakfree-ed.org" TargetMode="External"/><Relationship Id="rId3" Type="http://schemas.openxmlformats.org/officeDocument/2006/relationships/hyperlink" Target="https://www.stockmarketgame.or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0E1Vx3wfXaAeHuIqxQ6ITZqumZd2cminQluBhu0dBw/edit?usp=sharing" TargetMode="External"/><Relationship Id="rId3" Type="http://schemas.openxmlformats.org/officeDocument/2006/relationships/hyperlink" Target="https://www.stockmarketgame.or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8zuKOaZDlTtHukXMvkkTR_1HM6IfyoH2BagjZjPuFYA/edit?usp=sharing" TargetMode="External"/><Relationship Id="rId3" Type="http://schemas.openxmlformats.org/officeDocument/2006/relationships/hyperlink" Target="https://www.stockmarketgame.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GuwNwKVv9Mmt-Lg4XvuYeg07ZgHauxww/view?usp=sharing" TargetMode="External"/><Relationship Id="rId3" Type="http://schemas.openxmlformats.org/officeDocument/2006/relationships/hyperlink" Target="https://www.stockmarketgame.or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jmSHapvizFnIkySOQ694uu7czTOohk6WNKy0sxFsIM/edit?usp=sharing" TargetMode="External"/><Relationship Id="rId3" Type="http://schemas.openxmlformats.org/officeDocument/2006/relationships/hyperlink" Target="https://www.stockmarketgame.or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A9RiHRn9uS8klmAOan2xrCSTQF4NYFgz/view?usp=sharing" TargetMode="External"/><Relationship Id="rId3" Type="http://schemas.openxmlformats.org/officeDocument/2006/relationships/hyperlink" Target="https://www.stockmarketgame.or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PqUDqWfG7yJzkFlXeKgzlp7OcIlmpL1BAkpXpxwNwc/edit?usp=sharing" TargetMode="External"/><Relationship Id="rId3" Type="http://schemas.openxmlformats.org/officeDocument/2006/relationships/hyperlink" Target="https://www.stockmarketgame.or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7y_yPeobtL8_b13KoKpZT7XYqVFz_bNC/view?usp=sharing" TargetMode="External"/><Relationship Id="rId3" Type="http://schemas.openxmlformats.org/officeDocument/2006/relationships/hyperlink" Target="https://www.stockmarketgame.org/"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inance.yahoo.com" TargetMode="External"/><Relationship Id="rId3" Type="http://schemas.openxmlformats.org/officeDocument/2006/relationships/hyperlink" Target="https://www.youtube.com/watch?v=DJ8ORlJHz3o&amp;list=PLJUvV25FAJfm9nUZa0LSMsI7cRh0fj3ZA&amp;index=6" TargetMode="External"/><Relationship Id="rId4" Type="http://schemas.openxmlformats.org/officeDocument/2006/relationships/hyperlink" Target="http://biz.yahoo.com/ic/ind_index.html" TargetMode="External"/><Relationship Id="rId5" Type="http://schemas.openxmlformats.org/officeDocument/2006/relationships/hyperlink" Target="http://www.thestreet.com" TargetMode="External"/><Relationship Id="rId6" Type="http://schemas.openxmlformats.org/officeDocument/2006/relationships/hyperlink" Target="https://www.stockmarketgame.org/"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tZt0fo8OpPbkKbZxAwwd0Se8ahIvkg5h55xLZnPHuE/edit?usp=sharing" TargetMode="External"/><Relationship Id="rId3" Type="http://schemas.openxmlformats.org/officeDocument/2006/relationships/hyperlink" Target="https://www.stockmarketgame.org/"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1OonGus" TargetMode="External"/><Relationship Id="rId3" Type="http://schemas.openxmlformats.org/officeDocument/2006/relationships/hyperlink" Target="http://bit.ly/2iZJy1r" TargetMode="External"/><Relationship Id="rId4" Type="http://schemas.openxmlformats.org/officeDocument/2006/relationships/hyperlink" Target="http://bit.ly/2iNm5kt" TargetMode="External"/><Relationship Id="rId5" Type="http://schemas.openxmlformats.org/officeDocument/2006/relationships/hyperlink" Target="https://www.stockmarketgame.org/"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 Id="rId3" Type="http://schemas.openxmlformats.org/officeDocument/2006/relationships/hyperlink" Target="https://commons.wikimedia.org/wiki/File:Flickr_-_DVIDSHUB_-_Oil_Spill.jp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inance.yahoo.com" TargetMode="External"/><Relationship Id="rId3" Type="http://schemas.openxmlformats.org/officeDocument/2006/relationships/hyperlink" Target="http://biz.yahoo.com/ic/ind_index.html" TargetMode="External"/><Relationship Id="rId4" Type="http://schemas.openxmlformats.org/officeDocument/2006/relationships/hyperlink" Target="http://www.thestreet.com" TargetMode="External"/><Relationship Id="rId5" Type="http://schemas.openxmlformats.org/officeDocument/2006/relationships/hyperlink" Target="https://www.stockmarketgame.org/"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ockmarketgame.or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70cf38c8f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70cf38c8f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lessons have been adapted from The Stock Market Game’s curriculum.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6cfa145d3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6cfa145d3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Tell</a:t>
            </a:r>
            <a:r>
              <a:rPr lang="en">
                <a:solidFill>
                  <a:schemeClr val="dk1"/>
                </a:solidFill>
              </a:rPr>
              <a:t> </a:t>
            </a:r>
            <a:r>
              <a:rPr lang="en">
                <a:solidFill>
                  <a:schemeClr val="dk1"/>
                </a:solidFill>
              </a:rPr>
              <a:t>students that the goal of the activity was to give them a concrete sense of the “value” of $100,000. Inform them that as an investment team, they will be given a $100,000 in virtual cash to invest in companies they believe will make the most money over the coming weeks. They will also be able to buy bonds and mutual funds. Explain that each group will need to work as a team to make the purchases.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to students that through BreakFree’s Investors Club Challenge, they will be competing against other schools to see who can increase the value of their holdings the most over the course of the school year.</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e70cf38c8f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e70cf38c8f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through BreakFree’s Investors Club Challenge, they will be competing against other schools to see who can increase the value of their holdings the most over the course of the school year.</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e6cfa145d3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e6cfa145d3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Explain to students that they will be working as a team to compete against other investment clubs. As a team, there should be ground rules that </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6cfa145d3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6cfa145d3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Review the different elements of </a:t>
            </a:r>
            <a:r>
              <a:rPr lang="en"/>
              <a:t>consensus</a:t>
            </a:r>
            <a:r>
              <a:rPr lang="en"/>
              <a:t> building and working as a team</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6cfa145d3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6cfa145d3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Go through the steps to practice consensus building and come up with a team name.</a:t>
            </a:r>
            <a:endParaRPr/>
          </a:p>
          <a:p>
            <a:pPr indent="-298450" lvl="1" marL="914400" rtl="0" algn="l">
              <a:spcBef>
                <a:spcPts val="0"/>
              </a:spcBef>
              <a:spcAft>
                <a:spcPts val="0"/>
              </a:spcAft>
              <a:buSzPts val="1100"/>
              <a:buAutoNum type="alphaLcPeriod"/>
            </a:pPr>
            <a:r>
              <a:rPr lang="en"/>
              <a:t>Note: if your students are breaking into different teams, allow the teams to separate and go through the steps as individual teams</a:t>
            </a:r>
            <a:endParaRPr/>
          </a:p>
          <a:p>
            <a:pPr indent="-298450" lvl="0" marL="457200" rtl="0" algn="l">
              <a:spcBef>
                <a:spcPts val="0"/>
              </a:spcBef>
              <a:spcAft>
                <a:spcPts val="0"/>
              </a:spcAft>
              <a:buSzPts val="1100"/>
              <a:buAutoNum type="arabicPeriod"/>
            </a:pPr>
            <a:r>
              <a:rPr lang="en"/>
              <a:t>Please send your name(s) to Christina at </a:t>
            </a:r>
            <a:r>
              <a:rPr lang="en" u="sng">
                <a:solidFill>
                  <a:schemeClr val="hlink"/>
                </a:solidFill>
                <a:hlinkClick r:id="rId2"/>
              </a:rPr>
              <a:t>ccampbell@breakfree-ed.org</a:t>
            </a:r>
            <a:r>
              <a:rPr lang="en"/>
              <a:t> so she can update our SMG platform</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p>
          <a:p>
            <a:pPr indent="0" lvl="0" marL="45720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6cfa145d3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6cfa145d3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Introduce students to the different roles that need to be filled on the team. If students are interested in taking on a specific role, discuss as a team how you will go about deciding team roles. </a:t>
            </a:r>
            <a:endParaRPr/>
          </a:p>
          <a:p>
            <a:pPr indent="-298450" lvl="1" marL="914400" rtl="0" algn="l">
              <a:spcBef>
                <a:spcPts val="0"/>
              </a:spcBef>
              <a:spcAft>
                <a:spcPts val="0"/>
              </a:spcAft>
              <a:buClr>
                <a:schemeClr val="dk1"/>
              </a:buClr>
              <a:buSzPts val="1100"/>
              <a:buAutoNum type="alphaLcPeriod"/>
            </a:pPr>
            <a:r>
              <a:rPr lang="en"/>
              <a:t>This process can be continued throughout the next few days as students become more familiar with the investors club</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6cfa145d3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6cfa145d3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Introduce students to the different roles that need to be filled on the team. If students are interested in taking on a specific role, discuss as a team how you will go about deciding team roles.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process can be continued throughout the next few days as students become more familiar with the investors club</a:t>
            </a:r>
            <a:endParaRPr>
              <a:solidFill>
                <a:schemeClr val="dk1"/>
              </a:solidFill>
            </a:endParaRPr>
          </a:p>
          <a:p>
            <a:pPr indent="0" lvl="0" marL="457200" rtl="0" algn="l">
              <a:spcBef>
                <a:spcPts val="0"/>
              </a:spcBef>
              <a:spcAft>
                <a:spcPts val="0"/>
              </a:spcAft>
              <a:buNone/>
            </a:pPr>
            <a:r>
              <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6cfa145d3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6cfa145d3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a piece of paper or submit one through your virtual classroom.</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e6cfa145d3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e6cfa145d3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View Lesson plan </a:t>
            </a:r>
            <a:r>
              <a:rPr lang="en" u="sng">
                <a:solidFill>
                  <a:schemeClr val="hlink"/>
                </a:solidFill>
                <a:latin typeface="Roboto"/>
                <a:ea typeface="Roboto"/>
                <a:cs typeface="Roboto"/>
                <a:sym typeface="Roboto"/>
                <a:hlinkClick r:id="rId2"/>
              </a:rPr>
              <a:t>Here</a:t>
            </a:r>
            <a:endParaRPr>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solidFill>
                <a:srgbClr val="222222"/>
              </a:solidFill>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6cfa145d3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6cfa145d3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in their journals, handout, or piece of paper.</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Jeff Bezos, Amazon’s founder, Anita Roddick, founder of The Body Shop, and Dunkin Donuts founder, William Rosenberg, are examples of sole proprietorships that grew into internationally recognized companies and brands.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Explain to your students that there are different types of businesses. In addition to sole proprietorships there are partnerships like the group of former Paypal employees that founded YouTube. Have you or your students ever watched videos on YouTube?</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There are also companies and corporations, which can be classified as private (companies that don’t sell stock) or public (companies that sell stock on the stock market).</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Why do you think a company would change its ownership?</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Why would a private company want to become a public corporation?</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e6cfa145d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e6cfa145d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View Lesson plan </a:t>
            </a:r>
            <a:r>
              <a:rPr lang="en" u="sng">
                <a:solidFill>
                  <a:schemeClr val="hlink"/>
                </a:solidFill>
                <a:latin typeface="Roboto"/>
                <a:ea typeface="Roboto"/>
                <a:cs typeface="Roboto"/>
                <a:sym typeface="Roboto"/>
                <a:hlinkClick r:id="rId2"/>
              </a:rPr>
              <a:t>Here</a:t>
            </a:r>
            <a:endParaRPr>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chemeClr val="hlink"/>
                </a:solidFill>
                <a:latin typeface="Roboto"/>
                <a:ea typeface="Roboto"/>
                <a:cs typeface="Roboto"/>
                <a:sym typeface="Roboto"/>
                <a:hlinkClick r:id="rId3"/>
              </a:rPr>
              <a:t>The Stock Market Game</a:t>
            </a:r>
            <a:endParaRPr>
              <a:solidFill>
                <a:srgbClr val="222222"/>
              </a:solidFill>
              <a:latin typeface="Roboto"/>
              <a:ea typeface="Roboto"/>
              <a:cs typeface="Roboto"/>
              <a:sym typeface="Roboto"/>
            </a:endParaRPr>
          </a:p>
          <a:p>
            <a:pPr indent="0" lvl="0" marL="0" rtl="0" algn="l">
              <a:spcBef>
                <a:spcPts val="0"/>
              </a:spcBef>
              <a:spcAft>
                <a:spcPts val="0"/>
              </a:spcAft>
              <a:buNone/>
            </a:pPr>
            <a:r>
              <a:t/>
            </a:r>
            <a:endParaRPr>
              <a:solidFill>
                <a:srgbClr val="222222"/>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e6cfa145d3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e6cfa145d3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day</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6cfa145d3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6cfa145d3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day, so students know what is expected of their learning</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e6cfa145d3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e6cfa145d3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Go over the different </a:t>
            </a:r>
            <a:r>
              <a:rPr lang="en"/>
              <a:t>types</a:t>
            </a:r>
            <a:r>
              <a:rPr lang="en"/>
              <a:t> of companies. As students to read the definitions from the board.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6cfa145d3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6cfa145d3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Review what a public corporation is and explain to students that these are the types of companies they will be investing in</a:t>
            </a:r>
            <a:endParaRPr/>
          </a:p>
          <a:p>
            <a:pPr indent="-298450" lvl="0" marL="457200" rtl="0" algn="l">
              <a:spcBef>
                <a:spcPts val="0"/>
              </a:spcBef>
              <a:spcAft>
                <a:spcPts val="0"/>
              </a:spcAft>
              <a:buClr>
                <a:schemeClr val="dk1"/>
              </a:buClr>
              <a:buSzPts val="1100"/>
              <a:buAutoNum type="arabicPeriod"/>
            </a:pPr>
            <a:r>
              <a:rPr lang="en"/>
              <a:t>Ask students to call out any public corporations they may know</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70cf38c8f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70cf38c8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Watch the video</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6cfa145d3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6cfa145d3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Review the information in the table with students</a:t>
            </a:r>
            <a:endParaRPr/>
          </a:p>
          <a:p>
            <a:pPr indent="-298450" lvl="0" marL="457200" rtl="0" algn="l">
              <a:spcBef>
                <a:spcPts val="0"/>
              </a:spcBef>
              <a:spcAft>
                <a:spcPts val="0"/>
              </a:spcAft>
              <a:buClr>
                <a:schemeClr val="dk1"/>
              </a:buClr>
              <a:buSzPts val="1100"/>
              <a:buAutoNum type="arabicPeriod"/>
            </a:pPr>
            <a:r>
              <a:rPr lang="en"/>
              <a:t>Explain that g</a:t>
            </a:r>
            <a:r>
              <a:rPr lang="en"/>
              <a:t>enerally companies do not want to have too much inventory on hand. For each company, ask students express the number of units sold per day as a percentage of the number of units on hand.</a:t>
            </a:r>
            <a:endParaRPr/>
          </a:p>
          <a:p>
            <a:pPr indent="-298450" lvl="1" marL="914400" rtl="0" algn="l">
              <a:spcBef>
                <a:spcPts val="0"/>
              </a:spcBef>
              <a:spcAft>
                <a:spcPts val="0"/>
              </a:spcAft>
              <a:buClr>
                <a:schemeClr val="dk1"/>
              </a:buClr>
              <a:buSzPts val="1100"/>
              <a:buAutoNum type="alphaLcPeriod"/>
            </a:pPr>
            <a:r>
              <a:rPr lang="en"/>
              <a:t>Company A: 69%</a:t>
            </a:r>
            <a:endParaRPr/>
          </a:p>
          <a:p>
            <a:pPr indent="-298450" lvl="1" marL="914400" rtl="0" algn="l">
              <a:spcBef>
                <a:spcPts val="0"/>
              </a:spcBef>
              <a:spcAft>
                <a:spcPts val="0"/>
              </a:spcAft>
              <a:buClr>
                <a:schemeClr val="dk1"/>
              </a:buClr>
              <a:buSzPts val="1100"/>
              <a:buAutoNum type="alphaLcPeriod"/>
            </a:pPr>
            <a:r>
              <a:rPr lang="en"/>
              <a:t>Company B: 11%</a:t>
            </a:r>
            <a:endParaRPr/>
          </a:p>
          <a:p>
            <a:pPr indent="-298450" lvl="1" marL="914400" rtl="0" algn="l">
              <a:spcBef>
                <a:spcPts val="0"/>
              </a:spcBef>
              <a:spcAft>
                <a:spcPts val="0"/>
              </a:spcAft>
              <a:buClr>
                <a:schemeClr val="dk1"/>
              </a:buClr>
              <a:buSzPts val="1100"/>
              <a:buAutoNum type="alphaLcPeriod"/>
            </a:pPr>
            <a:r>
              <a:rPr lang="en"/>
              <a:t>Company</a:t>
            </a:r>
            <a:r>
              <a:rPr lang="en"/>
              <a:t> C: 95%</a:t>
            </a:r>
            <a:endParaRPr/>
          </a:p>
          <a:p>
            <a:pPr indent="-298450" lvl="0" marL="457200" rtl="0" algn="l">
              <a:spcBef>
                <a:spcPts val="0"/>
              </a:spcBef>
              <a:spcAft>
                <a:spcPts val="0"/>
              </a:spcAft>
              <a:buClr>
                <a:schemeClr val="dk1"/>
              </a:buClr>
              <a:buSzPts val="1100"/>
              <a:buAutoNum type="arabicPeriod"/>
            </a:pPr>
            <a:r>
              <a:rPr lang="en"/>
              <a:t>Ask student what company they would invest in and why. Possible answers may include:</a:t>
            </a:r>
            <a:endParaRPr/>
          </a:p>
          <a:p>
            <a:pPr indent="-298450" lvl="1" marL="914400" rtl="0" algn="l">
              <a:spcBef>
                <a:spcPts val="0"/>
              </a:spcBef>
              <a:spcAft>
                <a:spcPts val="0"/>
              </a:spcAft>
              <a:buClr>
                <a:schemeClr val="dk1"/>
              </a:buClr>
              <a:buSzPts val="1100"/>
              <a:buAutoNum type="alphaLcPeriod"/>
            </a:pPr>
            <a:r>
              <a:rPr lang="en"/>
              <a:t>Co A. has had steady increases in profit last four years. Growth and expansion could help put this company ahead of the other two.</a:t>
            </a:r>
            <a:endParaRPr/>
          </a:p>
          <a:p>
            <a:pPr indent="-298450" lvl="1" marL="914400" rtl="0" algn="l">
              <a:spcBef>
                <a:spcPts val="0"/>
              </a:spcBef>
              <a:spcAft>
                <a:spcPts val="0"/>
              </a:spcAft>
              <a:buClr>
                <a:schemeClr val="dk1"/>
              </a:buClr>
              <a:buSzPts val="1100"/>
              <a:buAutoNum type="alphaLcPeriod"/>
            </a:pPr>
            <a:r>
              <a:rPr lang="en"/>
              <a:t>Co B. Huge profit in first year of business, but a lot of units on hand.</a:t>
            </a:r>
            <a:endParaRPr/>
          </a:p>
          <a:p>
            <a:pPr indent="-298450" lvl="1" marL="914400" rtl="0" algn="l">
              <a:spcBef>
                <a:spcPts val="0"/>
              </a:spcBef>
              <a:spcAft>
                <a:spcPts val="0"/>
              </a:spcAft>
              <a:buClr>
                <a:schemeClr val="dk1"/>
              </a:buClr>
              <a:buSzPts val="1100"/>
              <a:buAutoNum type="alphaLcPeriod"/>
            </a:pPr>
            <a:r>
              <a:rPr lang="en"/>
              <a:t>Co C. had a turnaround year in 2018. They did a great job managing inventory, which could indicate excellent managers for this company.</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e6cfa145d3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e6cfa145d3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Explain to students what a stock is and why companies sell stock</a:t>
            </a:r>
            <a:endParaRPr/>
          </a:p>
          <a:p>
            <a:pPr indent="-298450" lvl="0" marL="457200" rtl="0" algn="l">
              <a:spcBef>
                <a:spcPts val="0"/>
              </a:spcBef>
              <a:spcAft>
                <a:spcPts val="0"/>
              </a:spcAft>
              <a:buClr>
                <a:schemeClr val="dk1"/>
              </a:buClr>
              <a:buSzPts val="1100"/>
              <a:buAutoNum type="arabicPeriod"/>
            </a:pPr>
            <a:r>
              <a:rPr lang="en"/>
              <a:t>The Hershey Company, the company that makes Hershey’s Kisses, Reese’s Peanut Butter Cups, and other famous candies, is an example of a public company. You can become a part owner of The Hershey Company by buying its stock.</a:t>
            </a:r>
            <a:endParaRPr/>
          </a:p>
          <a:p>
            <a:pPr indent="-298450" lvl="0" marL="457200" rtl="0" algn="l">
              <a:spcBef>
                <a:spcPts val="0"/>
              </a:spcBef>
              <a:spcAft>
                <a:spcPts val="0"/>
              </a:spcAft>
              <a:buClr>
                <a:schemeClr val="dk1"/>
              </a:buClr>
              <a:buSzPts val="1100"/>
              <a:buAutoNum type="arabicPeriod"/>
            </a:pPr>
            <a:r>
              <a:rPr lang="en"/>
              <a:t>Consider sharing with students the difference between public and private companies when it comes to stock:</a:t>
            </a:r>
            <a:endParaRPr/>
          </a:p>
          <a:p>
            <a:pPr indent="-298450" lvl="1" marL="914400" rtl="0" algn="l">
              <a:spcBef>
                <a:spcPts val="0"/>
              </a:spcBef>
              <a:spcAft>
                <a:spcPts val="0"/>
              </a:spcAft>
              <a:buClr>
                <a:schemeClr val="dk1"/>
              </a:buClr>
              <a:buSzPts val="1100"/>
              <a:buAutoNum type="alphaLcPeriod"/>
            </a:pPr>
            <a:r>
              <a:rPr lang="en"/>
              <a:t>A private company can be owned by an individual, a family, or a small group of investors. It does not raise money by selling stock to the public. A private company raises money through bank loans, venture capitalists and other sources of capital. Mars Incorporated, the maker M&amp;M’s and other popular candies, is an example of a private company. It is owned by the Mars family. </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6cfa145d3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6cfa145d3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Read through the explanation on the slide to show students why companies choose to “go public” and sell stock</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e6cfa145d3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e6cfa145d3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Review the vocabulary with students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e6cfa145d3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e6cfa145d3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Tell students that there are two main stock exchanges in the U.S. </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e6cfa145d3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e6cfa145d3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in their journals, handout, or piece of paper.</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e6cfa145d3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e6cfa145d3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If students want to dig deeper into stocks, why companies sell stock, and how companies “go public” via IPO’s, print and distribute</a:t>
            </a:r>
            <a:r>
              <a:rPr lang="en" u="sng">
                <a:solidFill>
                  <a:schemeClr val="hlink"/>
                </a:solidFill>
                <a:hlinkClick r:id="rId2"/>
              </a:rPr>
              <a:t> this reading</a:t>
            </a:r>
            <a:r>
              <a:rPr lang="en"/>
              <a:t>.</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6cfa145d3_0_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6cfa145d3_0_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The profit from the sale of each share of stock is calculated by subtracting the cost per share which was $47.75 for the sale price of $62.25, equaling $14.50. Then you multiply the profit times the 723 shares which is </a:t>
            </a:r>
            <a:r>
              <a:rPr b="1" lang="en"/>
              <a:t>$10,483.50.</a:t>
            </a:r>
            <a:endParaRPr b="1"/>
          </a:p>
          <a:p>
            <a:pPr indent="-298450" lvl="0" marL="457200" rtl="0" algn="l">
              <a:spcBef>
                <a:spcPts val="0"/>
              </a:spcBef>
              <a:spcAft>
                <a:spcPts val="0"/>
              </a:spcAft>
              <a:buClr>
                <a:schemeClr val="dk1"/>
              </a:buClr>
              <a:buSzPts val="1100"/>
              <a:buAutoNum type="arabicPeriod"/>
            </a:pPr>
            <a:r>
              <a:rPr lang="en"/>
              <a:t>You need to multiply the dividend of $1.25 per share times the number of shares which is 720. The result is an earning of </a:t>
            </a:r>
            <a:r>
              <a:rPr b="1" lang="en"/>
              <a:t>$900</a:t>
            </a:r>
            <a:endParaRPr b="1"/>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b="1"/>
          </a:p>
          <a:p>
            <a:pPr indent="0" lvl="0" marL="45720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70cf38c8f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e70cf38c8f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Watch the video</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70cf38c8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70cf38c8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a piece of paper or submit one through your virtual classroom.</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6cfa145d3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e6cfa145d3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View Lesson plan </a:t>
            </a:r>
            <a:r>
              <a:rPr lang="en" u="sng">
                <a:solidFill>
                  <a:schemeClr val="hlink"/>
                </a:solidFill>
                <a:latin typeface="Roboto"/>
                <a:ea typeface="Roboto"/>
                <a:cs typeface="Roboto"/>
                <a:sym typeface="Roboto"/>
                <a:hlinkClick r:id="rId2"/>
              </a:rPr>
              <a:t>Here</a:t>
            </a:r>
            <a:endParaRPr>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solidFill>
                <a:srgbClr val="222222"/>
              </a:solidFill>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e6cfa145d3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e6cfa145d3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in their journals, handout, or piece of paper.</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6cfa145d3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6cfa145d3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day</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e6cfa145d3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e6cfa145d3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day, so students know what is expected of their learning</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6cfa145d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6cfa145d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Read the definition of a ticker symbol to students or ask someone to read out loud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6cfa145d3_0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e6cfa145d3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Answers:</a:t>
            </a:r>
            <a:endParaRPr/>
          </a:p>
          <a:p>
            <a:pPr indent="-298450" lvl="1" marL="914400" rtl="0" algn="l">
              <a:spcBef>
                <a:spcPts val="0"/>
              </a:spcBef>
              <a:spcAft>
                <a:spcPts val="0"/>
              </a:spcAft>
              <a:buSzPts val="1100"/>
              <a:buAutoNum type="alphaLcPeriod"/>
            </a:pPr>
            <a:r>
              <a:rPr lang="en"/>
              <a:t>Apple</a:t>
            </a:r>
            <a:endParaRPr/>
          </a:p>
          <a:p>
            <a:pPr indent="-298450" lvl="1" marL="914400" rtl="0" algn="l">
              <a:spcBef>
                <a:spcPts val="0"/>
              </a:spcBef>
              <a:spcAft>
                <a:spcPts val="0"/>
              </a:spcAft>
              <a:buSzPts val="1100"/>
              <a:buAutoNum type="alphaLcPeriod"/>
            </a:pPr>
            <a:r>
              <a:rPr lang="en"/>
              <a:t>Google</a:t>
            </a:r>
            <a:endParaRPr/>
          </a:p>
          <a:p>
            <a:pPr indent="-298450" lvl="1" marL="914400" rtl="0" algn="l">
              <a:spcBef>
                <a:spcPts val="0"/>
              </a:spcBef>
              <a:spcAft>
                <a:spcPts val="0"/>
              </a:spcAft>
              <a:buSzPts val="1100"/>
              <a:buAutoNum type="alphaLcPeriod"/>
            </a:pPr>
            <a:r>
              <a:rPr lang="en"/>
              <a:t>Walmart</a:t>
            </a:r>
            <a:endParaRPr/>
          </a:p>
          <a:p>
            <a:pPr indent="-298450" lvl="1" marL="914400" rtl="0" algn="l">
              <a:spcBef>
                <a:spcPts val="0"/>
              </a:spcBef>
              <a:spcAft>
                <a:spcPts val="0"/>
              </a:spcAft>
              <a:buSzPts val="1100"/>
              <a:buAutoNum type="alphaLcPeriod"/>
            </a:pPr>
            <a:r>
              <a:rPr lang="en"/>
              <a:t>Amazon</a:t>
            </a:r>
            <a:endParaRPr/>
          </a:p>
          <a:p>
            <a:pPr indent="-298450" lvl="1" marL="914400" rtl="0" algn="l">
              <a:spcBef>
                <a:spcPts val="0"/>
              </a:spcBef>
              <a:spcAft>
                <a:spcPts val="0"/>
              </a:spcAft>
              <a:buSzPts val="1100"/>
              <a:buAutoNum type="alphaLcPeriod"/>
            </a:pPr>
            <a:r>
              <a:rPr lang="en"/>
              <a:t>Tesla</a:t>
            </a:r>
            <a:endParaRPr/>
          </a:p>
          <a:p>
            <a:pPr indent="-298450" lvl="1" marL="914400" rtl="0" algn="l">
              <a:spcBef>
                <a:spcPts val="0"/>
              </a:spcBef>
              <a:spcAft>
                <a:spcPts val="0"/>
              </a:spcAft>
              <a:buSzPts val="1100"/>
              <a:buAutoNum type="alphaLcPeriod"/>
            </a:pPr>
            <a:r>
              <a:rPr lang="en"/>
              <a:t>IBM</a:t>
            </a:r>
            <a:endParaRPr/>
          </a:p>
          <a:p>
            <a:pPr indent="-298450" lvl="1" marL="914400" rtl="0" algn="l">
              <a:spcBef>
                <a:spcPts val="0"/>
              </a:spcBef>
              <a:spcAft>
                <a:spcPts val="0"/>
              </a:spcAft>
              <a:buSzPts val="1100"/>
              <a:buAutoNum type="alphaLcPeriod"/>
            </a:pPr>
            <a:r>
              <a:rPr lang="en"/>
              <a:t>Netflix</a:t>
            </a:r>
            <a:endParaRPr/>
          </a:p>
          <a:p>
            <a:pPr indent="-298450" lvl="1" marL="914400" rtl="0" algn="l">
              <a:spcBef>
                <a:spcPts val="0"/>
              </a:spcBef>
              <a:spcAft>
                <a:spcPts val="0"/>
              </a:spcAft>
              <a:buSzPts val="1100"/>
              <a:buAutoNum type="alphaLcPeriod"/>
            </a:pPr>
            <a:r>
              <a:rPr lang="en"/>
              <a:t>MCD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e6cfa145d3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e6cfa145d3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day</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e6cfa145d3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e6cfa145d3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Explain to students that the SMG portal has an area that will allow them to look up stocks using tickers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6cfa145d3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e6cfa145d3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the different aspects included in a stock quote and tell students that they will be analyzing stock quotes.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e6cfa145d3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e6cfa145d3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Show the example stock quote and point out the different key aspects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70cf38c8f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70cf38c8f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Before introducing the activity, w</a:t>
            </a:r>
            <a:r>
              <a:rPr lang="en"/>
              <a:t>atch the video</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e70cf38c8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e70cf38c8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Distribute </a:t>
            </a:r>
            <a:r>
              <a:rPr lang="en">
                <a:solidFill>
                  <a:schemeClr val="dk1"/>
                </a:solidFill>
              </a:rPr>
              <a:t>the </a:t>
            </a:r>
            <a:r>
              <a:rPr lang="en" u="sng">
                <a:solidFill>
                  <a:schemeClr val="hlink"/>
                </a:solidFill>
                <a:hlinkClick r:id="rId2"/>
              </a:rPr>
              <a:t>handout</a:t>
            </a:r>
            <a:r>
              <a:rPr lang="en">
                <a:solidFill>
                  <a:schemeClr val="dk1"/>
                </a:solidFill>
              </a:rPr>
              <a:t> to students and allow time for students to review the stock quotes.</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Ask</a:t>
            </a:r>
            <a:r>
              <a:rPr lang="en">
                <a:solidFill>
                  <a:schemeClr val="dk1"/>
                </a:solidFill>
              </a:rPr>
              <a:t> students to answer the questions on the </a:t>
            </a:r>
            <a:r>
              <a:rPr lang="en">
                <a:solidFill>
                  <a:schemeClr val="dk1"/>
                </a:solidFill>
              </a:rPr>
              <a:t>handout</a:t>
            </a:r>
            <a:r>
              <a:rPr lang="en">
                <a:solidFill>
                  <a:schemeClr val="dk1"/>
                </a:solidFill>
              </a:rPr>
              <a:t> or discuss the ones on the slide as a class.</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e70cf38c8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e70cf38c8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After watching the video, pull up the Stock Market Game on the board and login to the team account.</a:t>
            </a:r>
            <a:endParaRPr/>
          </a:p>
          <a:p>
            <a:pPr indent="-298450" lvl="0" marL="457200" rtl="0" algn="l">
              <a:spcBef>
                <a:spcPts val="0"/>
              </a:spcBef>
              <a:spcAft>
                <a:spcPts val="0"/>
              </a:spcAft>
              <a:buSzPts val="1100"/>
              <a:buAutoNum type="arabicPeriod"/>
            </a:pPr>
            <a:r>
              <a:rPr lang="en"/>
              <a:t>Show students where they can find the ticker lookup and practice using it by having students call out companies they are interested in researching and then looking up their ticker.</a:t>
            </a:r>
            <a:endParaRPr/>
          </a:p>
          <a:p>
            <a:pPr indent="-298450" lvl="0" marL="457200" rtl="0" algn="l">
              <a:spcBef>
                <a:spcPts val="0"/>
              </a:spcBef>
              <a:spcAft>
                <a:spcPts val="0"/>
              </a:spcAft>
              <a:buSzPts val="1100"/>
              <a:buAutoNum type="arabicPeriod"/>
            </a:pPr>
            <a:r>
              <a:rPr lang="en"/>
              <a:t>Using a nominal amount of your $100,000, practice buying stock.</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a:p>
            <a:pPr indent="0" lvl="0" marL="45720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70cf38c8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70cf38c8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a piece of paper or submit one through your virtual classroom.</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e6cfa145d3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e6cfa145d3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View Lesson plan </a:t>
            </a:r>
            <a:r>
              <a:rPr lang="en" u="sng">
                <a:solidFill>
                  <a:schemeClr val="hlink"/>
                </a:solidFill>
                <a:latin typeface="Roboto"/>
                <a:ea typeface="Roboto"/>
                <a:cs typeface="Roboto"/>
                <a:sym typeface="Roboto"/>
                <a:hlinkClick r:id="rId2"/>
              </a:rPr>
              <a:t>Here</a:t>
            </a:r>
            <a:endParaRPr>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solidFill>
                <a:srgbClr val="222222"/>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e6cfa145d3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e6cfa145d3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in their journals, handout, or piece of paper.</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e6cfa145d3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e6cfa145d3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day</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e6cfa145d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e6cfa145d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day, so students know what is expected of their learning</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e6cfa145d3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e6cfa145d3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day, so students know what is expected of their learning</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e70cf38c8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e70cf38c8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Ask students to work independently, or as a whole class to respond to the scenario and question on the slide</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70cf38c8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e70cf38c8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Define risk for students</a:t>
            </a:r>
            <a:endParaRPr/>
          </a:p>
          <a:p>
            <a:pPr indent="-298450" lvl="0" marL="457200" rtl="0" algn="l">
              <a:spcBef>
                <a:spcPts val="0"/>
              </a:spcBef>
              <a:spcAft>
                <a:spcPts val="0"/>
              </a:spcAft>
              <a:buSzPts val="1100"/>
              <a:buAutoNum type="arabicPeriod"/>
            </a:pPr>
            <a:r>
              <a:rPr lang="en"/>
              <a:t>Click to show students the equations. </a:t>
            </a:r>
            <a:endParaRPr/>
          </a:p>
          <a:p>
            <a:pPr indent="-298450" lvl="0" marL="457200" rtl="0" algn="l">
              <a:spcBef>
                <a:spcPts val="0"/>
              </a:spcBef>
              <a:spcAft>
                <a:spcPts val="0"/>
              </a:spcAft>
              <a:buSzPts val="1100"/>
              <a:buAutoNum type="arabicPeriod"/>
            </a:pPr>
            <a:r>
              <a:rPr lang="en"/>
              <a:t>Ask them what they think the equations mean.</a:t>
            </a:r>
            <a:endParaRPr/>
          </a:p>
          <a:p>
            <a:pPr indent="-298450" lvl="1" marL="914400" rtl="0" algn="l">
              <a:spcBef>
                <a:spcPts val="0"/>
              </a:spcBef>
              <a:spcAft>
                <a:spcPts val="0"/>
              </a:spcAft>
              <a:buSzPts val="1100"/>
              <a:buAutoNum type="alphaLcPeriod"/>
            </a:pPr>
            <a:r>
              <a:rPr lang="en"/>
              <a:t>Elicit from students the correlation that low risk usually means low profit; high risk may mean high profit or big losses.\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e70cf38c8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e70cf38c8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Click to review the different types of risk</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e70cf38c8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e70cf38c8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 a class, read through the scenario and answer the question.</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70cf38c8f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e70cf38c8f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a class, read through the scenario and answer the question.</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70cf38c8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e70cf38c8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a class, read through the scenario and answer the question.</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e70cf38c8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e70cf38c8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If students want to learn more about risk, distribute the </a:t>
            </a:r>
            <a:r>
              <a:rPr lang="en" u="sng">
                <a:solidFill>
                  <a:schemeClr val="hlink"/>
                </a:solidFill>
                <a:hlinkClick r:id="rId2"/>
              </a:rPr>
              <a:t>optional activity handout</a:t>
            </a:r>
            <a:r>
              <a:rPr lang="en"/>
              <a:t> and have them determine each investment risk for the individual investor.</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70cf38c8f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e70cf38c8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Explain what diversification means</a:t>
            </a:r>
            <a:endParaRPr/>
          </a:p>
          <a:p>
            <a:pPr indent="-298450" lvl="0" marL="457200" rtl="0" algn="l">
              <a:spcBef>
                <a:spcPts val="0"/>
              </a:spcBef>
              <a:spcAft>
                <a:spcPts val="0"/>
              </a:spcAft>
              <a:buSzPts val="1100"/>
              <a:buAutoNum type="arabicPeriod"/>
            </a:pPr>
            <a:r>
              <a:rPr lang="en"/>
              <a:t>Ask: Where are you diversified in your own life?</a:t>
            </a:r>
            <a:endParaRPr/>
          </a:p>
          <a:p>
            <a:pPr indent="-298450" lvl="1" marL="914400" rtl="0" algn="l">
              <a:spcBef>
                <a:spcPts val="0"/>
              </a:spcBef>
              <a:spcAft>
                <a:spcPts val="0"/>
              </a:spcAft>
              <a:buSzPts val="1100"/>
              <a:buAutoNum type="alphaLcPeriod"/>
            </a:pPr>
            <a:r>
              <a:rPr lang="en"/>
              <a:t>What about the clothes you wear, the classes you take, the food you eat, etc.?</a:t>
            </a:r>
            <a:endParaRPr/>
          </a:p>
          <a:p>
            <a:pPr indent="-298450" lvl="1" marL="914400" rtl="0" algn="l">
              <a:spcBef>
                <a:spcPts val="0"/>
              </a:spcBef>
              <a:spcAft>
                <a:spcPts val="0"/>
              </a:spcAft>
              <a:buSzPts val="1100"/>
              <a:buAutoNum type="alphaLcPeriod"/>
            </a:pPr>
            <a:r>
              <a:rPr lang="en"/>
              <a:t>All of your clothes don’t look the same, you don’t take all English classes or all math classes and you don’t eat only pizza. Why do you diversify in these areas? </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e70cf38c8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e70cf38c8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t>W</a:t>
            </a:r>
            <a:r>
              <a:rPr lang="en"/>
              <a:t>atch the video</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e6cfa145d3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e6cfa145d3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Introduce</a:t>
            </a:r>
            <a:r>
              <a:rPr lang="en">
                <a:solidFill>
                  <a:schemeClr val="dk1"/>
                </a:solidFill>
              </a:rPr>
              <a:t> students to the Investors Club and explain what they can expect</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Tell</a:t>
            </a:r>
            <a:r>
              <a:rPr lang="en">
                <a:solidFill>
                  <a:schemeClr val="dk1"/>
                </a:solidFill>
              </a:rPr>
              <a:t> students that they will compete in BreakFree’s national competition to see what school can invest the smartest and increase their holdings</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e70cf38c8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e70cf38c8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Show students the table with the three portfolios. Allow them time to read and review.</a:t>
            </a:r>
            <a:endParaRPr/>
          </a:p>
          <a:p>
            <a:pPr indent="-298450" lvl="0" marL="457200" rtl="0" algn="l">
              <a:spcBef>
                <a:spcPts val="0"/>
              </a:spcBef>
              <a:spcAft>
                <a:spcPts val="0"/>
              </a:spcAft>
              <a:buSzPts val="1100"/>
              <a:buAutoNum type="arabicPeriod"/>
            </a:pPr>
            <a:r>
              <a:rPr lang="en"/>
              <a:t>Ask students: </a:t>
            </a:r>
            <a:endParaRPr/>
          </a:p>
          <a:p>
            <a:pPr indent="-298450" lvl="1" marL="914400" rtl="0" algn="l">
              <a:spcBef>
                <a:spcPts val="0"/>
              </a:spcBef>
              <a:spcAft>
                <a:spcPts val="0"/>
              </a:spcAft>
              <a:buSzPts val="1100"/>
              <a:buAutoNum type="alphaLcPeriod"/>
            </a:pPr>
            <a:r>
              <a:rPr lang="en"/>
              <a:t>Which portfolio is the most diversified?</a:t>
            </a:r>
            <a:endParaRPr/>
          </a:p>
          <a:p>
            <a:pPr indent="-298450" lvl="1" marL="914400" rtl="0" algn="l">
              <a:spcBef>
                <a:spcPts val="0"/>
              </a:spcBef>
              <a:spcAft>
                <a:spcPts val="0"/>
              </a:spcAft>
              <a:buSzPts val="1100"/>
              <a:buAutoNum type="alphaLcPeriod"/>
            </a:pPr>
            <a:r>
              <a:rPr lang="en"/>
              <a:t>How could you make the other portfolios more diversified?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e70cf38c8f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e70cf38c8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Show students the graphs and explain that diversification can be shown this way as well.</a:t>
            </a:r>
            <a:endParaRPr/>
          </a:p>
          <a:p>
            <a:pPr indent="-298450" lvl="0" marL="457200" rtl="0" algn="l">
              <a:spcBef>
                <a:spcPts val="0"/>
              </a:spcBef>
              <a:spcAft>
                <a:spcPts val="0"/>
              </a:spcAft>
              <a:buSzPts val="1100"/>
              <a:buAutoNum type="arabicPeriod"/>
            </a:pPr>
            <a:r>
              <a:rPr lang="en"/>
              <a:t>Ask: Which portfolio is more diversified?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e70cf38c8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e70cf38c8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work as a class to develop a set of “Rules for Diversification.”</a:t>
            </a:r>
            <a:endParaRPr/>
          </a:p>
          <a:p>
            <a:pPr indent="-298450" lvl="0" marL="457200" rtl="0" algn="l">
              <a:spcBef>
                <a:spcPts val="0"/>
              </a:spcBef>
              <a:spcAft>
                <a:spcPts val="0"/>
              </a:spcAft>
              <a:buSzPts val="1100"/>
              <a:buAutoNum type="arabicPeriod"/>
            </a:pPr>
            <a:r>
              <a:rPr lang="en"/>
              <a:t>Elicit rules such as:</a:t>
            </a:r>
            <a:endParaRPr/>
          </a:p>
          <a:p>
            <a:pPr indent="-298450" lvl="1" marL="914400" rtl="0" algn="l">
              <a:spcBef>
                <a:spcPts val="0"/>
              </a:spcBef>
              <a:spcAft>
                <a:spcPts val="0"/>
              </a:spcAft>
              <a:buSzPts val="1100"/>
              <a:buAutoNum type="alphaLcPeriod"/>
            </a:pPr>
            <a:r>
              <a:rPr lang="en"/>
              <a:t>Select investments from at least three industries;</a:t>
            </a:r>
            <a:endParaRPr/>
          </a:p>
          <a:p>
            <a:pPr indent="-298450" lvl="1" marL="914400" rtl="0" algn="l">
              <a:spcBef>
                <a:spcPts val="0"/>
              </a:spcBef>
              <a:spcAft>
                <a:spcPts val="0"/>
              </a:spcAft>
              <a:buSzPts val="1100"/>
              <a:buAutoNum type="alphaLcPeriod"/>
            </a:pPr>
            <a:r>
              <a:rPr lang="en"/>
              <a:t>Buy different financial products such as common stocks and preferred stocks;</a:t>
            </a:r>
            <a:endParaRPr/>
          </a:p>
          <a:p>
            <a:pPr indent="-298450" lvl="1" marL="914400" rtl="0" algn="l">
              <a:spcBef>
                <a:spcPts val="0"/>
              </a:spcBef>
              <a:spcAft>
                <a:spcPts val="0"/>
              </a:spcAft>
              <a:buSzPts val="1100"/>
              <a:buAutoNum type="alphaLcPeriod"/>
            </a:pPr>
            <a:r>
              <a:rPr lang="en"/>
              <a:t>Diversify holdings even within an industry. (This means that if investing in the entertainment industry, for example, invest in the stock of high cap company such as Disney to balance an investment in a start-up, low cap, animation company that appears to have potential for growth.)</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70cf38c8f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e70cf38c8f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 a class or individually, begin researching stocks. Some helpful websites are listed below (they can be whitelisted or pulled up on a teacher computer for the class to view together)</a:t>
            </a:r>
            <a:endParaRPr/>
          </a:p>
          <a:p>
            <a:pPr indent="-298450" lvl="1" marL="914400" rtl="0" algn="l">
              <a:spcBef>
                <a:spcPts val="0"/>
              </a:spcBef>
              <a:spcAft>
                <a:spcPts val="0"/>
              </a:spcAft>
              <a:buSzPts val="1100"/>
              <a:buAutoNum type="alphaLcPeriod"/>
            </a:pPr>
            <a:r>
              <a:rPr lang="en" u="sng">
                <a:solidFill>
                  <a:schemeClr val="hlink"/>
                </a:solidFill>
                <a:hlinkClick r:id="rId2"/>
              </a:rPr>
              <a:t>http://finance.yahoo.com</a:t>
            </a:r>
            <a:r>
              <a:rPr lang="en"/>
              <a:t> – Students can learn about different industries and explore the top industries to help them select stocks for their teams’ portfolio at the Yahoo! Finance homepage. The web page provides data on best and worst performing industries.</a:t>
            </a:r>
            <a:endParaRPr/>
          </a:p>
          <a:p>
            <a:pPr indent="-298450" lvl="2" marL="1371600" rtl="0" algn="l">
              <a:spcBef>
                <a:spcPts val="0"/>
              </a:spcBef>
              <a:spcAft>
                <a:spcPts val="0"/>
              </a:spcAft>
              <a:buSzPts val="1100"/>
              <a:buAutoNum type="romanLcPeriod"/>
            </a:pPr>
            <a:r>
              <a:rPr b="1" lang="en"/>
              <a:t>If you need an introduction on how to conduct research using Yahoo Finance, </a:t>
            </a:r>
            <a:r>
              <a:rPr b="1" lang="en" u="sng">
                <a:solidFill>
                  <a:schemeClr val="hlink"/>
                </a:solidFill>
                <a:hlinkClick r:id="rId3"/>
              </a:rPr>
              <a:t>this</a:t>
            </a:r>
            <a:r>
              <a:rPr b="1" lang="en"/>
              <a:t> video created by SMG is very helpful</a:t>
            </a:r>
            <a:endParaRPr b="1"/>
          </a:p>
          <a:p>
            <a:pPr indent="-298450" lvl="1" marL="914400" rtl="0" algn="l">
              <a:spcBef>
                <a:spcPts val="0"/>
              </a:spcBef>
              <a:spcAft>
                <a:spcPts val="0"/>
              </a:spcAft>
              <a:buSzPts val="1100"/>
              <a:buAutoNum type="alphaLcPeriod"/>
            </a:pPr>
            <a:r>
              <a:rPr lang="en" u="sng">
                <a:solidFill>
                  <a:schemeClr val="hlink"/>
                </a:solidFill>
                <a:hlinkClick r:id="rId4"/>
              </a:rPr>
              <a:t>http://biz.yahoo.com/ic/ind_index.html</a:t>
            </a:r>
            <a:r>
              <a:rPr lang="en"/>
              <a:t> - Students interested in learning about different industries may find the Yahoo! Finance Industry Index of interest.</a:t>
            </a:r>
            <a:endParaRPr/>
          </a:p>
          <a:p>
            <a:pPr indent="-298450" lvl="1" marL="914400" rtl="0" algn="l">
              <a:spcBef>
                <a:spcPts val="0"/>
              </a:spcBef>
              <a:spcAft>
                <a:spcPts val="0"/>
              </a:spcAft>
              <a:buSzPts val="1100"/>
              <a:buAutoNum type="alphaLcPeriod"/>
            </a:pPr>
            <a:r>
              <a:rPr lang="en" u="sng">
                <a:solidFill>
                  <a:schemeClr val="hlink"/>
                </a:solidFill>
                <a:hlinkClick r:id="rId5"/>
              </a:rPr>
              <a:t>www.thestreet.com</a:t>
            </a:r>
            <a:r>
              <a:rPr lang="en"/>
              <a:t> – Students can learn about various stocks and their performance. </a:t>
            </a:r>
            <a:endParaRPr/>
          </a:p>
          <a:p>
            <a:pPr indent="-298450" lvl="1" marL="914400" rtl="0" algn="l">
              <a:spcBef>
                <a:spcPts val="0"/>
              </a:spcBef>
              <a:spcAft>
                <a:spcPts val="0"/>
              </a:spcAft>
              <a:buSzPts val="1100"/>
              <a:buAutoNum type="alphaLcPeriod"/>
            </a:pPr>
            <a:r>
              <a:rPr lang="en"/>
              <a:t>In addition, within the SMG </a:t>
            </a:r>
            <a:r>
              <a:rPr lang="en"/>
              <a:t>portal</a:t>
            </a:r>
            <a:r>
              <a:rPr lang="en"/>
              <a:t>, students can use the ticker search tool to look up individual company stocks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6">
                  <a:extLst>
                    <a:ext uri="{A12FA001-AC4F-418D-AE19-62706E023703}">
                      <ahyp:hlinkClr val="tx"/>
                    </a:ext>
                  </a:extLst>
                </a:hlinkClick>
              </a:rPr>
              <a:t>The Stock Market Game</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e70cf38c8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e70cf38c8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Before students leave class, ask them to complete the exit ticket on a piece of paper or submit one through your virtual classroom.</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e6cfa145d3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e6cfa145d3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latin typeface="Roboto"/>
                <a:ea typeface="Roboto"/>
                <a:cs typeface="Roboto"/>
                <a:sym typeface="Roboto"/>
              </a:rPr>
              <a:t>View Lesson plan </a:t>
            </a:r>
            <a:r>
              <a:rPr lang="en" u="sng">
                <a:solidFill>
                  <a:schemeClr val="hlink"/>
                </a:solidFill>
                <a:latin typeface="Roboto"/>
                <a:ea typeface="Roboto"/>
                <a:cs typeface="Roboto"/>
                <a:sym typeface="Roboto"/>
                <a:hlinkClick r:id="rId2"/>
              </a:rPr>
              <a:t>Here</a:t>
            </a:r>
            <a:endParaRPr>
              <a:solidFill>
                <a:srgbClr val="22222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3">
                  <a:extLst>
                    <a:ext uri="{A12FA001-AC4F-418D-AE19-62706E023703}">
                      <ahyp:hlinkClr val="tx"/>
                    </a:ext>
                  </a:extLst>
                </a:hlinkClick>
              </a:rPr>
              <a:t>The Stock Market Game</a:t>
            </a:r>
            <a:endParaRPr>
              <a:solidFill>
                <a:srgbClr val="222222"/>
              </a:solidFill>
              <a:latin typeface="Roboto"/>
              <a:ea typeface="Roboto"/>
              <a:cs typeface="Roboto"/>
              <a:sym typeface="Robo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e6cfa145d3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e6cfa145d3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As students enter classroom, have the Do Now prompt on the screen for them to respond to in their journals, handout, or piece of paper.</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to share their responses and discuss what they think is happening (there’s a shortage for avocados and therefore the demand for avocados has risen). When the demand for avocados increases, the price of avocados also increases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if they think now would be a good time to invest in a company that sells avocados (yes!)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If you want to read the articles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“Avocado shortage fuels crime wave in New Zealand”(New Zealand) </a:t>
            </a:r>
            <a:r>
              <a:rPr lang="en" u="sng">
                <a:solidFill>
                  <a:schemeClr val="hlink"/>
                </a:solidFill>
                <a:hlinkClick r:id="rId2"/>
              </a:rPr>
              <a:t>http://bit.ly/1OonGus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“Avocados and the Mexican Drug Cartels”(US) </a:t>
            </a:r>
            <a:r>
              <a:rPr lang="en" u="sng">
                <a:solidFill>
                  <a:schemeClr val="hlink"/>
                </a:solidFill>
                <a:hlinkClick r:id="rId3"/>
              </a:rPr>
              <a:t>http://bit.ly/2iZJy1r</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“About 1000 avocados stolen from Renmark” (Australia) </a:t>
            </a:r>
            <a:r>
              <a:rPr lang="en" u="sng">
                <a:solidFill>
                  <a:schemeClr val="hlink"/>
                </a:solidFill>
                <a:hlinkClick r:id="rId4"/>
              </a:rPr>
              <a:t>http://bit.ly/2iNm5kt</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5">
                  <a:extLst>
                    <a:ext uri="{A12FA001-AC4F-418D-AE19-62706E023703}">
                      <ahyp:hlinkClr val="tx"/>
                    </a:ext>
                  </a:extLst>
                </a:hlinkClick>
              </a:rPr>
              <a:t>The Stock Market Game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e6cfa145d3_0_7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e6cfa145d3_0_7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a:t>
            </a:r>
            <a:r>
              <a:rPr lang="en">
                <a:solidFill>
                  <a:schemeClr val="dk1"/>
                </a:solidFill>
              </a:rPr>
              <a:t> the agenda for the day</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e6cfa145d3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e6cfa145d3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Review </a:t>
            </a:r>
            <a:r>
              <a:rPr lang="en">
                <a:solidFill>
                  <a:schemeClr val="dk1"/>
                </a:solidFill>
              </a:rPr>
              <a:t> the objectives for the day, so students know what is expected of their learning</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e70cf38c8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e70cf38c8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Ask students the question on the board and allow them to brainstorm out loud.</a:t>
            </a:r>
            <a:endParaRPr/>
          </a:p>
          <a:p>
            <a:pPr indent="-298450" lvl="0" marL="457200" rtl="0" algn="l">
              <a:spcBef>
                <a:spcPts val="0"/>
              </a:spcBef>
              <a:spcAft>
                <a:spcPts val="0"/>
              </a:spcAft>
              <a:buSzPts val="1100"/>
              <a:buAutoNum type="arabicPeriod"/>
            </a:pPr>
            <a:r>
              <a:rPr lang="en"/>
              <a:t>Click through the pictures and ask students how each of the current events </a:t>
            </a:r>
            <a:r>
              <a:rPr lang="en"/>
              <a:t>could have impacted specific stocks or the stock market as a whole</a:t>
            </a:r>
            <a:endParaRPr/>
          </a:p>
          <a:p>
            <a:pPr indent="-298450" lvl="1" marL="914400" rtl="0" algn="l">
              <a:spcBef>
                <a:spcPts val="0"/>
              </a:spcBef>
              <a:spcAft>
                <a:spcPts val="0"/>
              </a:spcAft>
              <a:buSzPts val="1100"/>
              <a:buAutoNum type="alphaLcPeriod"/>
            </a:pPr>
            <a:r>
              <a:rPr lang="en"/>
              <a:t>Answers will vary</a:t>
            </a:r>
            <a:endParaRPr/>
          </a:p>
          <a:p>
            <a:pPr indent="-298450" lvl="2" marL="1371600" rtl="0" algn="l">
              <a:spcBef>
                <a:spcPts val="0"/>
              </a:spcBef>
              <a:spcAft>
                <a:spcPts val="0"/>
              </a:spcAft>
              <a:buSzPts val="1100"/>
              <a:buAutoNum type="romanLcPeriod"/>
            </a:pPr>
            <a:r>
              <a:rPr lang="en"/>
              <a:t>Oil spill: BP stock decrease, overall gas prices increase so stock prices increase</a:t>
            </a:r>
            <a:endParaRPr/>
          </a:p>
          <a:p>
            <a:pPr indent="-298450" lvl="2" marL="1371600" rtl="0" algn="l">
              <a:spcBef>
                <a:spcPts val="0"/>
              </a:spcBef>
              <a:spcAft>
                <a:spcPts val="0"/>
              </a:spcAft>
              <a:buSzPts val="1100"/>
              <a:buAutoNum type="romanLcPeriod"/>
            </a:pPr>
            <a:r>
              <a:rPr lang="en"/>
              <a:t>Covid-19: overall the stock market crashed, throughout quarantine some stocks were successful (like peloton, Zoom, and TeleDoc) because the demand for those products increased</a:t>
            </a:r>
            <a:endParaRPr/>
          </a:p>
          <a:p>
            <a:pPr indent="-298450" lvl="2" marL="1371600" rtl="0" algn="l">
              <a:spcBef>
                <a:spcPts val="0"/>
              </a:spcBef>
              <a:spcAft>
                <a:spcPts val="0"/>
              </a:spcAft>
              <a:buSzPts val="1100"/>
              <a:buAutoNum type="romanLcPeriod"/>
            </a:pPr>
            <a:r>
              <a:rPr lang="en"/>
              <a:t>Coffee Lawsuit: MCD stock went down, maybe other fast food stocks went up in price, once the lawsuit was over MCD stock steadily increased</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Source: </a:t>
            </a:r>
            <a:r>
              <a:rPr lang="en" u="sng">
                <a:solidFill>
                  <a:schemeClr val="hlink"/>
                </a:solidFill>
                <a:hlinkClick r:id="rId3"/>
              </a:rPr>
              <a:t>https://commons.wikimedia.org/wiki/File:Flickr_-_DVIDSHUB_-_Oil_Spill.jpg</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6cfa145d3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e6cfa145d3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Introduce</a:t>
            </a:r>
            <a:r>
              <a:rPr lang="en">
                <a:solidFill>
                  <a:schemeClr val="dk1"/>
                </a:solidFill>
              </a:rPr>
              <a:t> students to the Stock Market Game and explain what they can expect</a:t>
            </a:r>
            <a:endParaRPr>
              <a:solidFill>
                <a:schemeClr val="dk1"/>
              </a:solidFill>
            </a:endParaRPr>
          </a:p>
          <a:p>
            <a:pPr indent="-298450" lvl="0" marL="457200" rtl="0" algn="l">
              <a:spcBef>
                <a:spcPts val="0"/>
              </a:spcBef>
              <a:spcAft>
                <a:spcPts val="0"/>
              </a:spcAft>
              <a:buClr>
                <a:schemeClr val="dk1"/>
              </a:buClr>
              <a:buSzPts val="1100"/>
              <a:buAutoNum type="arabicPeriod"/>
            </a:pPr>
            <a:r>
              <a:rPr b="1" lang="en">
                <a:solidFill>
                  <a:schemeClr val="dk1"/>
                </a:solidFill>
              </a:rPr>
              <a:t>Tell</a:t>
            </a:r>
            <a:r>
              <a:rPr lang="en">
                <a:solidFill>
                  <a:schemeClr val="dk1"/>
                </a:solidFill>
              </a:rPr>
              <a:t> students that they will be able to log into the game to research and make trades as a team</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e70cf38c8f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e70cf38c8f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Review the list of items that can impact a stock price</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e70cf38c8f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e70cf38c8f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Watch the video as a review</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e70cf38c8f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e70cf38c8f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1. Ask students to brainstorm why someone might buy, sell, or hold a stock. Write answers on board as students talk.</a:t>
            </a:r>
            <a:endParaRPr/>
          </a:p>
          <a:p>
            <a:pPr indent="-298450" lvl="1" marL="914400" rtl="0" algn="l">
              <a:spcBef>
                <a:spcPts val="0"/>
              </a:spcBef>
              <a:spcAft>
                <a:spcPts val="0"/>
              </a:spcAft>
              <a:buSzPts val="1100"/>
              <a:buAutoNum type="alphaLcPeriod"/>
            </a:pPr>
            <a:r>
              <a:rPr lang="en"/>
              <a:t>Examples:</a:t>
            </a:r>
            <a:endParaRPr/>
          </a:p>
          <a:p>
            <a:pPr indent="-298450" lvl="2" marL="1371600" rtl="0" algn="l">
              <a:spcBef>
                <a:spcPts val="0"/>
              </a:spcBef>
              <a:spcAft>
                <a:spcPts val="0"/>
              </a:spcAft>
              <a:buSzPts val="1100"/>
              <a:buAutoNum type="romanLcPeriod"/>
            </a:pPr>
            <a:r>
              <a:rPr lang="en"/>
              <a:t>People buy to make a future profit.</a:t>
            </a:r>
            <a:endParaRPr/>
          </a:p>
          <a:p>
            <a:pPr indent="-298450" lvl="2" marL="1371600" rtl="0" algn="l">
              <a:spcBef>
                <a:spcPts val="0"/>
              </a:spcBef>
              <a:spcAft>
                <a:spcPts val="0"/>
              </a:spcAft>
              <a:buSzPts val="1100"/>
              <a:buAutoNum type="romanLcPeriod"/>
            </a:pPr>
            <a:r>
              <a:rPr lang="en"/>
              <a:t>People buy to save for retirement.</a:t>
            </a:r>
            <a:endParaRPr/>
          </a:p>
          <a:p>
            <a:pPr indent="-298450" lvl="2" marL="1371600" rtl="0" algn="l">
              <a:spcBef>
                <a:spcPts val="0"/>
              </a:spcBef>
              <a:spcAft>
                <a:spcPts val="0"/>
              </a:spcAft>
              <a:buSzPts val="1100"/>
              <a:buAutoNum type="romanLcPeriod"/>
            </a:pPr>
            <a:r>
              <a:rPr lang="en"/>
              <a:t>People sell to collect their profits, or protect against further loss because the stock price is dropping.</a:t>
            </a:r>
            <a:endParaRPr/>
          </a:p>
          <a:p>
            <a:pPr indent="-298450" lvl="2" marL="1371600" rtl="0" algn="l">
              <a:spcBef>
                <a:spcPts val="0"/>
              </a:spcBef>
              <a:spcAft>
                <a:spcPts val="0"/>
              </a:spcAft>
              <a:buSzPts val="1100"/>
              <a:buAutoNum type="romanLcPeriod"/>
            </a:pPr>
            <a:r>
              <a:rPr lang="en"/>
              <a:t>People hold because historical trends suggest that over the long-term stocks have the greatest return</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e70cf38c8f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e70cf38c8f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Show students the video, pausing to allow them time to think. </a:t>
            </a:r>
            <a:endParaRPr/>
          </a:p>
          <a:p>
            <a:pPr indent="-298450" lvl="0" marL="457200" rtl="0" algn="l">
              <a:spcBef>
                <a:spcPts val="0"/>
              </a:spcBef>
              <a:spcAft>
                <a:spcPts val="0"/>
              </a:spcAft>
              <a:buSzPts val="1100"/>
              <a:buAutoNum type="arabicPeriod"/>
            </a:pPr>
            <a:r>
              <a:rPr lang="en"/>
              <a:t>Have them complete the exit ticket question at the end of the video</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e70cf38c8f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e70cf38c8f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 a class or individually, choose two companies in the same sector/industry and compare them to decide which one you will invest in.</a:t>
            </a:r>
            <a:endParaRPr/>
          </a:p>
          <a:p>
            <a:pPr indent="-298450" lvl="1" marL="914400" rtl="0" algn="l">
              <a:spcBef>
                <a:spcPts val="0"/>
              </a:spcBef>
              <a:spcAft>
                <a:spcPts val="0"/>
              </a:spcAft>
              <a:buSzPts val="1100"/>
              <a:buAutoNum type="alphaLcPeriod"/>
            </a:pPr>
            <a:r>
              <a:rPr lang="en" u="sng">
                <a:solidFill>
                  <a:schemeClr val="hlink"/>
                </a:solidFill>
                <a:hlinkClick r:id="rId2"/>
              </a:rPr>
              <a:t>http://finance.yahoo.com</a:t>
            </a:r>
            <a:r>
              <a:rPr lang="en"/>
              <a:t> – Students can learn about different industries and explore the top industries to help them select stocks for their teams’ portfolio at the Yahoo! Finance homepage. The web page provides data on best and worst performing industries.</a:t>
            </a:r>
            <a:endParaRPr/>
          </a:p>
          <a:p>
            <a:pPr indent="-298450" lvl="1" marL="914400" rtl="0" algn="l">
              <a:spcBef>
                <a:spcPts val="0"/>
              </a:spcBef>
              <a:spcAft>
                <a:spcPts val="0"/>
              </a:spcAft>
              <a:buSzPts val="1100"/>
              <a:buAutoNum type="alphaLcPeriod"/>
            </a:pPr>
            <a:r>
              <a:rPr lang="en" u="sng">
                <a:solidFill>
                  <a:schemeClr val="hlink"/>
                </a:solidFill>
                <a:hlinkClick r:id="rId3"/>
              </a:rPr>
              <a:t>http://biz.yahoo.com/ic/ind_index.html</a:t>
            </a:r>
            <a:r>
              <a:rPr lang="en"/>
              <a:t> - Students interested in learning about different industries may find the Yahoo! Finance Industry Index of interest.</a:t>
            </a:r>
            <a:endParaRPr/>
          </a:p>
          <a:p>
            <a:pPr indent="-298450" lvl="1" marL="914400" rtl="0" algn="l">
              <a:spcBef>
                <a:spcPts val="0"/>
              </a:spcBef>
              <a:spcAft>
                <a:spcPts val="0"/>
              </a:spcAft>
              <a:buSzPts val="1100"/>
              <a:buAutoNum type="alphaLcPeriod"/>
            </a:pPr>
            <a:r>
              <a:rPr lang="en" u="sng">
                <a:solidFill>
                  <a:schemeClr val="hlink"/>
                </a:solidFill>
                <a:hlinkClick r:id="rId4"/>
              </a:rPr>
              <a:t>www.thestreet.com</a:t>
            </a:r>
            <a:r>
              <a:rPr lang="en"/>
              <a:t> – Students can learn about various stocks and their performance. </a:t>
            </a:r>
            <a:endParaRPr/>
          </a:p>
          <a:p>
            <a:pPr indent="-298450" lvl="1" marL="914400" rtl="0" algn="l">
              <a:spcBef>
                <a:spcPts val="0"/>
              </a:spcBef>
              <a:spcAft>
                <a:spcPts val="0"/>
              </a:spcAft>
              <a:buSzPts val="1100"/>
              <a:buAutoNum type="alphaLcPeriod"/>
            </a:pPr>
            <a:r>
              <a:rPr lang="en"/>
              <a:t>In addition, within the SMG portal, students can use the ticker search tool to look up individual company stocks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5">
                  <a:extLst>
                    <a:ext uri="{A12FA001-AC4F-418D-AE19-62706E023703}">
                      <ahyp:hlinkClr val="tx"/>
                    </a:ext>
                  </a:extLst>
                </a:hlinkClick>
              </a:rPr>
              <a:t>The Stock Market Game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e70cf38c8f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e70cf38c8f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Tell </a:t>
            </a:r>
            <a:r>
              <a:rPr lang="en">
                <a:solidFill>
                  <a:schemeClr val="dk1"/>
                </a:solidFill>
              </a:rPr>
              <a:t>students</a:t>
            </a:r>
            <a:r>
              <a:rPr lang="en">
                <a:solidFill>
                  <a:schemeClr val="dk1"/>
                </a:solidFill>
              </a:rPr>
              <a:t> that they will now begin the work of managing their team portfolio and competing in the nationwide competition!</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e70cf38c8f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e70cf38c8f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b="1" lang="en">
                <a:solidFill>
                  <a:schemeClr val="dk1"/>
                </a:solidFill>
              </a:rPr>
              <a:t>Watch </a:t>
            </a:r>
            <a:r>
              <a:rPr lang="en">
                <a:solidFill>
                  <a:schemeClr val="dk1"/>
                </a:solidFill>
              </a:rPr>
              <a:t>the video as an introduction</a:t>
            </a:r>
            <a:endParaRPr>
              <a:solidFill>
                <a:schemeClr val="dk1"/>
              </a:solidFill>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e6cfa145d3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e6cfa145d3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b="1" lang="en"/>
              <a:t>Read</a:t>
            </a:r>
            <a:r>
              <a:rPr lang="en"/>
              <a:t> the directions for students and allow time for them to complete the activity.</a:t>
            </a:r>
            <a:endParaRPr/>
          </a:p>
          <a:p>
            <a:pPr indent="-298450" lvl="0" marL="457200" rtl="0" algn="l">
              <a:spcBef>
                <a:spcPts val="0"/>
              </a:spcBef>
              <a:spcAft>
                <a:spcPts val="0"/>
              </a:spcAft>
              <a:buSzPts val="1100"/>
              <a:buAutoNum type="arabicPeriod"/>
            </a:pPr>
            <a:r>
              <a:rPr b="1" lang="en"/>
              <a:t>Instruct</a:t>
            </a:r>
            <a:r>
              <a:rPr lang="en"/>
              <a:t> students to break into pairs and review the list of products they created. Have them number the items by popularity (with “1” being the product everyone might own). In their pairs, each member should share their lists and come to a consensus on the three most popular products. </a:t>
            </a:r>
            <a:endParaRPr/>
          </a:p>
          <a:p>
            <a:pPr indent="-298450" lvl="1" marL="914400" rtl="0" algn="l">
              <a:spcBef>
                <a:spcPts val="0"/>
              </a:spcBef>
              <a:spcAft>
                <a:spcPts val="0"/>
              </a:spcAft>
              <a:buSzPts val="1100"/>
              <a:buAutoNum type="alphaLcPeriod"/>
            </a:pPr>
            <a:r>
              <a:rPr lang="en"/>
              <a:t>Note: this can also be done as an entire class.</a:t>
            </a:r>
            <a:endParaRPr/>
          </a:p>
          <a:p>
            <a:pPr indent="0" lvl="0" marL="0" rtl="0" algn="l">
              <a:spcBef>
                <a:spcPts val="0"/>
              </a:spcBef>
              <a:spcAft>
                <a:spcPts val="0"/>
              </a:spcAft>
              <a:buNone/>
            </a:pPr>
            <a:r>
              <a:rPr lang="en">
                <a:solidFill>
                  <a:srgbClr val="222222"/>
                </a:solidFill>
                <a:latin typeface="Roboto"/>
                <a:ea typeface="Roboto"/>
                <a:cs typeface="Roboto"/>
                <a:sym typeface="Roboto"/>
              </a:rPr>
              <a:t>Lessons adapted from </a:t>
            </a:r>
            <a:r>
              <a:rPr lang="en" u="sng">
                <a:solidFill>
                  <a:srgbClr val="0097A7"/>
                </a:solidFill>
                <a:latin typeface="Roboto"/>
                <a:ea typeface="Roboto"/>
                <a:cs typeface="Roboto"/>
                <a:sym typeface="Roboto"/>
                <a:hlinkClick r:id="rId2">
                  <a:extLst>
                    <a:ext uri="{A12FA001-AC4F-418D-AE19-62706E023703}">
                      <ahyp:hlinkClr val="tx"/>
                    </a:ext>
                  </a:extLst>
                </a:hlinkClick>
              </a:rPr>
              <a:t>The Stock Market Game</a:t>
            </a:r>
            <a:endParaRPr/>
          </a:p>
          <a:p>
            <a:pPr indent="0" lvl="0" marL="45720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hyperlink" Target="http://www.youtube.com/watch?v=gfZuElnIEvU" TargetMode="External"/><Relationship Id="rId5"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hyperlink" Target="https://commons.wikimedia.org/wiki/File:NASDAQ.JPG" TargetMode="External"/><Relationship Id="rId6" Type="http://schemas.openxmlformats.org/officeDocument/2006/relationships/image" Target="../media/image26.png"/><Relationship Id="rId7" Type="http://schemas.openxmlformats.org/officeDocument/2006/relationships/hyperlink" Target="https://commons.wikimedia.org/wiki/File:Trading_Floor_at_the_New_York_Stock_Exchange_during_the_Zendesk_IPO.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 Id="rId4" Type="http://schemas.openxmlformats.org/officeDocument/2006/relationships/hyperlink" Target="http://www.youtube.com/watch?v=AuE_YFVdmlA" TargetMode="External"/><Relationship Id="rId5"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7.png"/></Relationships>
</file>

<file path=ppt/slides/_rels/slide35.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45.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image" Target="../media/image41.png"/><Relationship Id="rId8"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hyperlink" Target="http://www.youtube.com/watch?v=gd0dUKdXbZw" TargetMode="External"/><Relationship Id="rId5"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hyperlink" Target="https://drive.google.com/file/d/1A9RiHRn9uS8klmAOan2xrCSTQF4NYFgz/view?usp=sharing" TargetMode="External"/><Relationship Id="rId5"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hyperlink" Target="http://www.youtube.com/watch?v=WRAnD-7PthM" TargetMode="External"/><Relationship Id="rId5"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4.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4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4.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4.png"/><Relationship Id="rId4" Type="http://schemas.openxmlformats.org/officeDocument/2006/relationships/hyperlink" Target="http://www.youtube.com/watch?v=Uv5DFWAedDA" TargetMode="External"/><Relationship Id="rId5"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58.png"/><Relationship Id="rId5"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4.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2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4.png"/><Relationship Id="rId4" Type="http://schemas.openxmlformats.org/officeDocument/2006/relationships/image" Target="../media/image57.jpg"/><Relationship Id="rId5" Type="http://schemas.openxmlformats.org/officeDocument/2006/relationships/image" Target="../media/image62.jpg"/><Relationship Id="rId6" Type="http://schemas.openxmlformats.org/officeDocument/2006/relationships/hyperlink" Target="https://commons.wikimedia.org/wiki/File:Flickr_-_DVIDSHUB_-_Oil_Spill.jpg" TargetMode="External"/><Relationship Id="rId7"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24.png"/><Relationship Id="rId4" Type="http://schemas.openxmlformats.org/officeDocument/2006/relationships/hyperlink" Target="http://www.youtube.com/watch?v=NOHaTVM6cyM" TargetMode="External"/><Relationship Id="rId5"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hyperlink" Target="http://www.youtube.com/watch?v=e25gdwQlmHg" TargetMode="External"/><Relationship Id="rId5" Type="http://schemas.openxmlformats.org/officeDocument/2006/relationships/image" Target="../media/image6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67.png"/><Relationship Id="rId5" Type="http://schemas.openxmlformats.org/officeDocument/2006/relationships/image" Target="../media/image64.jpg"/><Relationship Id="rId6" Type="http://schemas.openxmlformats.org/officeDocument/2006/relationships/image" Target="../media/image44.png"/><Relationship Id="rId7" Type="http://schemas.openxmlformats.org/officeDocument/2006/relationships/image" Target="../media/image63.png"/><Relationship Id="rId8"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hyperlink" Target="http://www.youtube.com/watch?v=H4313M4xuMw" TargetMode="External"/><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6.png"/><Relationship Id="rId13" Type="http://schemas.openxmlformats.org/officeDocument/2006/relationships/image" Target="../media/image18.png"/><Relationship Id="rId12"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Investors Club</a:t>
            </a:r>
            <a:endParaRPr b="1" sz="4800">
              <a:solidFill>
                <a:schemeClr val="lt1"/>
              </a:solidFill>
              <a:latin typeface="Roboto Condensed"/>
              <a:ea typeface="Roboto Condensed"/>
              <a:cs typeface="Roboto Condensed"/>
              <a:sym typeface="Roboto Condensed"/>
            </a:endParaRPr>
          </a:p>
        </p:txBody>
      </p:sp>
      <p:cxnSp>
        <p:nvCxnSpPr>
          <p:cNvPr id="56" name="Google Shape;56;p1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7" name="Google Shape;57;p13"/>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58" name="Google Shape;58;p13"/>
          <p:cNvPicPr preferRelativeResize="0"/>
          <p:nvPr/>
        </p:nvPicPr>
        <p:blipFill rotWithShape="1">
          <a:blip r:embed="rId4">
            <a:alphaModFix/>
          </a:blip>
          <a:srcRect b="34824" l="0" r="19916" t="1996"/>
          <a:stretch/>
        </p:blipFill>
        <p:spPr>
          <a:xfrm>
            <a:off x="4781550" y="1695450"/>
            <a:ext cx="4370850" cy="3448050"/>
          </a:xfrm>
          <a:prstGeom prst="rect">
            <a:avLst/>
          </a:prstGeom>
          <a:noFill/>
          <a:ln>
            <a:noFill/>
          </a:ln>
        </p:spPr>
      </p:pic>
      <p:pic>
        <p:nvPicPr>
          <p:cNvPr id="59" name="Google Shape;59;p13"/>
          <p:cNvPicPr preferRelativeResize="0"/>
          <p:nvPr/>
        </p:nvPicPr>
        <p:blipFill>
          <a:blip r:embed="rId5">
            <a:alphaModFix/>
          </a:blip>
          <a:stretch>
            <a:fillRect/>
          </a:stretch>
        </p:blipFill>
        <p:spPr>
          <a:xfrm>
            <a:off x="4572000" y="698275"/>
            <a:ext cx="51435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$100,000 to Invest!</a:t>
            </a:r>
            <a:endParaRPr b="1">
              <a:solidFill>
                <a:srgbClr val="1F3A93"/>
              </a:solidFill>
              <a:latin typeface="Roboto Condensed"/>
              <a:ea typeface="Roboto Condensed"/>
              <a:cs typeface="Roboto Condensed"/>
              <a:sym typeface="Roboto Condensed"/>
            </a:endParaRPr>
          </a:p>
        </p:txBody>
      </p:sp>
      <p:sp>
        <p:nvSpPr>
          <p:cNvPr id="153" name="Google Shape;153;p22"/>
          <p:cNvSpPr txBox="1"/>
          <p:nvPr>
            <p:ph idx="1" type="body"/>
          </p:nvPr>
        </p:nvSpPr>
        <p:spPr>
          <a:xfrm>
            <a:off x="311700" y="1424800"/>
            <a:ext cx="8520600" cy="3447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3200">
                <a:solidFill>
                  <a:srgbClr val="1F3A92"/>
                </a:solidFill>
                <a:latin typeface="Roboto"/>
                <a:ea typeface="Roboto"/>
                <a:cs typeface="Roboto"/>
                <a:sym typeface="Roboto"/>
              </a:rPr>
              <a:t>How far can                                      </a:t>
            </a:r>
            <a:endParaRPr b="1" sz="3200">
              <a:solidFill>
                <a:srgbClr val="1F3A92"/>
              </a:solidFill>
              <a:latin typeface="Roboto"/>
              <a:ea typeface="Roboto"/>
              <a:cs typeface="Roboto"/>
              <a:sym typeface="Roboto"/>
            </a:endParaRPr>
          </a:p>
          <a:p>
            <a:pPr indent="0" lvl="0" marL="0" rtl="0" algn="ctr">
              <a:spcBef>
                <a:spcPts val="1000"/>
              </a:spcBef>
              <a:spcAft>
                <a:spcPts val="0"/>
              </a:spcAft>
              <a:buNone/>
            </a:pPr>
            <a:r>
              <a:t/>
            </a:r>
            <a:endParaRPr b="1" sz="3200">
              <a:solidFill>
                <a:srgbClr val="1F3A92"/>
              </a:solidFill>
              <a:latin typeface="Roboto"/>
              <a:ea typeface="Roboto"/>
              <a:cs typeface="Roboto"/>
              <a:sym typeface="Roboto"/>
            </a:endParaRPr>
          </a:p>
          <a:p>
            <a:pPr indent="0" lvl="0" marL="0" rtl="0" algn="ctr">
              <a:spcBef>
                <a:spcPts val="1000"/>
              </a:spcBef>
              <a:spcAft>
                <a:spcPts val="0"/>
              </a:spcAft>
              <a:buNone/>
            </a:pPr>
            <a:r>
              <a:rPr b="1" lang="en" sz="3200">
                <a:solidFill>
                  <a:srgbClr val="1F3A92"/>
                </a:solidFill>
                <a:latin typeface="Roboto"/>
                <a:ea typeface="Roboto"/>
                <a:cs typeface="Roboto"/>
                <a:sym typeface="Roboto"/>
              </a:rPr>
              <a:t>go in the stock market?</a:t>
            </a:r>
            <a:endParaRPr b="1" sz="3200">
              <a:solidFill>
                <a:srgbClr val="1F3A92"/>
              </a:solidFill>
              <a:latin typeface="Roboto"/>
              <a:ea typeface="Roboto"/>
              <a:cs typeface="Roboto"/>
              <a:sym typeface="Roboto"/>
            </a:endParaRPr>
          </a:p>
          <a:p>
            <a:pPr indent="0" lvl="0" marL="0" rtl="0" algn="ctr">
              <a:spcBef>
                <a:spcPts val="1000"/>
              </a:spcBef>
              <a:spcAft>
                <a:spcPts val="0"/>
              </a:spcAft>
              <a:buNone/>
            </a:pPr>
            <a:r>
              <a:t/>
            </a:r>
            <a:endParaRPr sz="3200">
              <a:solidFill>
                <a:srgbClr val="1F3A92"/>
              </a:solidFill>
              <a:latin typeface="Roboto"/>
              <a:ea typeface="Roboto"/>
              <a:cs typeface="Roboto"/>
              <a:sym typeface="Roboto"/>
            </a:endParaRPr>
          </a:p>
          <a:p>
            <a:pPr indent="0" lvl="0" marL="0" rtl="0" algn="ctr">
              <a:spcBef>
                <a:spcPts val="1200"/>
              </a:spcBef>
              <a:spcAft>
                <a:spcPts val="1200"/>
              </a:spcAft>
              <a:buNone/>
            </a:pPr>
            <a:r>
              <a:rPr lang="en" sz="3200">
                <a:solidFill>
                  <a:srgbClr val="00B2A9"/>
                </a:solidFill>
                <a:latin typeface="Roboto"/>
                <a:ea typeface="Roboto"/>
                <a:cs typeface="Roboto"/>
                <a:sym typeface="Roboto"/>
              </a:rPr>
              <a:t>That’s our challenge!</a:t>
            </a:r>
            <a:endParaRPr sz="3200">
              <a:solidFill>
                <a:srgbClr val="00B2A9"/>
              </a:solidFill>
              <a:latin typeface="Roboto"/>
              <a:ea typeface="Roboto"/>
              <a:cs typeface="Roboto"/>
              <a:sym typeface="Roboto"/>
            </a:endParaRPr>
          </a:p>
        </p:txBody>
      </p:sp>
      <p:cxnSp>
        <p:nvCxnSpPr>
          <p:cNvPr id="154" name="Google Shape;154;p2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5" name="Google Shape;155;p22"/>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156" name="Google Shape;156;p22"/>
          <p:cNvSpPr/>
          <p:nvPr/>
        </p:nvSpPr>
        <p:spPr>
          <a:xfrm>
            <a:off x="2851487" y="2107001"/>
            <a:ext cx="3441029" cy="777099"/>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1F3A93"/>
                </a:solidFill>
                <a:latin typeface="Arial"/>
              </a:rPr>
              <a:t>$100,000</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BreakFree Investors Challenge</a:t>
            </a:r>
            <a:endParaRPr b="1">
              <a:solidFill>
                <a:srgbClr val="1F3A93"/>
              </a:solidFill>
              <a:latin typeface="Roboto Condensed"/>
              <a:ea typeface="Roboto Condensed"/>
              <a:cs typeface="Roboto Condensed"/>
              <a:sym typeface="Roboto Condensed"/>
            </a:endParaRPr>
          </a:p>
        </p:txBody>
      </p:sp>
      <p:sp>
        <p:nvSpPr>
          <p:cNvPr id="162" name="Google Shape;162;p23"/>
          <p:cNvSpPr txBox="1"/>
          <p:nvPr>
            <p:ph idx="1" type="body"/>
          </p:nvPr>
        </p:nvSpPr>
        <p:spPr>
          <a:xfrm>
            <a:off x="311700" y="1183200"/>
            <a:ext cx="8375100" cy="368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700">
                <a:solidFill>
                  <a:srgbClr val="1F3A92"/>
                </a:solidFill>
                <a:latin typeface="Roboto"/>
                <a:ea typeface="Roboto"/>
                <a:cs typeface="Roboto"/>
                <a:sym typeface="Roboto"/>
              </a:rPr>
              <a:t>A competition between schools to see who can increase the value of their portfolio the most!</a:t>
            </a:r>
            <a:endParaRPr b="1" sz="2700">
              <a:solidFill>
                <a:srgbClr val="1F3A92"/>
              </a:solidFill>
              <a:latin typeface="Roboto"/>
              <a:ea typeface="Roboto"/>
              <a:cs typeface="Roboto"/>
              <a:sym typeface="Roboto"/>
            </a:endParaRPr>
          </a:p>
          <a:p>
            <a:pPr indent="0" lvl="0" marL="0" rtl="0" algn="l">
              <a:spcBef>
                <a:spcPts val="0"/>
              </a:spcBef>
              <a:spcAft>
                <a:spcPts val="0"/>
              </a:spcAft>
              <a:buNone/>
            </a:pPr>
            <a:r>
              <a:t/>
            </a:r>
            <a:endParaRPr b="1" sz="2700">
              <a:solidFill>
                <a:srgbClr val="1F3A92"/>
              </a:solidFill>
              <a:latin typeface="Roboto"/>
              <a:ea typeface="Roboto"/>
              <a:cs typeface="Roboto"/>
              <a:sym typeface="Roboto"/>
            </a:endParaRPr>
          </a:p>
          <a:p>
            <a:pPr indent="0" lvl="0" marL="0" rtl="0" algn="l">
              <a:spcBef>
                <a:spcPts val="0"/>
              </a:spcBef>
              <a:spcAft>
                <a:spcPts val="0"/>
              </a:spcAft>
              <a:buNone/>
            </a:pPr>
            <a:r>
              <a:rPr b="1" lang="en" sz="2700">
                <a:solidFill>
                  <a:srgbClr val="1F3A92"/>
                </a:solidFill>
                <a:latin typeface="Roboto"/>
                <a:ea typeface="Roboto"/>
                <a:cs typeface="Roboto"/>
                <a:sym typeface="Roboto"/>
              </a:rPr>
              <a:t>Prizes:</a:t>
            </a:r>
            <a:endParaRPr b="1" sz="2700">
              <a:solidFill>
                <a:srgbClr val="1F3A92"/>
              </a:solidFill>
              <a:latin typeface="Roboto"/>
              <a:ea typeface="Roboto"/>
              <a:cs typeface="Roboto"/>
              <a:sym typeface="Roboto"/>
            </a:endParaRPr>
          </a:p>
          <a:p>
            <a:pPr indent="-400050" lvl="0" marL="914400" rtl="0" algn="l">
              <a:spcBef>
                <a:spcPts val="0"/>
              </a:spcBef>
              <a:spcAft>
                <a:spcPts val="0"/>
              </a:spcAft>
              <a:buClr>
                <a:srgbClr val="1F3A92"/>
              </a:buClr>
              <a:buSzPts val="2700"/>
              <a:buFont typeface="Roboto"/>
              <a:buChar char="●"/>
            </a:pPr>
            <a:r>
              <a:rPr lang="en" sz="2700">
                <a:solidFill>
                  <a:srgbClr val="1F3A92"/>
                </a:solidFill>
                <a:latin typeface="Roboto"/>
                <a:ea typeface="Roboto"/>
                <a:cs typeface="Roboto"/>
                <a:sym typeface="Roboto"/>
              </a:rPr>
              <a:t>Monthly winners</a:t>
            </a:r>
            <a:endParaRPr sz="2700">
              <a:solidFill>
                <a:srgbClr val="1F3A92"/>
              </a:solidFill>
              <a:latin typeface="Roboto"/>
              <a:ea typeface="Roboto"/>
              <a:cs typeface="Roboto"/>
              <a:sym typeface="Roboto"/>
            </a:endParaRPr>
          </a:p>
          <a:p>
            <a:pPr indent="-400050" lvl="0" marL="914400" rtl="0" algn="l">
              <a:spcBef>
                <a:spcPts val="0"/>
              </a:spcBef>
              <a:spcAft>
                <a:spcPts val="0"/>
              </a:spcAft>
              <a:buClr>
                <a:srgbClr val="1F3A92"/>
              </a:buClr>
              <a:buSzPts val="2700"/>
              <a:buFont typeface="Roboto"/>
              <a:buChar char="●"/>
            </a:pPr>
            <a:r>
              <a:rPr lang="en" sz="2700">
                <a:solidFill>
                  <a:srgbClr val="1F3A92"/>
                </a:solidFill>
                <a:latin typeface="Roboto"/>
                <a:ea typeface="Roboto"/>
                <a:cs typeface="Roboto"/>
                <a:sym typeface="Roboto"/>
              </a:rPr>
              <a:t>Overall winners in April</a:t>
            </a:r>
            <a:endParaRPr sz="2700">
              <a:solidFill>
                <a:srgbClr val="1F3A92"/>
              </a:solidFill>
              <a:latin typeface="Roboto"/>
              <a:ea typeface="Roboto"/>
              <a:cs typeface="Roboto"/>
              <a:sym typeface="Roboto"/>
            </a:endParaRPr>
          </a:p>
          <a:p>
            <a:pPr indent="-336550" lvl="1" marL="1371600" rtl="0" algn="l">
              <a:spcBef>
                <a:spcPts val="0"/>
              </a:spcBef>
              <a:spcAft>
                <a:spcPts val="0"/>
              </a:spcAft>
              <a:buClr>
                <a:srgbClr val="1F3A92"/>
              </a:buClr>
              <a:buSzPts val="1700"/>
              <a:buFont typeface="Roboto"/>
              <a:buChar char="○"/>
            </a:pPr>
            <a:r>
              <a:rPr lang="en" sz="1700">
                <a:solidFill>
                  <a:srgbClr val="1F3A92"/>
                </a:solidFill>
                <a:latin typeface="Roboto"/>
                <a:ea typeface="Roboto"/>
                <a:cs typeface="Roboto"/>
                <a:sym typeface="Roboto"/>
              </a:rPr>
              <a:t>Our game runs October - April 15</a:t>
            </a:r>
            <a:endParaRPr sz="1700">
              <a:solidFill>
                <a:srgbClr val="1F3A92"/>
              </a:solidFill>
              <a:latin typeface="Roboto"/>
              <a:ea typeface="Roboto"/>
              <a:cs typeface="Roboto"/>
              <a:sym typeface="Roboto"/>
            </a:endParaRPr>
          </a:p>
        </p:txBody>
      </p:sp>
      <p:cxnSp>
        <p:nvCxnSpPr>
          <p:cNvPr id="163" name="Google Shape;163;p2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4" name="Google Shape;164;p23"/>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165" name="Google Shape;165;p23"/>
          <p:cNvPicPr preferRelativeResize="0"/>
          <p:nvPr/>
        </p:nvPicPr>
        <p:blipFill>
          <a:blip r:embed="rId4">
            <a:alphaModFix/>
          </a:blip>
          <a:stretch>
            <a:fillRect/>
          </a:stretch>
        </p:blipFill>
        <p:spPr>
          <a:xfrm>
            <a:off x="6267800" y="2074850"/>
            <a:ext cx="3590700" cy="359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Our Investment Team</a:t>
            </a:r>
            <a:endParaRPr b="1">
              <a:solidFill>
                <a:srgbClr val="1F3A93"/>
              </a:solidFill>
              <a:latin typeface="Roboto Condensed"/>
              <a:ea typeface="Roboto Condensed"/>
              <a:cs typeface="Roboto Condensed"/>
              <a:sym typeface="Roboto Condensed"/>
            </a:endParaRPr>
          </a:p>
        </p:txBody>
      </p:sp>
      <p:sp>
        <p:nvSpPr>
          <p:cNvPr id="171" name="Google Shape;171;p24"/>
          <p:cNvSpPr txBox="1"/>
          <p:nvPr>
            <p:ph idx="1" type="body"/>
          </p:nvPr>
        </p:nvSpPr>
        <p:spPr>
          <a:xfrm>
            <a:off x="311700" y="1152475"/>
            <a:ext cx="8520600" cy="3820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rgbClr val="414143"/>
                </a:solidFill>
                <a:latin typeface="Roboto"/>
                <a:ea typeface="Roboto"/>
                <a:cs typeface="Roboto"/>
                <a:sym typeface="Roboto"/>
              </a:rPr>
              <a:t>As an investment team, we will be making decisions as a group to build our team portfolio. Our success in part depends on our ability to compromise and cooperate.</a:t>
            </a:r>
            <a:endParaRPr>
              <a:solidFill>
                <a:srgbClr val="41414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b="1" lang="en">
                <a:solidFill>
                  <a:srgbClr val="414143"/>
                </a:solidFill>
                <a:latin typeface="Roboto"/>
                <a:ea typeface="Roboto"/>
                <a:cs typeface="Roboto"/>
                <a:sym typeface="Roboto"/>
              </a:rPr>
              <a:t>Here are a few personal rules to follow:</a:t>
            </a:r>
            <a:endParaRPr b="1">
              <a:solidFill>
                <a:srgbClr val="414143"/>
              </a:solidFill>
              <a:latin typeface="Roboto"/>
              <a:ea typeface="Roboto"/>
              <a:cs typeface="Roboto"/>
              <a:sym typeface="Roboto"/>
            </a:endParaRPr>
          </a:p>
          <a:p>
            <a:pPr indent="-342900" lvl="0" marL="9144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Be responsible for your own learning. </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Share your knowledge freely</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Learn what you can from others</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Foster interdependence by asking for and giving help</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Express your ideas openly.</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Listen carefully to feedback.</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Be a good critical friend.</a:t>
            </a:r>
            <a:endParaRPr>
              <a:solidFill>
                <a:srgbClr val="414143"/>
              </a:solidFill>
              <a:latin typeface="Roboto"/>
              <a:ea typeface="Roboto"/>
              <a:cs typeface="Roboto"/>
              <a:sym typeface="Roboto"/>
            </a:endParaRPr>
          </a:p>
          <a:p>
            <a:pPr indent="-342900" lvl="0" marL="9144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Share responsibility for decision-making. </a:t>
            </a:r>
            <a:endParaRPr>
              <a:solidFill>
                <a:srgbClr val="414143"/>
              </a:solidFill>
              <a:latin typeface="Roboto"/>
              <a:ea typeface="Roboto"/>
              <a:cs typeface="Roboto"/>
              <a:sym typeface="Roboto"/>
            </a:endParaRPr>
          </a:p>
        </p:txBody>
      </p:sp>
      <p:cxnSp>
        <p:nvCxnSpPr>
          <p:cNvPr id="172" name="Google Shape;172;p2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73" name="Google Shape;173;p24"/>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174" name="Google Shape;174;p24"/>
          <p:cNvSpPr/>
          <p:nvPr/>
        </p:nvSpPr>
        <p:spPr>
          <a:xfrm>
            <a:off x="6805650" y="2944750"/>
            <a:ext cx="2172600" cy="1387500"/>
          </a:xfrm>
          <a:prstGeom prst="wedgeRoundRectCallout">
            <a:avLst>
              <a:gd fmla="val -48193" name="adj1"/>
              <a:gd fmla="val 74512" name="adj2"/>
              <a:gd fmla="val 0" name="adj3"/>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aleway"/>
                <a:ea typeface="Raleway"/>
                <a:cs typeface="Raleway"/>
                <a:sym typeface="Raleway"/>
              </a:rPr>
              <a:t>Any other rules we want to add?</a:t>
            </a:r>
            <a:endParaRPr b="1" sz="2200">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Consensus Building</a:t>
            </a:r>
            <a:endParaRPr b="1">
              <a:solidFill>
                <a:srgbClr val="1F3A93"/>
              </a:solidFill>
              <a:latin typeface="Roboto Condensed"/>
              <a:ea typeface="Roboto Condensed"/>
              <a:cs typeface="Roboto Condensed"/>
              <a:sym typeface="Roboto Condensed"/>
            </a:endParaRPr>
          </a:p>
        </p:txBody>
      </p:sp>
      <p:sp>
        <p:nvSpPr>
          <p:cNvPr id="180" name="Google Shape;180;p25"/>
          <p:cNvSpPr txBox="1"/>
          <p:nvPr>
            <p:ph idx="1" type="body"/>
          </p:nvPr>
        </p:nvSpPr>
        <p:spPr>
          <a:xfrm>
            <a:off x="225600" y="1163500"/>
            <a:ext cx="8692800" cy="3888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rgbClr val="414143"/>
                </a:solidFill>
                <a:latin typeface="Roboto"/>
                <a:ea typeface="Roboto"/>
                <a:cs typeface="Roboto"/>
                <a:sym typeface="Roboto"/>
              </a:rPr>
              <a:t>When you make a decision as a team it is called “consensus building”. The following are a few consensus building tips:</a:t>
            </a:r>
            <a:endParaRPr>
              <a:solidFill>
                <a:srgbClr val="414143"/>
              </a:solidFill>
              <a:latin typeface="Roboto"/>
              <a:ea typeface="Roboto"/>
              <a:cs typeface="Roboto"/>
              <a:sym typeface="Roboto"/>
            </a:endParaRPr>
          </a:p>
          <a:p>
            <a:pPr indent="-334327" lvl="0" marL="457200" rtl="0" algn="l">
              <a:spcBef>
                <a:spcPts val="1200"/>
              </a:spcBef>
              <a:spcAft>
                <a:spcPts val="0"/>
              </a:spcAft>
              <a:buClr>
                <a:srgbClr val="414143"/>
              </a:buClr>
              <a:buSzPct val="100000"/>
              <a:buFont typeface="Roboto"/>
              <a:buChar char="●"/>
            </a:pPr>
            <a:r>
              <a:rPr b="1" lang="en">
                <a:solidFill>
                  <a:srgbClr val="00B2A9"/>
                </a:solidFill>
                <a:latin typeface="Roboto"/>
                <a:ea typeface="Roboto"/>
                <a:cs typeface="Roboto"/>
                <a:sym typeface="Roboto"/>
              </a:rPr>
              <a:t>Listen</a:t>
            </a:r>
            <a:r>
              <a:rPr lang="en">
                <a:solidFill>
                  <a:srgbClr val="414143"/>
                </a:solidFill>
                <a:latin typeface="Roboto"/>
                <a:ea typeface="Roboto"/>
                <a:cs typeface="Roboto"/>
                <a:sym typeface="Roboto"/>
              </a:rPr>
              <a:t>. Be sure that each team member has a full understanding of what other team members are saying</a:t>
            </a:r>
            <a:endParaRPr>
              <a:solidFill>
                <a:srgbClr val="414143"/>
              </a:solidFill>
              <a:latin typeface="Roboto"/>
              <a:ea typeface="Roboto"/>
              <a:cs typeface="Roboto"/>
              <a:sym typeface="Roboto"/>
            </a:endParaRPr>
          </a:p>
          <a:p>
            <a:pPr indent="-334327" lvl="0" marL="457200" rtl="0" algn="l">
              <a:spcBef>
                <a:spcPts val="1000"/>
              </a:spcBef>
              <a:spcAft>
                <a:spcPts val="0"/>
              </a:spcAft>
              <a:buClr>
                <a:srgbClr val="414143"/>
              </a:buClr>
              <a:buSzPct val="100000"/>
              <a:buFont typeface="Roboto"/>
              <a:buChar char="●"/>
            </a:pPr>
            <a:r>
              <a:rPr b="1" lang="en">
                <a:solidFill>
                  <a:srgbClr val="00B2A9"/>
                </a:solidFill>
                <a:latin typeface="Roboto"/>
                <a:ea typeface="Roboto"/>
                <a:cs typeface="Roboto"/>
                <a:sym typeface="Roboto"/>
              </a:rPr>
              <a:t>Contribute</a:t>
            </a:r>
            <a:r>
              <a:rPr lang="en">
                <a:solidFill>
                  <a:srgbClr val="414143"/>
                </a:solidFill>
                <a:latin typeface="Roboto"/>
                <a:ea typeface="Roboto"/>
                <a:cs typeface="Roboto"/>
                <a:sym typeface="Roboto"/>
              </a:rPr>
              <a:t>. Share all relevant information even if it conflicts with personal interests</a:t>
            </a:r>
            <a:endParaRPr>
              <a:solidFill>
                <a:srgbClr val="414143"/>
              </a:solidFill>
              <a:latin typeface="Roboto"/>
              <a:ea typeface="Roboto"/>
              <a:cs typeface="Roboto"/>
              <a:sym typeface="Roboto"/>
            </a:endParaRPr>
          </a:p>
          <a:p>
            <a:pPr indent="-334327" lvl="0" marL="457200" rtl="0" algn="l">
              <a:spcBef>
                <a:spcPts val="1000"/>
              </a:spcBef>
              <a:spcAft>
                <a:spcPts val="0"/>
              </a:spcAft>
              <a:buClr>
                <a:srgbClr val="414143"/>
              </a:buClr>
              <a:buSzPct val="100000"/>
              <a:buFont typeface="Roboto"/>
              <a:buChar char="●"/>
            </a:pPr>
            <a:r>
              <a:rPr b="1" lang="en">
                <a:solidFill>
                  <a:srgbClr val="00B2A9"/>
                </a:solidFill>
                <a:latin typeface="Roboto"/>
                <a:ea typeface="Roboto"/>
                <a:cs typeface="Roboto"/>
                <a:sym typeface="Roboto"/>
              </a:rPr>
              <a:t>Include</a:t>
            </a:r>
            <a:r>
              <a:rPr lang="en">
                <a:solidFill>
                  <a:srgbClr val="414143"/>
                </a:solidFill>
                <a:latin typeface="Roboto"/>
                <a:ea typeface="Roboto"/>
                <a:cs typeface="Roboto"/>
                <a:sym typeface="Roboto"/>
              </a:rPr>
              <a:t>. Ensure that everyone is included in the decision-making process</a:t>
            </a:r>
            <a:endParaRPr>
              <a:solidFill>
                <a:srgbClr val="414143"/>
              </a:solidFill>
              <a:latin typeface="Roboto"/>
              <a:ea typeface="Roboto"/>
              <a:cs typeface="Roboto"/>
              <a:sym typeface="Roboto"/>
            </a:endParaRPr>
          </a:p>
          <a:p>
            <a:pPr indent="-334327" lvl="0" marL="457200" rtl="0" algn="l">
              <a:spcBef>
                <a:spcPts val="1000"/>
              </a:spcBef>
              <a:spcAft>
                <a:spcPts val="0"/>
              </a:spcAft>
              <a:buClr>
                <a:srgbClr val="414143"/>
              </a:buClr>
              <a:buSzPct val="100000"/>
              <a:buFont typeface="Roboto"/>
              <a:buChar char="●"/>
            </a:pPr>
            <a:r>
              <a:rPr b="1" lang="en">
                <a:solidFill>
                  <a:srgbClr val="00B2A9"/>
                </a:solidFill>
                <a:latin typeface="Roboto"/>
                <a:ea typeface="Roboto"/>
                <a:cs typeface="Roboto"/>
                <a:sym typeface="Roboto"/>
              </a:rPr>
              <a:t>Evaluate</a:t>
            </a:r>
            <a:r>
              <a:rPr lang="en">
                <a:solidFill>
                  <a:srgbClr val="414143"/>
                </a:solidFill>
                <a:latin typeface="Roboto"/>
                <a:ea typeface="Roboto"/>
                <a:cs typeface="Roboto"/>
                <a:sym typeface="Roboto"/>
              </a:rPr>
              <a:t>. Determine what points team members agree on and what points they disagree on. Spend time evaluating the differences</a:t>
            </a:r>
            <a:endParaRPr>
              <a:solidFill>
                <a:srgbClr val="414143"/>
              </a:solidFill>
              <a:latin typeface="Roboto"/>
              <a:ea typeface="Roboto"/>
              <a:cs typeface="Roboto"/>
              <a:sym typeface="Roboto"/>
            </a:endParaRPr>
          </a:p>
          <a:p>
            <a:pPr indent="-334327" lvl="0" marL="457200" rtl="0" algn="l">
              <a:spcBef>
                <a:spcPts val="1000"/>
              </a:spcBef>
              <a:spcAft>
                <a:spcPts val="0"/>
              </a:spcAft>
              <a:buClr>
                <a:srgbClr val="414143"/>
              </a:buClr>
              <a:buSzPct val="100000"/>
              <a:buFont typeface="Roboto"/>
              <a:buChar char="●"/>
            </a:pPr>
            <a:r>
              <a:rPr b="1" lang="en">
                <a:solidFill>
                  <a:srgbClr val="00B2A9"/>
                </a:solidFill>
                <a:latin typeface="Roboto"/>
                <a:ea typeface="Roboto"/>
                <a:cs typeface="Roboto"/>
                <a:sym typeface="Roboto"/>
              </a:rPr>
              <a:t>Time</a:t>
            </a:r>
            <a:r>
              <a:rPr lang="en">
                <a:solidFill>
                  <a:srgbClr val="414143"/>
                </a:solidFill>
                <a:latin typeface="Roboto"/>
                <a:ea typeface="Roboto"/>
                <a:cs typeface="Roboto"/>
                <a:sym typeface="Roboto"/>
              </a:rPr>
              <a:t>. Don’t waste time discussing those points that team members already agree on</a:t>
            </a:r>
            <a:endParaRPr>
              <a:solidFill>
                <a:srgbClr val="414143"/>
              </a:solidFill>
              <a:latin typeface="Roboto"/>
              <a:ea typeface="Roboto"/>
              <a:cs typeface="Roboto"/>
              <a:sym typeface="Roboto"/>
            </a:endParaRPr>
          </a:p>
          <a:p>
            <a:pPr indent="-334327" lvl="0" marL="457200" rtl="0" algn="l">
              <a:spcBef>
                <a:spcPts val="1000"/>
              </a:spcBef>
              <a:spcAft>
                <a:spcPts val="1000"/>
              </a:spcAft>
              <a:buClr>
                <a:srgbClr val="414143"/>
              </a:buClr>
              <a:buSzPct val="100000"/>
              <a:buFont typeface="Roboto"/>
              <a:buChar char="●"/>
            </a:pPr>
            <a:r>
              <a:rPr b="1" lang="en">
                <a:solidFill>
                  <a:srgbClr val="00B2A9"/>
                </a:solidFill>
                <a:latin typeface="Roboto"/>
                <a:ea typeface="Roboto"/>
                <a:cs typeface="Roboto"/>
                <a:sym typeface="Roboto"/>
              </a:rPr>
              <a:t>Compromise</a:t>
            </a:r>
            <a:r>
              <a:rPr lang="en">
                <a:solidFill>
                  <a:srgbClr val="414143"/>
                </a:solidFill>
                <a:latin typeface="Roboto"/>
                <a:ea typeface="Roboto"/>
                <a:cs typeface="Roboto"/>
                <a:sym typeface="Roboto"/>
              </a:rPr>
              <a:t>. When used in consensus building, it means that the opinions of all team members are equally important, that each member will discuss an issue with an open mind, and is willing to fully support a decision made by the team.</a:t>
            </a:r>
            <a:endParaRPr>
              <a:solidFill>
                <a:srgbClr val="414143"/>
              </a:solidFill>
              <a:latin typeface="Roboto"/>
              <a:ea typeface="Roboto"/>
              <a:cs typeface="Roboto"/>
              <a:sym typeface="Roboto"/>
            </a:endParaRPr>
          </a:p>
        </p:txBody>
      </p:sp>
      <p:cxnSp>
        <p:nvCxnSpPr>
          <p:cNvPr id="181" name="Google Shape;181;p2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82" name="Google Shape;182;p25"/>
          <p:cNvPicPr preferRelativeResize="0"/>
          <p:nvPr/>
        </p:nvPicPr>
        <p:blipFill>
          <a:blip r:embed="rId3">
            <a:alphaModFix/>
          </a:blip>
          <a:stretch>
            <a:fillRect/>
          </a:stretch>
        </p:blipFill>
        <p:spPr>
          <a:xfrm>
            <a:off x="7701174" y="31900"/>
            <a:ext cx="1197252" cy="11512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Come Up With Our Team Name!</a:t>
            </a:r>
            <a:endParaRPr b="1">
              <a:solidFill>
                <a:srgbClr val="1F3A93"/>
              </a:solidFill>
              <a:latin typeface="Roboto Condensed"/>
              <a:ea typeface="Roboto Condensed"/>
              <a:cs typeface="Roboto Condensed"/>
              <a:sym typeface="Roboto Condensed"/>
            </a:endParaRPr>
          </a:p>
        </p:txBody>
      </p:sp>
      <p:sp>
        <p:nvSpPr>
          <p:cNvPr id="188" name="Google Shape;188;p26"/>
          <p:cNvSpPr txBox="1"/>
          <p:nvPr>
            <p:ph idx="1" type="body"/>
          </p:nvPr>
        </p:nvSpPr>
        <p:spPr>
          <a:xfrm>
            <a:off x="311700" y="1152475"/>
            <a:ext cx="8520600" cy="1112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700">
                <a:solidFill>
                  <a:srgbClr val="414143"/>
                </a:solidFill>
                <a:latin typeface="Roboto"/>
                <a:ea typeface="Roboto"/>
                <a:cs typeface="Roboto"/>
                <a:sym typeface="Roboto"/>
              </a:rPr>
              <a:t>Directions</a:t>
            </a:r>
            <a:r>
              <a:rPr lang="en" sz="1700">
                <a:solidFill>
                  <a:srgbClr val="414143"/>
                </a:solidFill>
                <a:latin typeface="Roboto"/>
                <a:ea typeface="Roboto"/>
                <a:cs typeface="Roboto"/>
                <a:sym typeface="Roboto"/>
              </a:rPr>
              <a:t>: </a:t>
            </a:r>
            <a:r>
              <a:rPr lang="en" sz="1700">
                <a:solidFill>
                  <a:srgbClr val="414143"/>
                </a:solidFill>
                <a:latin typeface="Roboto"/>
                <a:ea typeface="Roboto"/>
                <a:cs typeface="Roboto"/>
                <a:sym typeface="Roboto"/>
              </a:rPr>
              <a:t>Practice consensus building with this team naming activity: </a:t>
            </a:r>
            <a:endParaRPr sz="1700">
              <a:solidFill>
                <a:srgbClr val="414143"/>
              </a:solidFill>
              <a:latin typeface="Roboto"/>
              <a:ea typeface="Roboto"/>
              <a:cs typeface="Roboto"/>
              <a:sym typeface="Roboto"/>
            </a:endParaRPr>
          </a:p>
        </p:txBody>
      </p:sp>
      <p:cxnSp>
        <p:nvCxnSpPr>
          <p:cNvPr id="189" name="Google Shape;189;p2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90" name="Google Shape;190;p26"/>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graphicFrame>
        <p:nvGraphicFramePr>
          <p:cNvPr id="191" name="Google Shape;191;p26"/>
          <p:cNvGraphicFramePr/>
          <p:nvPr/>
        </p:nvGraphicFramePr>
        <p:xfrm>
          <a:off x="164375" y="1790075"/>
          <a:ext cx="3000000" cy="3000000"/>
        </p:xfrm>
        <a:graphic>
          <a:graphicData uri="http://schemas.openxmlformats.org/drawingml/2006/table">
            <a:tbl>
              <a:tblPr>
                <a:noFill/>
                <a:tableStyleId>{1F560080-B947-4380-945A-93D70CEAE070}</a:tableStyleId>
              </a:tblPr>
              <a:tblGrid>
                <a:gridCol w="4407625"/>
                <a:gridCol w="4407625"/>
              </a:tblGrid>
              <a:tr h="381000">
                <a:tc>
                  <a:txBody>
                    <a:bodyPr/>
                    <a:lstStyle/>
                    <a:p>
                      <a:pPr indent="0" lvl="0" marL="914400" rtl="0" algn="l">
                        <a:spcBef>
                          <a:spcPts val="0"/>
                        </a:spcBef>
                        <a:spcAft>
                          <a:spcPts val="0"/>
                        </a:spcAft>
                        <a:buNone/>
                      </a:pPr>
                      <a:r>
                        <a:rPr lang="en" sz="1800">
                          <a:solidFill>
                            <a:srgbClr val="04248D"/>
                          </a:solidFill>
                          <a:latin typeface="Roboto"/>
                          <a:ea typeface="Roboto"/>
                          <a:cs typeface="Roboto"/>
                          <a:sym typeface="Roboto"/>
                        </a:rPr>
                        <a:t>E</a:t>
                      </a:r>
                      <a:r>
                        <a:rPr lang="en" sz="1800">
                          <a:solidFill>
                            <a:srgbClr val="04248D"/>
                          </a:solidFill>
                          <a:latin typeface="Roboto"/>
                          <a:ea typeface="Roboto"/>
                          <a:cs typeface="Roboto"/>
                          <a:sym typeface="Roboto"/>
                        </a:rPr>
                        <a:t>veryone list several ideas for the team name (everyone on your team must participate). Let your style show with the names you suggest!</a:t>
                      </a:r>
                      <a:endParaRPr sz="1800">
                        <a:solidFill>
                          <a:srgbClr val="04248D"/>
                        </a:solidFill>
                        <a:latin typeface="Roboto"/>
                        <a:ea typeface="Roboto"/>
                        <a:cs typeface="Roboto"/>
                        <a:sym typeface="Roboto"/>
                      </a:endParaRPr>
                    </a:p>
                    <a:p>
                      <a:pPr indent="0" lvl="0" marL="914400" rtl="0" algn="l">
                        <a:spcBef>
                          <a:spcPts val="0"/>
                        </a:spcBef>
                        <a:spcAft>
                          <a:spcPts val="0"/>
                        </a:spcAft>
                        <a:buNone/>
                      </a:pPr>
                      <a:r>
                        <a:t/>
                      </a:r>
                      <a:endParaRPr sz="1800">
                        <a:solidFill>
                          <a:srgbClr val="04248D"/>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B2A9"/>
                    </a:solidFill>
                  </a:tcPr>
                </a:tc>
                <a:tc>
                  <a:txBody>
                    <a:bodyPr/>
                    <a:lstStyle/>
                    <a:p>
                      <a:pPr indent="0" lvl="0" marL="914400" rtl="0" algn="l">
                        <a:spcBef>
                          <a:spcPts val="0"/>
                        </a:spcBef>
                        <a:spcAft>
                          <a:spcPts val="0"/>
                        </a:spcAft>
                        <a:buClr>
                          <a:schemeClr val="dk1"/>
                        </a:buClr>
                        <a:buSzPts val="1100"/>
                        <a:buFont typeface="Arial"/>
                        <a:buNone/>
                      </a:pPr>
                      <a:r>
                        <a:rPr lang="en" sz="1800">
                          <a:solidFill>
                            <a:srgbClr val="04248D"/>
                          </a:solidFill>
                          <a:latin typeface="Roboto"/>
                          <a:ea typeface="Roboto"/>
                          <a:cs typeface="Roboto"/>
                          <a:sym typeface="Roboto"/>
                        </a:rPr>
                        <a:t>Ask each person to give</a:t>
                      </a:r>
                      <a:endParaRPr sz="1800">
                        <a:solidFill>
                          <a:srgbClr val="04248D"/>
                        </a:solidFill>
                        <a:latin typeface="Roboto"/>
                        <a:ea typeface="Roboto"/>
                        <a:cs typeface="Roboto"/>
                        <a:sym typeface="Roboto"/>
                      </a:endParaRPr>
                    </a:p>
                    <a:p>
                      <a:pPr indent="0" lvl="0" marL="914400" rtl="0" algn="l">
                        <a:spcBef>
                          <a:spcPts val="0"/>
                        </a:spcBef>
                        <a:spcAft>
                          <a:spcPts val="0"/>
                        </a:spcAft>
                        <a:buNone/>
                      </a:pPr>
                      <a:r>
                        <a:rPr lang="en" sz="1800">
                          <a:solidFill>
                            <a:srgbClr val="04248D"/>
                          </a:solidFill>
                          <a:latin typeface="Roboto"/>
                          <a:ea typeface="Roboto"/>
                          <a:cs typeface="Roboto"/>
                          <a:sym typeface="Roboto"/>
                        </a:rPr>
                        <a:t>a pro and con for each of the top four names. Based on this, choose your top two. Do pros and cons on the top two names.</a:t>
                      </a:r>
                      <a:endParaRPr sz="1800">
                        <a:solidFill>
                          <a:srgbClr val="04248D"/>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B2A9"/>
                    </a:solidFill>
                  </a:tcPr>
                </a:tc>
              </a:tr>
              <a:tr h="381000">
                <a:tc>
                  <a:txBody>
                    <a:bodyPr/>
                    <a:lstStyle/>
                    <a:p>
                      <a:pPr indent="0" lvl="0" marL="914400" marR="5080" rtl="0" algn="l">
                        <a:lnSpc>
                          <a:spcPct val="97800"/>
                        </a:lnSpc>
                        <a:spcBef>
                          <a:spcPts val="0"/>
                        </a:spcBef>
                        <a:spcAft>
                          <a:spcPts val="0"/>
                        </a:spcAft>
                        <a:buClr>
                          <a:schemeClr val="dk1"/>
                        </a:buClr>
                        <a:buSzPts val="1100"/>
                        <a:buFont typeface="Arial"/>
                        <a:buNone/>
                      </a:pPr>
                      <a:r>
                        <a:rPr lang="en" sz="1800">
                          <a:solidFill>
                            <a:srgbClr val="04248D"/>
                          </a:solidFill>
                          <a:latin typeface="Roboto"/>
                          <a:ea typeface="Roboto"/>
                          <a:cs typeface="Roboto"/>
                          <a:sym typeface="Roboto"/>
                        </a:rPr>
                        <a:t>Each person chooses their first two choices for names. See if you have overlap. Reduce the list to four names or less.</a:t>
                      </a:r>
                      <a:endParaRPr sz="1800">
                        <a:solidFill>
                          <a:srgbClr val="04248D"/>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B2A9"/>
                    </a:solidFill>
                  </a:tcPr>
                </a:tc>
                <a:tc>
                  <a:txBody>
                    <a:bodyPr/>
                    <a:lstStyle/>
                    <a:p>
                      <a:pPr indent="0" lvl="0" marL="914400" rtl="0" algn="l">
                        <a:spcBef>
                          <a:spcPts val="0"/>
                        </a:spcBef>
                        <a:spcAft>
                          <a:spcPts val="0"/>
                        </a:spcAft>
                        <a:buClr>
                          <a:schemeClr val="dk1"/>
                        </a:buClr>
                        <a:buSzPts val="1100"/>
                        <a:buFont typeface="Arial"/>
                        <a:buNone/>
                      </a:pPr>
                      <a:r>
                        <a:rPr lang="en" sz="1800">
                          <a:solidFill>
                            <a:srgbClr val="04248D"/>
                          </a:solidFill>
                          <a:latin typeface="Roboto"/>
                          <a:ea typeface="Roboto"/>
                          <a:cs typeface="Roboto"/>
                          <a:sym typeface="Roboto"/>
                        </a:rPr>
                        <a:t>If necessary, take a vote at this</a:t>
                      </a:r>
                      <a:endParaRPr sz="1800">
                        <a:solidFill>
                          <a:srgbClr val="04248D"/>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rPr lang="en" sz="1800">
                          <a:solidFill>
                            <a:srgbClr val="04248D"/>
                          </a:solidFill>
                          <a:latin typeface="Roboto"/>
                          <a:ea typeface="Roboto"/>
                          <a:cs typeface="Roboto"/>
                          <a:sym typeface="Roboto"/>
                        </a:rPr>
                        <a:t>point to select the team name.</a:t>
                      </a:r>
                      <a:endParaRPr sz="1800">
                        <a:solidFill>
                          <a:srgbClr val="04248D"/>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rPr lang="en" sz="1800">
                          <a:solidFill>
                            <a:srgbClr val="04248D"/>
                          </a:solidFill>
                          <a:latin typeface="Roboto"/>
                          <a:ea typeface="Roboto"/>
                          <a:cs typeface="Roboto"/>
                          <a:sym typeface="Roboto"/>
                        </a:rPr>
                        <a:t>Voting is only used when a team</a:t>
                      </a:r>
                      <a:endParaRPr sz="1800">
                        <a:solidFill>
                          <a:srgbClr val="04248D"/>
                        </a:solidFill>
                        <a:latin typeface="Roboto"/>
                        <a:ea typeface="Roboto"/>
                        <a:cs typeface="Roboto"/>
                        <a:sym typeface="Roboto"/>
                      </a:endParaRPr>
                    </a:p>
                    <a:p>
                      <a:pPr indent="0" lvl="0" marL="914400" rtl="0" algn="l">
                        <a:spcBef>
                          <a:spcPts val="0"/>
                        </a:spcBef>
                        <a:spcAft>
                          <a:spcPts val="0"/>
                        </a:spcAft>
                        <a:buNone/>
                      </a:pPr>
                      <a:r>
                        <a:rPr lang="en" sz="1800">
                          <a:solidFill>
                            <a:srgbClr val="04248D"/>
                          </a:solidFill>
                          <a:latin typeface="Roboto"/>
                          <a:ea typeface="Roboto"/>
                          <a:cs typeface="Roboto"/>
                          <a:sym typeface="Roboto"/>
                        </a:rPr>
                        <a:t>can't make it to consensus.</a:t>
                      </a:r>
                      <a:endParaRPr sz="1800">
                        <a:solidFill>
                          <a:srgbClr val="04248D"/>
                        </a:solidFill>
                        <a:latin typeface="Roboto"/>
                        <a:ea typeface="Roboto"/>
                        <a:cs typeface="Roboto"/>
                        <a:sym typeface="Roboto"/>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B2A9"/>
                    </a:solidFill>
                  </a:tcPr>
                </a:tc>
              </a:tr>
            </a:tbl>
          </a:graphicData>
        </a:graphic>
      </p:graphicFrame>
      <p:pic>
        <p:nvPicPr>
          <p:cNvPr id="192" name="Google Shape;192;p26"/>
          <p:cNvPicPr preferRelativeResize="0"/>
          <p:nvPr/>
        </p:nvPicPr>
        <p:blipFill>
          <a:blip r:embed="rId4">
            <a:alphaModFix/>
          </a:blip>
          <a:stretch>
            <a:fillRect/>
          </a:stretch>
        </p:blipFill>
        <p:spPr>
          <a:xfrm>
            <a:off x="164375" y="2037475"/>
            <a:ext cx="1068552" cy="1068552"/>
          </a:xfrm>
          <a:prstGeom prst="rect">
            <a:avLst/>
          </a:prstGeom>
          <a:noFill/>
          <a:ln>
            <a:noFill/>
          </a:ln>
        </p:spPr>
      </p:pic>
      <p:pic>
        <p:nvPicPr>
          <p:cNvPr id="193" name="Google Shape;193;p26"/>
          <p:cNvPicPr preferRelativeResize="0"/>
          <p:nvPr/>
        </p:nvPicPr>
        <p:blipFill>
          <a:blip r:embed="rId5">
            <a:alphaModFix/>
          </a:blip>
          <a:stretch>
            <a:fillRect/>
          </a:stretch>
        </p:blipFill>
        <p:spPr>
          <a:xfrm>
            <a:off x="164375" y="3636400"/>
            <a:ext cx="1068552" cy="1068552"/>
          </a:xfrm>
          <a:prstGeom prst="rect">
            <a:avLst/>
          </a:prstGeom>
          <a:noFill/>
          <a:ln>
            <a:noFill/>
          </a:ln>
        </p:spPr>
      </p:pic>
      <p:pic>
        <p:nvPicPr>
          <p:cNvPr id="194" name="Google Shape;194;p26"/>
          <p:cNvPicPr preferRelativeResize="0"/>
          <p:nvPr/>
        </p:nvPicPr>
        <p:blipFill>
          <a:blip r:embed="rId6">
            <a:alphaModFix/>
          </a:blip>
          <a:stretch>
            <a:fillRect/>
          </a:stretch>
        </p:blipFill>
        <p:spPr>
          <a:xfrm>
            <a:off x="4572000" y="2037475"/>
            <a:ext cx="1068552" cy="1068552"/>
          </a:xfrm>
          <a:prstGeom prst="rect">
            <a:avLst/>
          </a:prstGeom>
          <a:noFill/>
          <a:ln>
            <a:noFill/>
          </a:ln>
        </p:spPr>
      </p:pic>
      <p:pic>
        <p:nvPicPr>
          <p:cNvPr id="195" name="Google Shape;195;p26"/>
          <p:cNvPicPr preferRelativeResize="0"/>
          <p:nvPr/>
        </p:nvPicPr>
        <p:blipFill>
          <a:blip r:embed="rId7">
            <a:alphaModFix/>
          </a:blip>
          <a:stretch>
            <a:fillRect/>
          </a:stretch>
        </p:blipFill>
        <p:spPr>
          <a:xfrm>
            <a:off x="4572000" y="3636400"/>
            <a:ext cx="1068552" cy="10685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Team Roles</a:t>
            </a:r>
            <a:endParaRPr b="1">
              <a:solidFill>
                <a:srgbClr val="1F3A93"/>
              </a:solidFill>
              <a:latin typeface="Roboto Condensed"/>
              <a:ea typeface="Roboto Condensed"/>
              <a:cs typeface="Roboto Condensed"/>
              <a:sym typeface="Roboto Condensed"/>
            </a:endParaRPr>
          </a:p>
        </p:txBody>
      </p:sp>
      <p:sp>
        <p:nvSpPr>
          <p:cNvPr id="201" name="Google Shape;201;p27"/>
          <p:cNvSpPr txBox="1"/>
          <p:nvPr>
            <p:ph idx="1" type="body"/>
          </p:nvPr>
        </p:nvSpPr>
        <p:spPr>
          <a:xfrm>
            <a:off x="225600" y="1163500"/>
            <a:ext cx="8692800" cy="3888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rgbClr val="414143"/>
                </a:solidFill>
                <a:latin typeface="Roboto"/>
                <a:ea typeface="Roboto"/>
                <a:cs typeface="Roboto"/>
                <a:sym typeface="Roboto"/>
              </a:rPr>
              <a:t>As a team, there are different roles that need to be filled:</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b="1" lang="en">
                <a:solidFill>
                  <a:srgbClr val="00B2A9"/>
                </a:solidFill>
                <a:latin typeface="Roboto"/>
                <a:ea typeface="Roboto"/>
                <a:cs typeface="Roboto"/>
                <a:sym typeface="Roboto"/>
              </a:rPr>
              <a:t>Director</a:t>
            </a:r>
            <a:r>
              <a:rPr lang="en">
                <a:solidFill>
                  <a:srgbClr val="414143"/>
                </a:solidFill>
                <a:latin typeface="Roboto"/>
                <a:ea typeface="Roboto"/>
                <a:cs typeface="Roboto"/>
                <a:sym typeface="Roboto"/>
              </a:rPr>
              <a:t>. Coordinates the efforts of the entire team, ensures that activities are being completed successfully and that everyone on the team is being treated fairly. The Director is responsible for resolving disagreements among team members.</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b="1" lang="en">
                <a:solidFill>
                  <a:srgbClr val="00B2A9"/>
                </a:solidFill>
                <a:latin typeface="Roboto"/>
                <a:ea typeface="Roboto"/>
                <a:cs typeface="Roboto"/>
                <a:sym typeface="Roboto"/>
              </a:rPr>
              <a:t>Head Researcher</a:t>
            </a:r>
            <a:r>
              <a:rPr lang="en">
                <a:solidFill>
                  <a:srgbClr val="414143"/>
                </a:solidFill>
                <a:latin typeface="Roboto"/>
                <a:ea typeface="Roboto"/>
                <a:cs typeface="Roboto"/>
                <a:sym typeface="Roboto"/>
              </a:rPr>
              <a:t>. Everyone on the team is responsible for gathering and sharing research on potential investments and trades. The Head Researcher is responsible for coordinating the team’s findings and summarizing them into a cohesive presentation that can be easily shared.</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b="1" lang="en">
                <a:solidFill>
                  <a:srgbClr val="00B2A9"/>
                </a:solidFill>
                <a:latin typeface="Roboto"/>
                <a:ea typeface="Roboto"/>
                <a:cs typeface="Roboto"/>
                <a:sym typeface="Roboto"/>
              </a:rPr>
              <a:t>Portfolio Coordinator</a:t>
            </a:r>
            <a:r>
              <a:rPr lang="en">
                <a:solidFill>
                  <a:srgbClr val="414143"/>
                </a:solidFill>
                <a:latin typeface="Roboto"/>
                <a:ea typeface="Roboto"/>
                <a:cs typeface="Roboto"/>
                <a:sym typeface="Roboto"/>
              </a:rPr>
              <a:t>. Monitors the team’s portfolio transactions, records of all transactions the team makes, and ensures the portfolio data displayed is correct.</a:t>
            </a:r>
            <a:endParaRPr>
              <a:solidFill>
                <a:srgbClr val="414143"/>
              </a:solidFill>
              <a:latin typeface="Roboto"/>
              <a:ea typeface="Roboto"/>
              <a:cs typeface="Roboto"/>
              <a:sym typeface="Roboto"/>
            </a:endParaRPr>
          </a:p>
        </p:txBody>
      </p:sp>
      <p:cxnSp>
        <p:nvCxnSpPr>
          <p:cNvPr id="202" name="Google Shape;202;p2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03" name="Google Shape;203;p27"/>
          <p:cNvPicPr preferRelativeResize="0"/>
          <p:nvPr/>
        </p:nvPicPr>
        <p:blipFill>
          <a:blip r:embed="rId3">
            <a:alphaModFix/>
          </a:blip>
          <a:stretch>
            <a:fillRect/>
          </a:stretch>
        </p:blipFill>
        <p:spPr>
          <a:xfrm>
            <a:off x="7701174" y="31900"/>
            <a:ext cx="1197252" cy="11512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Team Roles</a:t>
            </a:r>
            <a:endParaRPr b="1">
              <a:solidFill>
                <a:srgbClr val="1F3A93"/>
              </a:solidFill>
              <a:latin typeface="Roboto Condensed"/>
              <a:ea typeface="Roboto Condensed"/>
              <a:cs typeface="Roboto Condensed"/>
              <a:sym typeface="Roboto Condensed"/>
            </a:endParaRPr>
          </a:p>
        </p:txBody>
      </p:sp>
      <p:sp>
        <p:nvSpPr>
          <p:cNvPr id="209" name="Google Shape;209;p28"/>
          <p:cNvSpPr txBox="1"/>
          <p:nvPr>
            <p:ph idx="1" type="body"/>
          </p:nvPr>
        </p:nvSpPr>
        <p:spPr>
          <a:xfrm>
            <a:off x="225600" y="1163500"/>
            <a:ext cx="8692800" cy="388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b="1" lang="en">
                <a:solidFill>
                  <a:srgbClr val="00B2A9"/>
                </a:solidFill>
                <a:latin typeface="Roboto"/>
                <a:ea typeface="Roboto"/>
                <a:cs typeface="Roboto"/>
                <a:sym typeface="Roboto"/>
              </a:rPr>
              <a:t>Data Entry Coordinator</a:t>
            </a:r>
            <a:r>
              <a:rPr lang="en">
                <a:solidFill>
                  <a:srgbClr val="414143"/>
                </a:solidFill>
                <a:latin typeface="Roboto"/>
                <a:ea typeface="Roboto"/>
                <a:cs typeface="Roboto"/>
                <a:sym typeface="Roboto"/>
              </a:rPr>
              <a:t>. Ensures trades are entered and executed correctly. No member of the team, including the Director, should enter a trade without the Data Entry Coordinator knowing about it.</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b="1" lang="en">
                <a:solidFill>
                  <a:srgbClr val="00B2A9"/>
                </a:solidFill>
                <a:latin typeface="Roboto"/>
                <a:ea typeface="Roboto"/>
                <a:cs typeface="Roboto"/>
                <a:sym typeface="Roboto"/>
              </a:rPr>
              <a:t>Lead Reporter</a:t>
            </a:r>
            <a:r>
              <a:rPr lang="en">
                <a:solidFill>
                  <a:srgbClr val="414143"/>
                </a:solidFill>
                <a:latin typeface="Roboto"/>
                <a:ea typeface="Roboto"/>
                <a:cs typeface="Roboto"/>
                <a:sym typeface="Roboto"/>
              </a:rPr>
              <a:t>. Maintains a current journal of the team’s activities and the status of their portfolio</a:t>
            </a:r>
            <a:endParaRPr>
              <a:solidFill>
                <a:srgbClr val="414143"/>
              </a:solidFill>
              <a:latin typeface="Roboto"/>
              <a:ea typeface="Roboto"/>
              <a:cs typeface="Roboto"/>
              <a:sym typeface="Roboto"/>
            </a:endParaRPr>
          </a:p>
        </p:txBody>
      </p:sp>
      <p:cxnSp>
        <p:nvCxnSpPr>
          <p:cNvPr id="210" name="Google Shape;210;p2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11" name="Google Shape;211;p28"/>
          <p:cNvPicPr preferRelativeResize="0"/>
          <p:nvPr/>
        </p:nvPicPr>
        <p:blipFill>
          <a:blip r:embed="rId3">
            <a:alphaModFix/>
          </a:blip>
          <a:stretch>
            <a:fillRect/>
          </a:stretch>
        </p:blipFill>
        <p:spPr>
          <a:xfrm>
            <a:off x="7701174" y="31900"/>
            <a:ext cx="1197252" cy="11512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17" name="Google Shape;217;p2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18" name="Google Shape;218;p29"/>
          <p:cNvPicPr preferRelativeResize="0"/>
          <p:nvPr/>
        </p:nvPicPr>
        <p:blipFill>
          <a:blip r:embed="rId3">
            <a:alphaModFix/>
          </a:blip>
          <a:stretch>
            <a:fillRect/>
          </a:stretch>
        </p:blipFill>
        <p:spPr>
          <a:xfrm rot="-890507">
            <a:off x="7456700" y="-211537"/>
            <a:ext cx="1518173" cy="1518173"/>
          </a:xfrm>
          <a:prstGeom prst="rect">
            <a:avLst/>
          </a:prstGeom>
          <a:noFill/>
          <a:ln>
            <a:noFill/>
          </a:ln>
        </p:spPr>
      </p:pic>
      <p:graphicFrame>
        <p:nvGraphicFramePr>
          <p:cNvPr id="219" name="Google Shape;219;p29"/>
          <p:cNvGraphicFramePr/>
          <p:nvPr/>
        </p:nvGraphicFramePr>
        <p:xfrm>
          <a:off x="566063" y="1383350"/>
          <a:ext cx="3000000" cy="3000000"/>
        </p:xfrm>
        <a:graphic>
          <a:graphicData uri="http://schemas.openxmlformats.org/drawingml/2006/table">
            <a:tbl>
              <a:tblPr>
                <a:noFill/>
                <a:tableStyleId>{1F560080-B947-4380-945A-93D70CEAE070}</a:tableStyleId>
              </a:tblPr>
              <a:tblGrid>
                <a:gridCol w="7964300"/>
              </a:tblGrid>
              <a:tr h="3370575">
                <a:tc>
                  <a:txBody>
                    <a:bodyPr/>
                    <a:lstStyle/>
                    <a:p>
                      <a:pPr indent="0" lvl="0" marL="0" rtl="0" algn="ctr">
                        <a:spcBef>
                          <a:spcPts val="0"/>
                        </a:spcBef>
                        <a:spcAft>
                          <a:spcPts val="0"/>
                        </a:spcAft>
                        <a:buNone/>
                      </a:pPr>
                      <a:r>
                        <a:rPr lang="en" sz="3500">
                          <a:solidFill>
                            <a:srgbClr val="1F3A93"/>
                          </a:solidFill>
                          <a:latin typeface="Roboto"/>
                          <a:ea typeface="Roboto"/>
                          <a:cs typeface="Roboto"/>
                          <a:sym typeface="Roboto"/>
                        </a:rPr>
                        <a:t>What do you want to learn from our investors club?</a:t>
                      </a:r>
                      <a:endParaRPr sz="3500">
                        <a:solidFill>
                          <a:srgbClr val="1F3A93"/>
                        </a:solidFill>
                        <a:latin typeface="Roboto"/>
                        <a:ea typeface="Roboto"/>
                        <a:cs typeface="Roboto"/>
                        <a:sym typeface="Roboto"/>
                      </a:endParaRPr>
                    </a:p>
                    <a:p>
                      <a:pPr indent="0" lvl="0" marL="0" rtl="0" algn="ctr">
                        <a:spcBef>
                          <a:spcPts val="0"/>
                        </a:spcBef>
                        <a:spcAft>
                          <a:spcPts val="0"/>
                        </a:spcAft>
                        <a:buNone/>
                      </a:pPr>
                      <a:r>
                        <a:t/>
                      </a:r>
                      <a:endParaRPr sz="35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223" name="Shape 223"/>
        <p:cNvGrpSpPr/>
        <p:nvPr/>
      </p:nvGrpSpPr>
      <p:grpSpPr>
        <a:xfrm>
          <a:off x="0" y="0"/>
          <a:ext cx="0" cy="0"/>
          <a:chOff x="0" y="0"/>
          <a:chExt cx="0" cy="0"/>
        </a:xfrm>
      </p:grpSpPr>
      <p:pic>
        <p:nvPicPr>
          <p:cNvPr id="224" name="Google Shape;224;p30"/>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225" name="Google Shape;225;p30"/>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2</a:t>
            </a:r>
            <a:endParaRPr b="1" sz="4800">
              <a:solidFill>
                <a:schemeClr val="lt1"/>
              </a:solidFill>
              <a:latin typeface="Roboto Condensed"/>
              <a:ea typeface="Roboto Condensed"/>
              <a:cs typeface="Roboto Condensed"/>
              <a:sym typeface="Roboto Condensed"/>
            </a:endParaRPr>
          </a:p>
        </p:txBody>
      </p:sp>
      <p:sp>
        <p:nvSpPr>
          <p:cNvPr id="226" name="Google Shape;226;p30"/>
          <p:cNvSpPr txBox="1"/>
          <p:nvPr>
            <p:ph idx="1" type="subTitle"/>
          </p:nvPr>
        </p:nvSpPr>
        <p:spPr>
          <a:xfrm>
            <a:off x="597375" y="3358025"/>
            <a:ext cx="43497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Before you invest</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227" name="Google Shape;227;p30"/>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228" name="Google Shape;228;p30"/>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229" name="Google Shape;229;p30"/>
          <p:cNvPicPr preferRelativeResize="0"/>
          <p:nvPr/>
        </p:nvPicPr>
        <p:blipFill>
          <a:blip r:embed="rId5">
            <a:alphaModFix/>
          </a:blip>
          <a:stretch>
            <a:fillRect/>
          </a:stretch>
        </p:blipFill>
        <p:spPr>
          <a:xfrm>
            <a:off x="5369125" y="820477"/>
            <a:ext cx="3518300" cy="3518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235" name="Google Shape;235;p3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36" name="Google Shape;236;p31"/>
          <p:cNvPicPr preferRelativeResize="0"/>
          <p:nvPr/>
        </p:nvPicPr>
        <p:blipFill rotWithShape="1">
          <a:blip r:embed="rId3">
            <a:alphaModFix/>
          </a:blip>
          <a:srcRect b="15513" l="0" r="23512" t="15382"/>
          <a:stretch/>
        </p:blipFill>
        <p:spPr>
          <a:xfrm rot="302347">
            <a:off x="8055423" y="195126"/>
            <a:ext cx="881528" cy="796397"/>
          </a:xfrm>
          <a:prstGeom prst="rect">
            <a:avLst/>
          </a:prstGeom>
          <a:noFill/>
          <a:ln>
            <a:noFill/>
          </a:ln>
        </p:spPr>
      </p:pic>
      <p:graphicFrame>
        <p:nvGraphicFramePr>
          <p:cNvPr id="237" name="Google Shape;237;p31"/>
          <p:cNvGraphicFramePr/>
          <p:nvPr/>
        </p:nvGraphicFramePr>
        <p:xfrm>
          <a:off x="585405" y="1304000"/>
          <a:ext cx="3000000" cy="3000000"/>
        </p:xfrm>
        <a:graphic>
          <a:graphicData uri="http://schemas.openxmlformats.org/drawingml/2006/table">
            <a:tbl>
              <a:tblPr>
                <a:noFill/>
                <a:tableStyleId>{1F560080-B947-4380-945A-93D70CEAE070}</a:tableStyleId>
              </a:tblPr>
              <a:tblGrid>
                <a:gridCol w="7973200"/>
              </a:tblGrid>
              <a:tr h="3483150">
                <a:tc>
                  <a:txBody>
                    <a:bodyPr/>
                    <a:lstStyle/>
                    <a:p>
                      <a:pPr indent="0" lvl="0" marL="0" rtl="0" algn="ctr">
                        <a:spcBef>
                          <a:spcPts val="0"/>
                        </a:spcBef>
                        <a:spcAft>
                          <a:spcPts val="0"/>
                        </a:spcAft>
                        <a:buClr>
                          <a:schemeClr val="dk1"/>
                        </a:buClr>
                        <a:buSzPts val="1100"/>
                        <a:buFont typeface="Arial"/>
                        <a:buNone/>
                      </a:pPr>
                      <a:r>
                        <a:rPr b="1" lang="en" sz="2500">
                          <a:solidFill>
                            <a:srgbClr val="00B2A9"/>
                          </a:solidFill>
                          <a:latin typeface="Roboto"/>
                          <a:ea typeface="Roboto"/>
                          <a:cs typeface="Roboto"/>
                          <a:sym typeface="Roboto"/>
                        </a:rPr>
                        <a:t>Have you or someone you know ever:</a:t>
                      </a:r>
                      <a:endParaRPr b="1" sz="2500">
                        <a:solidFill>
                          <a:srgbClr val="00B2A9"/>
                        </a:solidFill>
                        <a:latin typeface="Roboto"/>
                        <a:ea typeface="Roboto"/>
                        <a:cs typeface="Roboto"/>
                        <a:sym typeface="Roboto"/>
                      </a:endParaRPr>
                    </a:p>
                    <a:p>
                      <a:pPr indent="0" lvl="0" marL="0" rtl="0" algn="ctr">
                        <a:spcBef>
                          <a:spcPts val="1000"/>
                        </a:spcBef>
                        <a:spcAft>
                          <a:spcPts val="0"/>
                        </a:spcAft>
                        <a:buClr>
                          <a:schemeClr val="dk1"/>
                        </a:buClr>
                        <a:buSzPts val="1100"/>
                        <a:buFont typeface="Arial"/>
                        <a:buNone/>
                      </a:pPr>
                      <a:r>
                        <a:rPr lang="en" sz="2500">
                          <a:solidFill>
                            <a:srgbClr val="00B2A9"/>
                          </a:solidFill>
                          <a:latin typeface="Roboto"/>
                          <a:ea typeface="Roboto"/>
                          <a:cs typeface="Roboto"/>
                          <a:sym typeface="Roboto"/>
                        </a:rPr>
                        <a:t>1. Ordered from Amazon.com?</a:t>
                      </a:r>
                      <a:endParaRPr sz="2500">
                        <a:solidFill>
                          <a:srgbClr val="00B2A9"/>
                        </a:solidFill>
                        <a:latin typeface="Roboto"/>
                        <a:ea typeface="Roboto"/>
                        <a:cs typeface="Roboto"/>
                        <a:sym typeface="Roboto"/>
                      </a:endParaRPr>
                    </a:p>
                    <a:p>
                      <a:pPr indent="0" lvl="0" marL="0" rtl="0" algn="ctr">
                        <a:spcBef>
                          <a:spcPts val="1000"/>
                        </a:spcBef>
                        <a:spcAft>
                          <a:spcPts val="0"/>
                        </a:spcAft>
                        <a:buClr>
                          <a:schemeClr val="dk1"/>
                        </a:buClr>
                        <a:buSzPts val="1100"/>
                        <a:buFont typeface="Arial"/>
                        <a:buNone/>
                      </a:pPr>
                      <a:r>
                        <a:rPr lang="en" sz="2500">
                          <a:solidFill>
                            <a:srgbClr val="00B2A9"/>
                          </a:solidFill>
                          <a:latin typeface="Roboto"/>
                          <a:ea typeface="Roboto"/>
                          <a:cs typeface="Roboto"/>
                          <a:sym typeface="Roboto"/>
                        </a:rPr>
                        <a:t>2. Bought something from The Body Shop?</a:t>
                      </a:r>
                      <a:endParaRPr sz="2500">
                        <a:solidFill>
                          <a:srgbClr val="00B2A9"/>
                        </a:solidFill>
                        <a:latin typeface="Roboto"/>
                        <a:ea typeface="Roboto"/>
                        <a:cs typeface="Roboto"/>
                        <a:sym typeface="Roboto"/>
                      </a:endParaRPr>
                    </a:p>
                    <a:p>
                      <a:pPr indent="0" lvl="0" marL="0" rtl="0" algn="ctr">
                        <a:spcBef>
                          <a:spcPts val="1000"/>
                        </a:spcBef>
                        <a:spcAft>
                          <a:spcPts val="1000"/>
                        </a:spcAft>
                        <a:buNone/>
                      </a:pPr>
                      <a:r>
                        <a:rPr lang="en" sz="2500">
                          <a:solidFill>
                            <a:srgbClr val="00B2A9"/>
                          </a:solidFill>
                          <a:latin typeface="Roboto"/>
                          <a:ea typeface="Roboto"/>
                          <a:cs typeface="Roboto"/>
                          <a:sym typeface="Roboto"/>
                        </a:rPr>
                        <a:t>3. Eaten at a Dunkin Donut?</a:t>
                      </a:r>
                      <a:endParaRPr b="1" sz="2500">
                        <a:solidFill>
                          <a:srgbClr val="00B2A9"/>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3"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5" name="Google Shape;65;p14"/>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1</a:t>
            </a:r>
            <a:endParaRPr b="1" sz="4800">
              <a:solidFill>
                <a:schemeClr val="lt1"/>
              </a:solidFill>
              <a:latin typeface="Roboto Condensed"/>
              <a:ea typeface="Roboto Condensed"/>
              <a:cs typeface="Roboto Condensed"/>
              <a:sym typeface="Roboto Condensed"/>
            </a:endParaRPr>
          </a:p>
        </p:txBody>
      </p:sp>
      <p:sp>
        <p:nvSpPr>
          <p:cNvPr id="66" name="Google Shape;66;p14"/>
          <p:cNvSpPr txBox="1"/>
          <p:nvPr>
            <p:ph idx="1" type="subTitle"/>
          </p:nvPr>
        </p:nvSpPr>
        <p:spPr>
          <a:xfrm>
            <a:off x="597375" y="3358025"/>
            <a:ext cx="43497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Introduction to Investors’ Club and Stock Market Game</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67" name="Google Shape;67;p1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8" name="Google Shape;68;p1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9" name="Google Shape;69;p14"/>
          <p:cNvPicPr preferRelativeResize="0"/>
          <p:nvPr/>
        </p:nvPicPr>
        <p:blipFill>
          <a:blip r:embed="rId5">
            <a:alphaModFix/>
          </a:blip>
          <a:stretch>
            <a:fillRect/>
          </a:stretch>
        </p:blipFill>
        <p:spPr>
          <a:xfrm>
            <a:off x="5369125" y="820477"/>
            <a:ext cx="3518300" cy="3518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243" name="Google Shape;24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Do Now</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What is a company?</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What is a stock?</a:t>
            </a:r>
            <a:endParaRPr b="1" sz="2300">
              <a:solidFill>
                <a:srgbClr val="00B2A9"/>
              </a:solidFill>
              <a:latin typeface="Roboto"/>
              <a:ea typeface="Roboto"/>
              <a:cs typeface="Roboto"/>
              <a:sym typeface="Roboto"/>
            </a:endParaRPr>
          </a:p>
          <a:p>
            <a:pPr indent="-374650" lvl="0" marL="457200" rtl="0" algn="l">
              <a:spcBef>
                <a:spcPts val="1000"/>
              </a:spcBef>
              <a:spcAft>
                <a:spcPts val="1000"/>
              </a:spcAft>
              <a:buClr>
                <a:srgbClr val="00B2A9"/>
              </a:buClr>
              <a:buSzPts val="2300"/>
              <a:buFont typeface="Roboto"/>
              <a:buAutoNum type="arabicPeriod"/>
            </a:pPr>
            <a:r>
              <a:rPr b="1" lang="en" sz="2300">
                <a:solidFill>
                  <a:srgbClr val="00B2A9"/>
                </a:solidFill>
                <a:latin typeface="Roboto"/>
                <a:ea typeface="Roboto"/>
                <a:cs typeface="Roboto"/>
                <a:sym typeface="Roboto"/>
              </a:rPr>
              <a:t>Exit Ticket</a:t>
            </a:r>
            <a:endParaRPr b="1" sz="2300">
              <a:solidFill>
                <a:srgbClr val="00B2A9"/>
              </a:solidFill>
              <a:latin typeface="Roboto"/>
              <a:ea typeface="Roboto"/>
              <a:cs typeface="Roboto"/>
              <a:sym typeface="Roboto"/>
            </a:endParaRPr>
          </a:p>
        </p:txBody>
      </p:sp>
      <p:cxnSp>
        <p:nvCxnSpPr>
          <p:cNvPr id="244" name="Google Shape;244;p3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45" name="Google Shape;245;p32"/>
          <p:cNvPicPr preferRelativeResize="0"/>
          <p:nvPr/>
        </p:nvPicPr>
        <p:blipFill>
          <a:blip r:embed="rId3">
            <a:alphaModFix/>
          </a:blip>
          <a:stretch>
            <a:fillRect/>
          </a:stretch>
        </p:blipFill>
        <p:spPr>
          <a:xfrm>
            <a:off x="7927450" y="31300"/>
            <a:ext cx="1063197" cy="11524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251" name="Google Shape;251;p33"/>
          <p:cNvSpPr txBox="1"/>
          <p:nvPr>
            <p:ph idx="1" type="body"/>
          </p:nvPr>
        </p:nvSpPr>
        <p:spPr>
          <a:xfrm>
            <a:off x="311700" y="1152475"/>
            <a:ext cx="8520600" cy="387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Students will be able to</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Identify and describe the terms: company, partnership, and corporation.</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Explain the characteristics, advantages and disadvantages of various types of companies.</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Explain why companies sell stock </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Explain the differences between common stock and preferred stock.</a:t>
            </a:r>
            <a:endParaRPr>
              <a:solidFill>
                <a:srgbClr val="414143"/>
              </a:solidFill>
              <a:latin typeface="Roboto"/>
              <a:ea typeface="Roboto"/>
              <a:cs typeface="Roboto"/>
              <a:sym typeface="Roboto"/>
            </a:endParaRPr>
          </a:p>
        </p:txBody>
      </p:sp>
      <p:cxnSp>
        <p:nvCxnSpPr>
          <p:cNvPr id="252" name="Google Shape;252;p3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53" name="Google Shape;253;p33"/>
          <p:cNvPicPr preferRelativeResize="0"/>
          <p:nvPr/>
        </p:nvPicPr>
        <p:blipFill rotWithShape="1">
          <a:blip r:embed="rId3">
            <a:alphaModFix/>
          </a:blip>
          <a:srcRect b="16464" l="16717" r="14962" t="0"/>
          <a:stretch/>
        </p:blipFill>
        <p:spPr>
          <a:xfrm>
            <a:off x="8046450" y="-142675"/>
            <a:ext cx="958050" cy="11713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company?</a:t>
            </a:r>
            <a:endParaRPr b="1">
              <a:solidFill>
                <a:srgbClr val="1F3A93"/>
              </a:solidFill>
              <a:latin typeface="Roboto Condensed"/>
              <a:ea typeface="Roboto Condensed"/>
              <a:cs typeface="Roboto Condensed"/>
              <a:sym typeface="Roboto Condensed"/>
            </a:endParaRPr>
          </a:p>
        </p:txBody>
      </p:sp>
      <p:cxnSp>
        <p:nvCxnSpPr>
          <p:cNvPr id="259" name="Google Shape;259;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0" name="Google Shape;260;p34"/>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261" name="Google Shape;261;p34"/>
          <p:cNvSpPr txBox="1"/>
          <p:nvPr>
            <p:ph idx="1" type="body"/>
          </p:nvPr>
        </p:nvSpPr>
        <p:spPr>
          <a:xfrm>
            <a:off x="311700" y="1152475"/>
            <a:ext cx="8520600" cy="361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A company</a:t>
            </a:r>
            <a:r>
              <a:rPr lang="en">
                <a:solidFill>
                  <a:srgbClr val="00B2A9"/>
                </a:solidFill>
                <a:latin typeface="Roboto"/>
                <a:ea typeface="Roboto"/>
                <a:cs typeface="Roboto"/>
                <a:sym typeface="Roboto"/>
              </a:rPr>
              <a:t> </a:t>
            </a:r>
            <a:r>
              <a:rPr lang="en">
                <a:solidFill>
                  <a:srgbClr val="414143"/>
                </a:solidFill>
                <a:latin typeface="Roboto"/>
                <a:ea typeface="Roboto"/>
                <a:cs typeface="Roboto"/>
                <a:sym typeface="Roboto"/>
              </a:rPr>
              <a:t>is a business or association usually formed to manufacture or supply products or services for profit. A company can be a partnership, a limited liability partnership (LLP), a corporation, or owned by a single individual.</a:t>
            </a:r>
            <a:endParaRPr>
              <a:solidFill>
                <a:srgbClr val="414143"/>
              </a:solidFill>
              <a:latin typeface="Roboto"/>
              <a:ea typeface="Roboto"/>
              <a:cs typeface="Roboto"/>
              <a:sym typeface="Roboto"/>
            </a:endParaRPr>
          </a:p>
          <a:p>
            <a:pPr indent="0" lvl="0" marL="0" rtl="0" algn="l">
              <a:spcBef>
                <a:spcPts val="1200"/>
              </a:spcBef>
              <a:spcAft>
                <a:spcPts val="0"/>
              </a:spcAft>
              <a:buNone/>
            </a:pPr>
            <a:r>
              <a:rPr lang="en">
                <a:solidFill>
                  <a:srgbClr val="414143"/>
                </a:solidFill>
                <a:latin typeface="Roboto"/>
                <a:ea typeface="Roboto"/>
                <a:cs typeface="Roboto"/>
                <a:sym typeface="Roboto"/>
              </a:rPr>
              <a:t>In a </a:t>
            </a:r>
            <a:r>
              <a:rPr b="1" lang="en">
                <a:solidFill>
                  <a:srgbClr val="00B2A9"/>
                </a:solidFill>
                <a:latin typeface="Roboto"/>
                <a:ea typeface="Roboto"/>
                <a:cs typeface="Roboto"/>
                <a:sym typeface="Roboto"/>
              </a:rPr>
              <a:t>partnership</a:t>
            </a:r>
            <a:r>
              <a:rPr lang="en">
                <a:solidFill>
                  <a:srgbClr val="414143"/>
                </a:solidFill>
                <a:latin typeface="Roboto"/>
                <a:ea typeface="Roboto"/>
                <a:cs typeface="Roboto"/>
                <a:sym typeface="Roboto"/>
              </a:rPr>
              <a:t> the partners share the profits or losses of the business in which they have all invested; they are personally liable for the company’s debt. </a:t>
            </a:r>
            <a:endParaRPr>
              <a:solidFill>
                <a:srgbClr val="414143"/>
              </a:solidFill>
              <a:latin typeface="Roboto"/>
              <a:ea typeface="Roboto"/>
              <a:cs typeface="Roboto"/>
              <a:sym typeface="Roboto"/>
            </a:endParaRPr>
          </a:p>
          <a:p>
            <a:pPr indent="0" lvl="0" marL="0" rtl="0" algn="l">
              <a:spcBef>
                <a:spcPts val="1200"/>
              </a:spcBef>
              <a:spcAft>
                <a:spcPts val="1200"/>
              </a:spcAft>
              <a:buNone/>
            </a:pPr>
            <a:r>
              <a:rPr lang="en">
                <a:solidFill>
                  <a:srgbClr val="414143"/>
                </a:solidFill>
                <a:latin typeface="Roboto"/>
                <a:ea typeface="Roboto"/>
                <a:cs typeface="Roboto"/>
                <a:sym typeface="Roboto"/>
              </a:rPr>
              <a:t>A </a:t>
            </a:r>
            <a:r>
              <a:rPr b="1" lang="en">
                <a:solidFill>
                  <a:srgbClr val="00B2A9"/>
                </a:solidFill>
                <a:latin typeface="Roboto"/>
                <a:ea typeface="Roboto"/>
                <a:cs typeface="Roboto"/>
                <a:sym typeface="Roboto"/>
              </a:rPr>
              <a:t>limited liability partnership (LLP)</a:t>
            </a:r>
            <a:r>
              <a:rPr lang="en">
                <a:solidFill>
                  <a:srgbClr val="414143"/>
                </a:solidFill>
                <a:latin typeface="Roboto"/>
                <a:ea typeface="Roboto"/>
                <a:cs typeface="Roboto"/>
                <a:sym typeface="Roboto"/>
              </a:rPr>
              <a:t> transfers much of the firm’s personal liability from the partners to the partnership, for example, accounting and law firms are generally set up as limited liability partnerships. </a:t>
            </a:r>
            <a:endParaRPr>
              <a:solidFill>
                <a:srgbClr val="414143"/>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public corporation?</a:t>
            </a:r>
            <a:endParaRPr b="1">
              <a:solidFill>
                <a:srgbClr val="1F3A93"/>
              </a:solidFill>
              <a:latin typeface="Roboto Condensed"/>
              <a:ea typeface="Roboto Condensed"/>
              <a:cs typeface="Roboto Condensed"/>
              <a:sym typeface="Roboto Condensed"/>
            </a:endParaRPr>
          </a:p>
        </p:txBody>
      </p:sp>
      <p:sp>
        <p:nvSpPr>
          <p:cNvPr id="267" name="Google Shape;267;p35"/>
          <p:cNvSpPr txBox="1"/>
          <p:nvPr>
            <p:ph idx="1" type="body"/>
          </p:nvPr>
        </p:nvSpPr>
        <p:spPr>
          <a:xfrm>
            <a:off x="311700" y="1152475"/>
            <a:ext cx="6572400" cy="383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rgbClr val="414143"/>
                </a:solidFill>
                <a:latin typeface="Roboto"/>
                <a:ea typeface="Roboto"/>
                <a:cs typeface="Roboto"/>
                <a:sym typeface="Roboto"/>
              </a:rPr>
              <a:t>A </a:t>
            </a:r>
            <a:r>
              <a:rPr b="1" lang="en" sz="1700">
                <a:solidFill>
                  <a:srgbClr val="00B2A9"/>
                </a:solidFill>
                <a:latin typeface="Roboto"/>
                <a:ea typeface="Roboto"/>
                <a:cs typeface="Roboto"/>
                <a:sym typeface="Roboto"/>
              </a:rPr>
              <a:t>public corporation</a:t>
            </a:r>
            <a:r>
              <a:rPr lang="en" sz="1700">
                <a:solidFill>
                  <a:srgbClr val="414143"/>
                </a:solidFill>
                <a:latin typeface="Roboto"/>
                <a:ea typeface="Roboto"/>
                <a:cs typeface="Roboto"/>
                <a:sym typeface="Roboto"/>
              </a:rPr>
              <a:t> is a company with publicly traded shares that anyone can buy in a stock market. A corporation offers these advantages:</a:t>
            </a:r>
            <a:endParaRPr sz="1700">
              <a:solidFill>
                <a:srgbClr val="414143"/>
              </a:solidFill>
              <a:latin typeface="Roboto"/>
              <a:ea typeface="Roboto"/>
              <a:cs typeface="Roboto"/>
              <a:sym typeface="Roboto"/>
            </a:endParaRPr>
          </a:p>
          <a:p>
            <a:pPr indent="-336550" lvl="0" marL="457200" rtl="0" algn="l">
              <a:spcBef>
                <a:spcPts val="120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Stockholders’ are not responsible for the company’s debt;</a:t>
            </a:r>
            <a:endParaRPr sz="1700">
              <a:solidFill>
                <a:srgbClr val="414143"/>
              </a:solidFill>
              <a:latin typeface="Roboto"/>
              <a:ea typeface="Roboto"/>
              <a:cs typeface="Roboto"/>
              <a:sym typeface="Roboto"/>
            </a:endParaRPr>
          </a:p>
          <a:p>
            <a:pPr indent="-336550" lvl="0" marL="457200" rtl="0" algn="l">
              <a:spcBef>
                <a:spcPts val="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A corporation continues to exist even if its stockholders or managers change;</a:t>
            </a:r>
            <a:endParaRPr sz="1700">
              <a:solidFill>
                <a:srgbClr val="414143"/>
              </a:solidFill>
              <a:latin typeface="Roboto"/>
              <a:ea typeface="Roboto"/>
              <a:cs typeface="Roboto"/>
              <a:sym typeface="Roboto"/>
            </a:endParaRPr>
          </a:p>
          <a:p>
            <a:pPr indent="-336550" lvl="0" marL="457200" rtl="0" algn="l">
              <a:spcBef>
                <a:spcPts val="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Stockholders can easily sell their ownership shares through the stock market.</a:t>
            </a:r>
            <a:endParaRPr sz="1700">
              <a:solidFill>
                <a:srgbClr val="414143"/>
              </a:solidFill>
              <a:latin typeface="Roboto"/>
              <a:ea typeface="Roboto"/>
              <a:cs typeface="Roboto"/>
              <a:sym typeface="Roboto"/>
            </a:endParaRPr>
          </a:p>
          <a:p>
            <a:pPr indent="0" lvl="0" marL="0" rtl="0" algn="l">
              <a:spcBef>
                <a:spcPts val="1200"/>
              </a:spcBef>
              <a:spcAft>
                <a:spcPts val="1200"/>
              </a:spcAft>
              <a:buNone/>
            </a:pPr>
            <a:r>
              <a:rPr lang="en" sz="1700">
                <a:solidFill>
                  <a:srgbClr val="414143"/>
                </a:solidFill>
                <a:latin typeface="Roboto"/>
                <a:ea typeface="Roboto"/>
                <a:cs typeface="Roboto"/>
                <a:sym typeface="Roboto"/>
              </a:rPr>
              <a:t>A </a:t>
            </a:r>
            <a:r>
              <a:rPr b="1" lang="en" sz="1700">
                <a:solidFill>
                  <a:srgbClr val="00B2A9"/>
                </a:solidFill>
                <a:latin typeface="Roboto"/>
                <a:ea typeface="Roboto"/>
                <a:cs typeface="Roboto"/>
                <a:sym typeface="Roboto"/>
              </a:rPr>
              <a:t>private corporation</a:t>
            </a:r>
            <a:r>
              <a:rPr lang="en" sz="1700">
                <a:solidFill>
                  <a:srgbClr val="414143"/>
                </a:solidFill>
                <a:latin typeface="Roboto"/>
                <a:ea typeface="Roboto"/>
                <a:cs typeface="Roboto"/>
                <a:sym typeface="Roboto"/>
              </a:rPr>
              <a:t> may be owned by an individual or privately sell stock to fund the business. The company does not sell shares to the public.</a:t>
            </a:r>
            <a:endParaRPr b="1" sz="2400">
              <a:solidFill>
                <a:srgbClr val="00B2A9"/>
              </a:solidFill>
              <a:latin typeface="Roboto"/>
              <a:ea typeface="Roboto"/>
              <a:cs typeface="Roboto"/>
              <a:sym typeface="Roboto"/>
            </a:endParaRPr>
          </a:p>
        </p:txBody>
      </p:sp>
      <p:cxnSp>
        <p:nvCxnSpPr>
          <p:cNvPr id="268" name="Google Shape;268;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69" name="Google Shape;269;p35"/>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270" name="Google Shape;270;p35"/>
          <p:cNvSpPr/>
          <p:nvPr/>
        </p:nvSpPr>
        <p:spPr>
          <a:xfrm>
            <a:off x="6884100" y="1518175"/>
            <a:ext cx="2159700" cy="2355900"/>
          </a:xfrm>
          <a:prstGeom prst="wedgeRoundRectCallout">
            <a:avLst>
              <a:gd fmla="val -32422" name="adj1"/>
              <a:gd fmla="val 67217" name="adj2"/>
              <a:gd fmla="val 0" name="adj3"/>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Roboto"/>
                <a:ea typeface="Roboto"/>
                <a:cs typeface="Roboto"/>
                <a:sym typeface="Roboto"/>
              </a:rPr>
              <a:t>In the stock market, we focus on public corporations.</a:t>
            </a:r>
            <a:endParaRPr b="1" sz="1800">
              <a:solidFill>
                <a:schemeClr val="lt1"/>
              </a:solidFill>
              <a:latin typeface="Roboto"/>
              <a:ea typeface="Roboto"/>
              <a:cs typeface="Roboto"/>
              <a:sym typeface="Roboto"/>
            </a:endParaRPr>
          </a:p>
          <a:p>
            <a:pPr indent="0" lvl="0" marL="0" rtl="0" algn="ctr">
              <a:spcBef>
                <a:spcPts val="0"/>
              </a:spcBef>
              <a:spcAft>
                <a:spcPts val="0"/>
              </a:spcAft>
              <a:buNone/>
            </a:pPr>
            <a:r>
              <a:t/>
            </a:r>
            <a:endParaRPr b="1" sz="1800">
              <a:solidFill>
                <a:schemeClr val="lt1"/>
              </a:solidFill>
              <a:latin typeface="Roboto"/>
              <a:ea typeface="Roboto"/>
              <a:cs typeface="Roboto"/>
              <a:sym typeface="Roboto"/>
            </a:endParaRPr>
          </a:p>
          <a:p>
            <a:pPr indent="0" lvl="0" marL="0" rtl="0" algn="ctr">
              <a:spcBef>
                <a:spcPts val="0"/>
              </a:spcBef>
              <a:spcAft>
                <a:spcPts val="0"/>
              </a:spcAft>
              <a:buNone/>
            </a:pPr>
            <a:r>
              <a:rPr b="1" lang="en" sz="1800">
                <a:solidFill>
                  <a:schemeClr val="lt1"/>
                </a:solidFill>
                <a:latin typeface="Roboto"/>
                <a:ea typeface="Roboto"/>
                <a:cs typeface="Roboto"/>
                <a:sym typeface="Roboto"/>
              </a:rPr>
              <a:t>Can you think of any public corporations?</a:t>
            </a:r>
            <a:endParaRPr b="1" sz="1800">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Recap Video</a:t>
            </a:r>
            <a:endParaRPr b="1">
              <a:solidFill>
                <a:srgbClr val="1F3A93"/>
              </a:solidFill>
              <a:latin typeface="Roboto Condensed"/>
              <a:ea typeface="Roboto Condensed"/>
              <a:cs typeface="Roboto Condensed"/>
              <a:sym typeface="Roboto Condensed"/>
            </a:endParaRPr>
          </a:p>
        </p:txBody>
      </p:sp>
      <p:cxnSp>
        <p:nvCxnSpPr>
          <p:cNvPr id="276" name="Google Shape;276;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77" name="Google Shape;277;p36"/>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 what's a: &#10;~Company&#10;~Product&#10;~Brand&#10;~Public company&#10;~Private company" id="278" name="Google Shape;278;p36" title="Chapter 2: What is a company?">
            <a:hlinkClick r:id="rId4"/>
          </p:cNvPr>
          <p:cNvPicPr preferRelativeResize="0"/>
          <p:nvPr/>
        </p:nvPicPr>
        <p:blipFill>
          <a:blip r:embed="rId5">
            <a:alphaModFix/>
          </a:blip>
          <a:stretch>
            <a:fillRect/>
          </a:stretch>
        </p:blipFill>
        <p:spPr>
          <a:xfrm>
            <a:off x="2286000" y="132199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Which company would you invest in?</a:t>
            </a:r>
            <a:endParaRPr b="1">
              <a:solidFill>
                <a:srgbClr val="1F3A93"/>
              </a:solidFill>
              <a:latin typeface="Roboto Condensed"/>
              <a:ea typeface="Roboto Condensed"/>
              <a:cs typeface="Roboto Condensed"/>
              <a:sym typeface="Roboto Condensed"/>
            </a:endParaRPr>
          </a:p>
        </p:txBody>
      </p:sp>
      <p:cxnSp>
        <p:nvCxnSpPr>
          <p:cNvPr id="284" name="Google Shape;284;p3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285" name="Google Shape;285;p37"/>
          <p:cNvSpPr txBox="1"/>
          <p:nvPr>
            <p:ph idx="1" type="body"/>
          </p:nvPr>
        </p:nvSpPr>
        <p:spPr>
          <a:xfrm>
            <a:off x="311700" y="1152475"/>
            <a:ext cx="8520600" cy="45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00B2A9"/>
                </a:solidFill>
                <a:latin typeface="Roboto"/>
                <a:ea typeface="Roboto"/>
                <a:cs typeface="Roboto"/>
                <a:sym typeface="Roboto"/>
              </a:rPr>
              <a:t>Consider the company </a:t>
            </a:r>
            <a:r>
              <a:rPr lang="en">
                <a:solidFill>
                  <a:srgbClr val="00B2A9"/>
                </a:solidFill>
                <a:latin typeface="Roboto"/>
                <a:ea typeface="Roboto"/>
                <a:cs typeface="Roboto"/>
                <a:sym typeface="Roboto"/>
              </a:rPr>
              <a:t>information</a:t>
            </a:r>
            <a:r>
              <a:rPr lang="en">
                <a:solidFill>
                  <a:srgbClr val="00B2A9"/>
                </a:solidFill>
                <a:latin typeface="Roboto"/>
                <a:ea typeface="Roboto"/>
                <a:cs typeface="Roboto"/>
                <a:sym typeface="Roboto"/>
              </a:rPr>
              <a:t> below:</a:t>
            </a:r>
            <a:endParaRPr>
              <a:solidFill>
                <a:srgbClr val="414143"/>
              </a:solidFill>
              <a:latin typeface="Roboto"/>
              <a:ea typeface="Roboto"/>
              <a:cs typeface="Roboto"/>
              <a:sym typeface="Roboto"/>
            </a:endParaRPr>
          </a:p>
        </p:txBody>
      </p:sp>
      <p:pic>
        <p:nvPicPr>
          <p:cNvPr id="286" name="Google Shape;286;p37"/>
          <p:cNvPicPr preferRelativeResize="0"/>
          <p:nvPr/>
        </p:nvPicPr>
        <p:blipFill>
          <a:blip r:embed="rId3">
            <a:alphaModFix/>
          </a:blip>
          <a:stretch>
            <a:fillRect/>
          </a:stretch>
        </p:blipFill>
        <p:spPr>
          <a:xfrm>
            <a:off x="311712" y="1609975"/>
            <a:ext cx="7211373" cy="3308326"/>
          </a:xfrm>
          <a:prstGeom prst="rect">
            <a:avLst/>
          </a:prstGeom>
          <a:noFill/>
          <a:ln>
            <a:noFill/>
          </a:ln>
        </p:spPr>
      </p:pic>
      <p:pic>
        <p:nvPicPr>
          <p:cNvPr id="287" name="Google Shape;287;p37"/>
          <p:cNvPicPr preferRelativeResize="0"/>
          <p:nvPr/>
        </p:nvPicPr>
        <p:blipFill rotWithShape="1">
          <a:blip r:embed="rId4">
            <a:alphaModFix/>
          </a:blip>
          <a:srcRect b="0" l="0" r="0" t="15604"/>
          <a:stretch/>
        </p:blipFill>
        <p:spPr>
          <a:xfrm>
            <a:off x="7973100" y="184813"/>
            <a:ext cx="1001775" cy="845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stock?</a:t>
            </a:r>
            <a:endParaRPr b="1">
              <a:solidFill>
                <a:srgbClr val="1F3A93"/>
              </a:solidFill>
              <a:latin typeface="Roboto Condensed"/>
              <a:ea typeface="Roboto Condensed"/>
              <a:cs typeface="Roboto Condensed"/>
              <a:sym typeface="Roboto Condensed"/>
            </a:endParaRPr>
          </a:p>
        </p:txBody>
      </p:sp>
      <p:cxnSp>
        <p:nvCxnSpPr>
          <p:cNvPr id="293" name="Google Shape;293;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294" name="Google Shape;294;p38"/>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295" name="Google Shape;295;p38"/>
          <p:cNvSpPr txBox="1"/>
          <p:nvPr>
            <p:ph idx="1" type="body"/>
          </p:nvPr>
        </p:nvSpPr>
        <p:spPr>
          <a:xfrm>
            <a:off x="311700" y="1152475"/>
            <a:ext cx="8520600" cy="2643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A public company issues stock for sale to the public. </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It issues stock to raise money to develop new products and services and support the expansion of its current business. </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When you purchase a company’s stock, you own part of the company that issued it. </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A person who owns a company’s stock is also called a shareholder</a:t>
            </a:r>
            <a:endParaRPr>
              <a:solidFill>
                <a:srgbClr val="414143"/>
              </a:solidFill>
              <a:latin typeface="Roboto"/>
              <a:ea typeface="Roboto"/>
              <a:cs typeface="Roboto"/>
              <a:sym typeface="Roboto"/>
            </a:endParaRPr>
          </a:p>
        </p:txBody>
      </p:sp>
      <p:pic>
        <p:nvPicPr>
          <p:cNvPr id="296" name="Google Shape;296;p38"/>
          <p:cNvPicPr preferRelativeResize="0"/>
          <p:nvPr/>
        </p:nvPicPr>
        <p:blipFill>
          <a:blip r:embed="rId4">
            <a:alphaModFix/>
          </a:blip>
          <a:stretch>
            <a:fillRect/>
          </a:stretch>
        </p:blipFill>
        <p:spPr>
          <a:xfrm>
            <a:off x="2879735" y="3795475"/>
            <a:ext cx="3384515" cy="1224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Why sell stock?</a:t>
            </a:r>
            <a:endParaRPr b="1">
              <a:solidFill>
                <a:srgbClr val="1F3A93"/>
              </a:solidFill>
              <a:latin typeface="Roboto Condensed"/>
              <a:ea typeface="Roboto Condensed"/>
              <a:cs typeface="Roboto Condensed"/>
              <a:sym typeface="Roboto Condensed"/>
            </a:endParaRPr>
          </a:p>
        </p:txBody>
      </p:sp>
      <p:cxnSp>
        <p:nvCxnSpPr>
          <p:cNvPr id="302" name="Google Shape;302;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03" name="Google Shape;303;p39"/>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304" name="Google Shape;304;p39"/>
          <p:cNvSpPr txBox="1"/>
          <p:nvPr>
            <p:ph idx="1" type="body"/>
          </p:nvPr>
        </p:nvSpPr>
        <p:spPr>
          <a:xfrm>
            <a:off x="311700" y="1152475"/>
            <a:ext cx="8520600" cy="3611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424242"/>
              </a:buClr>
              <a:buSzPts val="1800"/>
              <a:buFont typeface="Roboto"/>
              <a:buChar char="●"/>
            </a:pPr>
            <a:r>
              <a:rPr lang="en">
                <a:solidFill>
                  <a:srgbClr val="424242"/>
                </a:solidFill>
                <a:latin typeface="Roboto"/>
                <a:ea typeface="Roboto"/>
                <a:cs typeface="Roboto"/>
                <a:sym typeface="Roboto"/>
              </a:rPr>
              <a:t>Most companies, including The Hershey Company, begin as small private companies.</a:t>
            </a:r>
            <a:endParaRPr>
              <a:solidFill>
                <a:srgbClr val="424242"/>
              </a:solidFill>
              <a:latin typeface="Roboto"/>
              <a:ea typeface="Roboto"/>
              <a:cs typeface="Roboto"/>
              <a:sym typeface="Roboto"/>
            </a:endParaRPr>
          </a:p>
          <a:p>
            <a:pPr indent="-342900" lvl="0" marL="457200" rtl="0" algn="l">
              <a:spcBef>
                <a:spcPts val="1000"/>
              </a:spcBef>
              <a:spcAft>
                <a:spcPts val="0"/>
              </a:spcAft>
              <a:buClr>
                <a:srgbClr val="424242"/>
              </a:buClr>
              <a:buSzPts val="1800"/>
              <a:buFont typeface="Roboto"/>
              <a:buChar char="●"/>
            </a:pPr>
            <a:r>
              <a:rPr lang="en">
                <a:solidFill>
                  <a:srgbClr val="424242"/>
                </a:solidFill>
                <a:latin typeface="Roboto"/>
                <a:ea typeface="Roboto"/>
                <a:cs typeface="Roboto"/>
                <a:sym typeface="Roboto"/>
              </a:rPr>
              <a:t>However, as it grew and needed capital for expansion, its owners needed to make decisions on how it would raise money. The Hershey Company decided, instead of borrowing from banks or venture capitalists like private companies, they would “go public” and sell stock to the public to raise money for its growth.</a:t>
            </a:r>
            <a:endParaRPr>
              <a:solidFill>
                <a:srgbClr val="424242"/>
              </a:solidFill>
              <a:latin typeface="Roboto"/>
              <a:ea typeface="Roboto"/>
              <a:cs typeface="Roboto"/>
              <a:sym typeface="Roboto"/>
            </a:endParaRPr>
          </a:p>
          <a:p>
            <a:pPr indent="-342900" lvl="0" marL="457200" rtl="0" algn="l">
              <a:spcBef>
                <a:spcPts val="1000"/>
              </a:spcBef>
              <a:spcAft>
                <a:spcPts val="1000"/>
              </a:spcAft>
              <a:buClr>
                <a:srgbClr val="424242"/>
              </a:buClr>
              <a:buSzPts val="1800"/>
              <a:buFont typeface="Roboto"/>
              <a:buChar char="●"/>
            </a:pPr>
            <a:r>
              <a:rPr lang="en">
                <a:solidFill>
                  <a:srgbClr val="424242"/>
                </a:solidFill>
                <a:latin typeface="Roboto"/>
                <a:ea typeface="Roboto"/>
                <a:cs typeface="Roboto"/>
                <a:sym typeface="Roboto"/>
              </a:rPr>
              <a:t>In order to sell its stock, a company must also register its stock with the </a:t>
            </a:r>
            <a:r>
              <a:rPr b="1" lang="en">
                <a:solidFill>
                  <a:srgbClr val="00B2A9"/>
                </a:solidFill>
                <a:latin typeface="Roboto"/>
                <a:ea typeface="Roboto"/>
                <a:cs typeface="Roboto"/>
                <a:sym typeface="Roboto"/>
              </a:rPr>
              <a:t>Securities and Exchange Commission (SEC)</a:t>
            </a:r>
            <a:r>
              <a:rPr lang="en">
                <a:solidFill>
                  <a:srgbClr val="424242"/>
                </a:solidFill>
                <a:latin typeface="Roboto"/>
                <a:ea typeface="Roboto"/>
                <a:cs typeface="Roboto"/>
                <a:sym typeface="Roboto"/>
              </a:rPr>
              <a:t> before “going public.”</a:t>
            </a:r>
            <a:endParaRPr>
              <a:solidFill>
                <a:srgbClr val="42424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Two types of stock...</a:t>
            </a:r>
            <a:endParaRPr b="1">
              <a:solidFill>
                <a:srgbClr val="1F3A93"/>
              </a:solidFill>
              <a:latin typeface="Roboto Condensed"/>
              <a:ea typeface="Roboto Condensed"/>
              <a:cs typeface="Roboto Condensed"/>
              <a:sym typeface="Roboto Condensed"/>
            </a:endParaRPr>
          </a:p>
        </p:txBody>
      </p:sp>
      <p:cxnSp>
        <p:nvCxnSpPr>
          <p:cNvPr id="310" name="Google Shape;310;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11" name="Google Shape;311;p40"/>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312" name="Google Shape;312;p40"/>
          <p:cNvSpPr txBox="1"/>
          <p:nvPr>
            <p:ph idx="1" type="body"/>
          </p:nvPr>
        </p:nvSpPr>
        <p:spPr>
          <a:xfrm>
            <a:off x="311700" y="1152475"/>
            <a:ext cx="8520600" cy="3611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424242"/>
              </a:buClr>
              <a:buSzPts val="1800"/>
              <a:buFont typeface="Roboto"/>
              <a:buChar char="●"/>
            </a:pPr>
            <a:r>
              <a:rPr b="1" lang="en">
                <a:solidFill>
                  <a:srgbClr val="00B2A9"/>
                </a:solidFill>
                <a:latin typeface="Roboto"/>
                <a:ea typeface="Roboto"/>
                <a:cs typeface="Roboto"/>
                <a:sym typeface="Roboto"/>
              </a:rPr>
              <a:t>Common stock</a:t>
            </a:r>
            <a:r>
              <a:rPr lang="en">
                <a:solidFill>
                  <a:srgbClr val="424242"/>
                </a:solidFill>
                <a:latin typeface="Roboto"/>
                <a:ea typeface="Roboto"/>
                <a:cs typeface="Roboto"/>
                <a:sym typeface="Roboto"/>
              </a:rPr>
              <a:t> entitles the owners (called shareholders) to collect dividends, if the company declares them. It also allows them to vote in company elections and proposals. Shareholders who purchase common stock share in most of a company’s profits and losses.</a:t>
            </a:r>
            <a:endParaRPr>
              <a:solidFill>
                <a:srgbClr val="424242"/>
              </a:solidFill>
              <a:latin typeface="Roboto"/>
              <a:ea typeface="Roboto"/>
              <a:cs typeface="Roboto"/>
              <a:sym typeface="Roboto"/>
            </a:endParaRPr>
          </a:p>
          <a:p>
            <a:pPr indent="-342900" lvl="0" marL="457200" rtl="0" algn="l">
              <a:spcBef>
                <a:spcPts val="1000"/>
              </a:spcBef>
              <a:spcAft>
                <a:spcPts val="1000"/>
              </a:spcAft>
              <a:buClr>
                <a:srgbClr val="424242"/>
              </a:buClr>
              <a:buSzPts val="1800"/>
              <a:buFont typeface="Roboto"/>
              <a:buChar char="●"/>
            </a:pPr>
            <a:r>
              <a:rPr b="1" lang="en">
                <a:solidFill>
                  <a:srgbClr val="00B2A9"/>
                </a:solidFill>
                <a:latin typeface="Roboto"/>
                <a:ea typeface="Roboto"/>
                <a:cs typeface="Roboto"/>
                <a:sym typeface="Roboto"/>
              </a:rPr>
              <a:t>Preferred stock</a:t>
            </a:r>
            <a:r>
              <a:rPr lang="en">
                <a:solidFill>
                  <a:srgbClr val="424242"/>
                </a:solidFill>
                <a:latin typeface="Roboto"/>
                <a:ea typeface="Roboto"/>
                <a:cs typeface="Roboto"/>
                <a:sym typeface="Roboto"/>
              </a:rPr>
              <a:t> guarantees a dividend payment. This payment is made before any payments to common stock holders. If a company fails, preferred stock holders are repaid before common stock holders. Preferred stock holders do not share in most of a company’s profits or losses. Preferred stock holders also do not have any voting rights.</a:t>
            </a:r>
            <a:endParaRPr>
              <a:solidFill>
                <a:srgbClr val="424242"/>
              </a:solidFill>
              <a:latin typeface="Roboto"/>
              <a:ea typeface="Roboto"/>
              <a:cs typeface="Roboto"/>
              <a:sym typeface="Roboto"/>
            </a:endParaRPr>
          </a:p>
        </p:txBody>
      </p:sp>
      <p:sp>
        <p:nvSpPr>
          <p:cNvPr id="313" name="Google Shape;313;p40"/>
          <p:cNvSpPr/>
          <p:nvPr/>
        </p:nvSpPr>
        <p:spPr>
          <a:xfrm>
            <a:off x="5810975" y="3965600"/>
            <a:ext cx="3087600" cy="768900"/>
          </a:xfrm>
          <a:prstGeom prst="wedgeRoundRectCallout">
            <a:avLst>
              <a:gd fmla="val -53391" name="adj1"/>
              <a:gd fmla="val 91684" name="adj2"/>
              <a:gd fmla="val 0" name="adj3"/>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Dividend: Part of a company’s profits (earnings) that it pays as money to shareholders.</a:t>
            </a:r>
            <a:endParaRPr b="1">
              <a:solidFill>
                <a:schemeClr val="lt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Where are stocks sold?</a:t>
            </a:r>
            <a:endParaRPr b="1">
              <a:solidFill>
                <a:srgbClr val="1F3A93"/>
              </a:solidFill>
              <a:latin typeface="Roboto Condensed"/>
              <a:ea typeface="Roboto Condensed"/>
              <a:cs typeface="Roboto Condensed"/>
              <a:sym typeface="Roboto Condensed"/>
            </a:endParaRPr>
          </a:p>
        </p:txBody>
      </p:sp>
      <p:cxnSp>
        <p:nvCxnSpPr>
          <p:cNvPr id="319" name="Google Shape;319;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0" name="Google Shape;320;p41"/>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321" name="Google Shape;321;p41"/>
          <p:cNvSpPr txBox="1"/>
          <p:nvPr>
            <p:ph idx="1" type="body"/>
          </p:nvPr>
        </p:nvSpPr>
        <p:spPr>
          <a:xfrm>
            <a:off x="311700" y="1152475"/>
            <a:ext cx="8520600" cy="10632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SzPts val="935"/>
              <a:buNone/>
            </a:pPr>
            <a:r>
              <a:rPr lang="en" sz="1729">
                <a:solidFill>
                  <a:srgbClr val="424242"/>
                </a:solidFill>
                <a:latin typeface="Roboto"/>
                <a:ea typeface="Roboto"/>
                <a:cs typeface="Roboto"/>
                <a:sym typeface="Roboto"/>
              </a:rPr>
              <a:t>Stocks are bought and sold on exchanges. The Stock Market Game™ program is an electronic platform on which you will buy and sell simulated shares of common stock listed on the two major U.S. stock exchanges: the New York Stock Exchange (NYSE) and the NASDAQ</a:t>
            </a:r>
            <a:endParaRPr sz="1729">
              <a:solidFill>
                <a:srgbClr val="424242"/>
              </a:solidFill>
              <a:latin typeface="Roboto"/>
              <a:ea typeface="Roboto"/>
              <a:cs typeface="Roboto"/>
              <a:sym typeface="Roboto"/>
            </a:endParaRPr>
          </a:p>
        </p:txBody>
      </p:sp>
      <p:pic>
        <p:nvPicPr>
          <p:cNvPr id="322" name="Google Shape;322;p41"/>
          <p:cNvPicPr preferRelativeResize="0"/>
          <p:nvPr/>
        </p:nvPicPr>
        <p:blipFill>
          <a:blip r:embed="rId4">
            <a:alphaModFix/>
          </a:blip>
          <a:stretch>
            <a:fillRect/>
          </a:stretch>
        </p:blipFill>
        <p:spPr>
          <a:xfrm>
            <a:off x="2149575" y="2339450"/>
            <a:ext cx="1745048" cy="2623025"/>
          </a:xfrm>
          <a:prstGeom prst="rect">
            <a:avLst/>
          </a:prstGeom>
          <a:noFill/>
          <a:ln>
            <a:noFill/>
          </a:ln>
        </p:spPr>
      </p:pic>
      <p:sp>
        <p:nvSpPr>
          <p:cNvPr id="323" name="Google Shape;323;p41"/>
          <p:cNvSpPr txBox="1"/>
          <p:nvPr/>
        </p:nvSpPr>
        <p:spPr>
          <a:xfrm>
            <a:off x="244275" y="4448875"/>
            <a:ext cx="2210100" cy="8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5"/>
              </a:rPr>
              <a:t>Source</a:t>
            </a:r>
            <a:r>
              <a:rPr lang="en" sz="1200">
                <a:solidFill>
                  <a:schemeClr val="dk2"/>
                </a:solidFill>
              </a:rPr>
              <a:t>: Kowloonese via wikimedia commons</a:t>
            </a:r>
            <a:endParaRPr sz="1200">
              <a:solidFill>
                <a:schemeClr val="dk2"/>
              </a:solidFill>
            </a:endParaRPr>
          </a:p>
        </p:txBody>
      </p:sp>
      <p:pic>
        <p:nvPicPr>
          <p:cNvPr id="324" name="Google Shape;324;p41"/>
          <p:cNvPicPr preferRelativeResize="0"/>
          <p:nvPr/>
        </p:nvPicPr>
        <p:blipFill>
          <a:blip r:embed="rId6">
            <a:alphaModFix/>
          </a:blip>
          <a:stretch>
            <a:fillRect/>
          </a:stretch>
        </p:blipFill>
        <p:spPr>
          <a:xfrm>
            <a:off x="4047023" y="2368075"/>
            <a:ext cx="3931466" cy="2623025"/>
          </a:xfrm>
          <a:prstGeom prst="rect">
            <a:avLst/>
          </a:prstGeom>
          <a:noFill/>
          <a:ln>
            <a:noFill/>
          </a:ln>
        </p:spPr>
      </p:pic>
      <p:sp>
        <p:nvSpPr>
          <p:cNvPr id="325" name="Google Shape;325;p41"/>
          <p:cNvSpPr txBox="1"/>
          <p:nvPr/>
        </p:nvSpPr>
        <p:spPr>
          <a:xfrm>
            <a:off x="7958700" y="3714050"/>
            <a:ext cx="1261500" cy="8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7"/>
              </a:rPr>
              <a:t>Source</a:t>
            </a:r>
            <a:r>
              <a:rPr lang="en" sz="1200">
                <a:solidFill>
                  <a:schemeClr val="dk2"/>
                </a:solidFill>
              </a:rPr>
              <a:t>: </a:t>
            </a:r>
            <a:r>
              <a:rPr lang="en" sz="1200">
                <a:solidFill>
                  <a:schemeClr val="dk2"/>
                </a:solidFill>
              </a:rPr>
              <a:t>Scott Beale</a:t>
            </a:r>
            <a:r>
              <a:rPr lang="en" sz="1200">
                <a:solidFill>
                  <a:schemeClr val="dk2"/>
                </a:solidFill>
              </a:rPr>
              <a:t> via wikimedia commons</a:t>
            </a:r>
            <a:endParaRPr sz="12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75" name="Google Shape;75;p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6" name="Google Shape;76;p15"/>
          <p:cNvPicPr preferRelativeResize="0"/>
          <p:nvPr/>
        </p:nvPicPr>
        <p:blipFill rotWithShape="1">
          <a:blip r:embed="rId3">
            <a:alphaModFix/>
          </a:blip>
          <a:srcRect b="15513" l="0" r="23512" t="15382"/>
          <a:stretch/>
        </p:blipFill>
        <p:spPr>
          <a:xfrm rot="302347">
            <a:off x="8055423" y="195126"/>
            <a:ext cx="881528" cy="796397"/>
          </a:xfrm>
          <a:prstGeom prst="rect">
            <a:avLst/>
          </a:prstGeom>
          <a:noFill/>
          <a:ln>
            <a:noFill/>
          </a:ln>
        </p:spPr>
      </p:pic>
      <p:graphicFrame>
        <p:nvGraphicFramePr>
          <p:cNvPr id="77" name="Google Shape;77;p15"/>
          <p:cNvGraphicFramePr/>
          <p:nvPr/>
        </p:nvGraphicFramePr>
        <p:xfrm>
          <a:off x="585405" y="1899500"/>
          <a:ext cx="3000000" cy="3000000"/>
        </p:xfrm>
        <a:graphic>
          <a:graphicData uri="http://schemas.openxmlformats.org/drawingml/2006/table">
            <a:tbl>
              <a:tblPr>
                <a:noFill/>
                <a:tableStyleId>{1F560080-B947-4380-945A-93D70CEAE070}</a:tableStyleId>
              </a:tblPr>
              <a:tblGrid>
                <a:gridCol w="7973200"/>
              </a:tblGrid>
              <a:tr h="2268550">
                <a:tc>
                  <a:txBody>
                    <a:bodyPr/>
                    <a:lstStyle/>
                    <a:p>
                      <a:pPr indent="0" lvl="0" marL="0" rtl="0" algn="ctr">
                        <a:spcBef>
                          <a:spcPts val="0"/>
                        </a:spcBef>
                        <a:spcAft>
                          <a:spcPts val="0"/>
                        </a:spcAft>
                        <a:buNone/>
                      </a:pPr>
                      <a:r>
                        <a:rPr b="1" lang="en" sz="2500">
                          <a:solidFill>
                            <a:srgbClr val="00B2A9"/>
                          </a:solidFill>
                          <a:latin typeface="Roboto"/>
                          <a:ea typeface="Roboto"/>
                          <a:cs typeface="Roboto"/>
                          <a:sym typeface="Roboto"/>
                        </a:rPr>
                        <a:t>What would you do with $100,000?</a:t>
                      </a:r>
                      <a:endParaRPr b="1" sz="2500">
                        <a:solidFill>
                          <a:srgbClr val="00B2A9"/>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When are stock investments successful?</a:t>
            </a:r>
            <a:endParaRPr b="1">
              <a:solidFill>
                <a:srgbClr val="1F3A93"/>
              </a:solidFill>
              <a:latin typeface="Roboto Condensed"/>
              <a:ea typeface="Roboto Condensed"/>
              <a:cs typeface="Roboto Condensed"/>
              <a:sym typeface="Roboto Condensed"/>
            </a:endParaRPr>
          </a:p>
        </p:txBody>
      </p:sp>
      <p:cxnSp>
        <p:nvCxnSpPr>
          <p:cNvPr id="331" name="Google Shape;331;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2" name="Google Shape;332;p42"/>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333" name="Google Shape;333;p42"/>
          <p:cNvSpPr txBox="1"/>
          <p:nvPr>
            <p:ph idx="1" type="body"/>
          </p:nvPr>
        </p:nvSpPr>
        <p:spPr>
          <a:xfrm>
            <a:off x="634550" y="3015400"/>
            <a:ext cx="3620700" cy="9567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1018"/>
              <a:buNone/>
            </a:pPr>
            <a:r>
              <a:rPr lang="en" sz="1465">
                <a:solidFill>
                  <a:srgbClr val="414143"/>
                </a:solidFill>
                <a:latin typeface="Roboto"/>
                <a:ea typeface="Roboto"/>
                <a:cs typeface="Roboto"/>
                <a:sym typeface="Roboto"/>
              </a:rPr>
              <a:t>If the company’s stock price rises above what you paid for it, your investment has earned money.</a:t>
            </a:r>
            <a:endParaRPr sz="1465">
              <a:solidFill>
                <a:srgbClr val="414143"/>
              </a:solidFill>
              <a:latin typeface="Roboto"/>
              <a:ea typeface="Roboto"/>
              <a:cs typeface="Roboto"/>
              <a:sym typeface="Roboto"/>
            </a:endParaRPr>
          </a:p>
        </p:txBody>
      </p:sp>
      <p:sp>
        <p:nvSpPr>
          <p:cNvPr id="334" name="Google Shape;334;p42"/>
          <p:cNvSpPr txBox="1"/>
          <p:nvPr>
            <p:ph idx="1" type="body"/>
          </p:nvPr>
        </p:nvSpPr>
        <p:spPr>
          <a:xfrm>
            <a:off x="4841175" y="3015400"/>
            <a:ext cx="3620700" cy="9567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1018"/>
              <a:buNone/>
            </a:pPr>
            <a:r>
              <a:rPr lang="en" sz="1465">
                <a:solidFill>
                  <a:srgbClr val="414143"/>
                </a:solidFill>
                <a:latin typeface="Roboto"/>
                <a:ea typeface="Roboto"/>
                <a:cs typeface="Roboto"/>
                <a:sym typeface="Roboto"/>
              </a:rPr>
              <a:t>If the price falls below what you paid for it, your investment has lost money.</a:t>
            </a:r>
            <a:endParaRPr sz="1465">
              <a:solidFill>
                <a:srgbClr val="414143"/>
              </a:solidFill>
              <a:latin typeface="Roboto"/>
              <a:ea typeface="Roboto"/>
              <a:cs typeface="Roboto"/>
              <a:sym typeface="Roboto"/>
            </a:endParaRPr>
          </a:p>
        </p:txBody>
      </p:sp>
      <p:sp>
        <p:nvSpPr>
          <p:cNvPr id="335" name="Google Shape;335;p42"/>
          <p:cNvSpPr/>
          <p:nvPr/>
        </p:nvSpPr>
        <p:spPr>
          <a:xfrm>
            <a:off x="1646613" y="1163500"/>
            <a:ext cx="1596600" cy="1793100"/>
          </a:xfrm>
          <a:prstGeom prst="upArrow">
            <a:avLst>
              <a:gd fmla="val 50000" name="adj1"/>
              <a:gd fmla="val 50000" name="adj2"/>
            </a:avLst>
          </a:prstGeom>
          <a:solidFill>
            <a:srgbClr val="00B2A9"/>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100">
                <a:solidFill>
                  <a:schemeClr val="lt1"/>
                </a:solidFill>
                <a:latin typeface="Raleway"/>
                <a:ea typeface="Raleway"/>
                <a:cs typeface="Raleway"/>
                <a:sym typeface="Raleway"/>
              </a:rPr>
              <a:t>$</a:t>
            </a:r>
            <a:endParaRPr sz="6100">
              <a:solidFill>
                <a:schemeClr val="lt1"/>
              </a:solidFill>
              <a:latin typeface="Raleway"/>
              <a:ea typeface="Raleway"/>
              <a:cs typeface="Raleway"/>
              <a:sym typeface="Raleway"/>
            </a:endParaRPr>
          </a:p>
        </p:txBody>
      </p:sp>
      <p:sp>
        <p:nvSpPr>
          <p:cNvPr id="336" name="Google Shape;336;p42"/>
          <p:cNvSpPr/>
          <p:nvPr/>
        </p:nvSpPr>
        <p:spPr>
          <a:xfrm>
            <a:off x="5853238" y="1222300"/>
            <a:ext cx="1596600" cy="1793100"/>
          </a:xfrm>
          <a:prstGeom prst="downArrow">
            <a:avLst>
              <a:gd fmla="val 50000" name="adj1"/>
              <a:gd fmla="val 50000" name="adj2"/>
            </a:avLst>
          </a:prstGeom>
          <a:solidFill>
            <a:srgbClr val="00B2A9"/>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100">
                <a:solidFill>
                  <a:schemeClr val="lt1"/>
                </a:solidFill>
                <a:latin typeface="Raleway"/>
                <a:ea typeface="Raleway"/>
                <a:cs typeface="Raleway"/>
                <a:sym typeface="Raleway"/>
              </a:rPr>
              <a:t>$</a:t>
            </a:r>
            <a:endParaRPr/>
          </a:p>
        </p:txBody>
      </p:sp>
      <p:sp>
        <p:nvSpPr>
          <p:cNvPr id="337" name="Google Shape;337;p42"/>
          <p:cNvSpPr txBox="1"/>
          <p:nvPr>
            <p:ph idx="1" type="body"/>
          </p:nvPr>
        </p:nvSpPr>
        <p:spPr>
          <a:xfrm>
            <a:off x="311700" y="3887800"/>
            <a:ext cx="8520600" cy="1063200"/>
          </a:xfrm>
          <a:prstGeom prst="rect">
            <a:avLst/>
          </a:prstGeom>
        </p:spPr>
        <p:txBody>
          <a:bodyPr anchorCtr="0" anchor="ctr" bIns="91425" lIns="91425" spcFirstLastPara="1" rIns="91425" wrap="square" tIns="91425">
            <a:noAutofit/>
          </a:bodyPr>
          <a:lstStyle/>
          <a:p>
            <a:pPr indent="0" lvl="0" marL="0" rtl="0" algn="ctr">
              <a:spcBef>
                <a:spcPts val="0"/>
              </a:spcBef>
              <a:spcAft>
                <a:spcPts val="1000"/>
              </a:spcAft>
              <a:buSzPts val="935"/>
              <a:buNone/>
            </a:pPr>
            <a:r>
              <a:rPr b="1" lang="en" sz="2430">
                <a:solidFill>
                  <a:srgbClr val="1F3A92"/>
                </a:solidFill>
                <a:latin typeface="Roboto"/>
                <a:ea typeface="Roboto"/>
                <a:cs typeface="Roboto"/>
                <a:sym typeface="Roboto"/>
              </a:rPr>
              <a:t>Let’s consider some sample investments and see if they were successful!</a:t>
            </a:r>
            <a:endParaRPr b="1" sz="2430">
              <a:solidFill>
                <a:srgbClr val="1F3A92"/>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Successful investment?</a:t>
            </a:r>
            <a:endParaRPr b="1">
              <a:solidFill>
                <a:srgbClr val="1F3A93"/>
              </a:solidFill>
              <a:latin typeface="Roboto Condensed"/>
              <a:ea typeface="Roboto Condensed"/>
              <a:cs typeface="Roboto Condensed"/>
              <a:sym typeface="Roboto Condensed"/>
            </a:endParaRPr>
          </a:p>
        </p:txBody>
      </p:sp>
      <p:cxnSp>
        <p:nvCxnSpPr>
          <p:cNvPr id="343" name="Google Shape;343;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sp>
        <p:nvSpPr>
          <p:cNvPr id="344" name="Google Shape;344;p43"/>
          <p:cNvSpPr txBox="1"/>
          <p:nvPr>
            <p:ph idx="1" type="body"/>
          </p:nvPr>
        </p:nvSpPr>
        <p:spPr>
          <a:xfrm>
            <a:off x="311700" y="1152475"/>
            <a:ext cx="8520600" cy="3611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424242"/>
              </a:buClr>
              <a:buSzPts val="1800"/>
              <a:buFont typeface="Roboto"/>
              <a:buAutoNum type="arabicPeriod"/>
            </a:pPr>
            <a:r>
              <a:rPr lang="en">
                <a:solidFill>
                  <a:srgbClr val="424242"/>
                </a:solidFill>
                <a:latin typeface="Roboto"/>
                <a:ea typeface="Roboto"/>
                <a:cs typeface="Roboto"/>
                <a:sym typeface="Roboto"/>
              </a:rPr>
              <a:t>You purchase 723 shares of Nike at $47.75 per share and one year later you are ready to sell your 723 shares for the current market price of $62.25. Did you earn a profit or lose money from this stock sale? How much money did you make or lose?</a:t>
            </a:r>
            <a:endParaRPr>
              <a:solidFill>
                <a:srgbClr val="424242"/>
              </a:solidFill>
              <a:latin typeface="Roboto"/>
              <a:ea typeface="Roboto"/>
              <a:cs typeface="Roboto"/>
              <a:sym typeface="Roboto"/>
            </a:endParaRPr>
          </a:p>
          <a:p>
            <a:pPr indent="0" lvl="0" marL="0" rtl="0" algn="l">
              <a:spcBef>
                <a:spcPts val="1000"/>
              </a:spcBef>
              <a:spcAft>
                <a:spcPts val="0"/>
              </a:spcAft>
              <a:buNone/>
            </a:pPr>
            <a:r>
              <a:t/>
            </a:r>
            <a:endParaRPr>
              <a:solidFill>
                <a:srgbClr val="424242"/>
              </a:solidFill>
              <a:latin typeface="Roboto"/>
              <a:ea typeface="Roboto"/>
              <a:cs typeface="Roboto"/>
              <a:sym typeface="Roboto"/>
            </a:endParaRPr>
          </a:p>
          <a:p>
            <a:pPr indent="-342900" lvl="0" marL="457200" rtl="0" algn="l">
              <a:spcBef>
                <a:spcPts val="1000"/>
              </a:spcBef>
              <a:spcAft>
                <a:spcPts val="1000"/>
              </a:spcAft>
              <a:buClr>
                <a:srgbClr val="424242"/>
              </a:buClr>
              <a:buSzPts val="1800"/>
              <a:buFont typeface="Roboto"/>
              <a:buAutoNum type="arabicPeriod"/>
            </a:pPr>
            <a:r>
              <a:rPr lang="en">
                <a:solidFill>
                  <a:srgbClr val="424242"/>
                </a:solidFill>
                <a:latin typeface="Roboto"/>
                <a:ea typeface="Roboto"/>
                <a:cs typeface="Roboto"/>
                <a:sym typeface="Roboto"/>
              </a:rPr>
              <a:t>During the year you own Nike stock you earn a dividend of $ 1.25 per share. You own 720 shares. How much did you earn in dividends?</a:t>
            </a:r>
            <a:endParaRPr>
              <a:solidFill>
                <a:srgbClr val="424242"/>
              </a:solidFill>
              <a:latin typeface="Roboto"/>
              <a:ea typeface="Roboto"/>
              <a:cs typeface="Roboto"/>
              <a:sym typeface="Roboto"/>
            </a:endParaRPr>
          </a:p>
        </p:txBody>
      </p:sp>
      <p:pic>
        <p:nvPicPr>
          <p:cNvPr id="345" name="Google Shape;345;p43"/>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Recap Video</a:t>
            </a:r>
            <a:endParaRPr b="1">
              <a:solidFill>
                <a:srgbClr val="1F3A93"/>
              </a:solidFill>
              <a:latin typeface="Roboto Condensed"/>
              <a:ea typeface="Roboto Condensed"/>
              <a:cs typeface="Roboto Condensed"/>
              <a:sym typeface="Roboto Condensed"/>
            </a:endParaRPr>
          </a:p>
        </p:txBody>
      </p:sp>
      <p:cxnSp>
        <p:nvCxnSpPr>
          <p:cNvPr id="351" name="Google Shape;351;p4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52" name="Google Shape;352;p44"/>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 about:    &#10;~stocks&#10;~ticker symbols&#10;~exchanges&#10;~subsidiaries &amp; parent companies" id="353" name="Google Shape;353;p44" title="Chapter 3: What is a stock and ticker symbol?">
            <a:hlinkClick r:id="rId4"/>
          </p:cNvPr>
          <p:cNvPicPr preferRelativeResize="0"/>
          <p:nvPr/>
        </p:nvPicPr>
        <p:blipFill>
          <a:blip r:embed="rId5">
            <a:alphaModFix/>
          </a:blip>
          <a:stretch>
            <a:fillRect/>
          </a:stretch>
        </p:blipFill>
        <p:spPr>
          <a:xfrm>
            <a:off x="2286000" y="136279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359" name="Google Shape;359;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60" name="Google Shape;360;p45"/>
          <p:cNvPicPr preferRelativeResize="0"/>
          <p:nvPr/>
        </p:nvPicPr>
        <p:blipFill>
          <a:blip r:embed="rId3">
            <a:alphaModFix/>
          </a:blip>
          <a:stretch>
            <a:fillRect/>
          </a:stretch>
        </p:blipFill>
        <p:spPr>
          <a:xfrm rot="-890507">
            <a:off x="7456700" y="-211537"/>
            <a:ext cx="1518173" cy="1518173"/>
          </a:xfrm>
          <a:prstGeom prst="rect">
            <a:avLst/>
          </a:prstGeom>
          <a:noFill/>
          <a:ln>
            <a:noFill/>
          </a:ln>
        </p:spPr>
      </p:pic>
      <p:graphicFrame>
        <p:nvGraphicFramePr>
          <p:cNvPr id="361" name="Google Shape;361;p45"/>
          <p:cNvGraphicFramePr/>
          <p:nvPr/>
        </p:nvGraphicFramePr>
        <p:xfrm>
          <a:off x="566063" y="1383350"/>
          <a:ext cx="3000000" cy="3000000"/>
        </p:xfrm>
        <a:graphic>
          <a:graphicData uri="http://schemas.openxmlformats.org/drawingml/2006/table">
            <a:tbl>
              <a:tblPr>
                <a:noFill/>
                <a:tableStyleId>{1F560080-B947-4380-945A-93D70CEAE070}</a:tableStyleId>
              </a:tblPr>
              <a:tblGrid>
                <a:gridCol w="7964300"/>
              </a:tblGrid>
              <a:tr h="3370575">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How do you know when an investment has been successful?</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65" name="Shape 365"/>
        <p:cNvGrpSpPr/>
        <p:nvPr/>
      </p:nvGrpSpPr>
      <p:grpSpPr>
        <a:xfrm>
          <a:off x="0" y="0"/>
          <a:ext cx="0" cy="0"/>
          <a:chOff x="0" y="0"/>
          <a:chExt cx="0" cy="0"/>
        </a:xfrm>
      </p:grpSpPr>
      <p:pic>
        <p:nvPicPr>
          <p:cNvPr id="366" name="Google Shape;366;p46"/>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67" name="Google Shape;367;p46"/>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3</a:t>
            </a:r>
            <a:endParaRPr b="1" sz="4800">
              <a:solidFill>
                <a:schemeClr val="lt1"/>
              </a:solidFill>
              <a:latin typeface="Roboto Condensed"/>
              <a:ea typeface="Roboto Condensed"/>
              <a:cs typeface="Roboto Condensed"/>
              <a:sym typeface="Roboto Condensed"/>
            </a:endParaRPr>
          </a:p>
        </p:txBody>
      </p:sp>
      <p:sp>
        <p:nvSpPr>
          <p:cNvPr id="368" name="Google Shape;368;p46"/>
          <p:cNvSpPr txBox="1"/>
          <p:nvPr>
            <p:ph idx="1" type="subTitle"/>
          </p:nvPr>
        </p:nvSpPr>
        <p:spPr>
          <a:xfrm>
            <a:off x="597375" y="3358025"/>
            <a:ext cx="45243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Ticker Symbols &amp; Stock Quotes</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369" name="Google Shape;369;p4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70" name="Google Shape;370;p46"/>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71" name="Google Shape;371;p46"/>
          <p:cNvPicPr preferRelativeResize="0"/>
          <p:nvPr/>
        </p:nvPicPr>
        <p:blipFill>
          <a:blip r:embed="rId5">
            <a:alphaModFix/>
          </a:blip>
          <a:stretch>
            <a:fillRect/>
          </a:stretch>
        </p:blipFill>
        <p:spPr>
          <a:xfrm>
            <a:off x="5369125" y="820477"/>
            <a:ext cx="3518300" cy="3518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7"/>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377" name="Google Shape;377;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8" name="Google Shape;378;p47"/>
          <p:cNvPicPr preferRelativeResize="0"/>
          <p:nvPr/>
        </p:nvPicPr>
        <p:blipFill rotWithShape="1">
          <a:blip r:embed="rId3">
            <a:alphaModFix/>
          </a:blip>
          <a:srcRect b="15513" l="0" r="23512" t="15382"/>
          <a:stretch/>
        </p:blipFill>
        <p:spPr>
          <a:xfrm rot="302347">
            <a:off x="8055423" y="195126"/>
            <a:ext cx="881528" cy="796397"/>
          </a:xfrm>
          <a:prstGeom prst="rect">
            <a:avLst/>
          </a:prstGeom>
          <a:noFill/>
          <a:ln>
            <a:noFill/>
          </a:ln>
        </p:spPr>
      </p:pic>
      <p:graphicFrame>
        <p:nvGraphicFramePr>
          <p:cNvPr id="379" name="Google Shape;379;p47"/>
          <p:cNvGraphicFramePr/>
          <p:nvPr/>
        </p:nvGraphicFramePr>
        <p:xfrm>
          <a:off x="585405" y="1304000"/>
          <a:ext cx="3000000" cy="3000000"/>
        </p:xfrm>
        <a:graphic>
          <a:graphicData uri="http://schemas.openxmlformats.org/drawingml/2006/table">
            <a:tbl>
              <a:tblPr>
                <a:noFill/>
                <a:tableStyleId>{1F560080-B947-4380-945A-93D70CEAE070}</a:tableStyleId>
              </a:tblPr>
              <a:tblGrid>
                <a:gridCol w="7973200"/>
              </a:tblGrid>
              <a:tr h="3483150">
                <a:tc>
                  <a:txBody>
                    <a:bodyPr/>
                    <a:lstStyle/>
                    <a:p>
                      <a:pPr indent="0" lvl="0" marL="0" rtl="0" algn="ctr">
                        <a:spcBef>
                          <a:spcPts val="0"/>
                        </a:spcBef>
                        <a:spcAft>
                          <a:spcPts val="0"/>
                        </a:spcAft>
                        <a:buNone/>
                      </a:pPr>
                      <a:r>
                        <a:rPr b="1" lang="en" sz="2500">
                          <a:solidFill>
                            <a:srgbClr val="00B2A9"/>
                          </a:solidFill>
                          <a:latin typeface="Roboto"/>
                          <a:ea typeface="Roboto"/>
                          <a:cs typeface="Roboto"/>
                          <a:sym typeface="Roboto"/>
                        </a:rPr>
                        <a:t>Which of these companies would you invest in? Why?</a:t>
                      </a:r>
                      <a:endParaRPr b="1" sz="2500">
                        <a:solidFill>
                          <a:srgbClr val="00B2A9"/>
                        </a:solidFill>
                        <a:latin typeface="Roboto"/>
                        <a:ea typeface="Roboto"/>
                        <a:cs typeface="Roboto"/>
                        <a:sym typeface="Roboto"/>
                      </a:endParaRPr>
                    </a:p>
                    <a:p>
                      <a:pPr indent="0" lvl="0" marL="0" rtl="0" algn="ctr">
                        <a:spcBef>
                          <a:spcPts val="1000"/>
                        </a:spcBef>
                        <a:spcAft>
                          <a:spcPts val="0"/>
                        </a:spcAft>
                        <a:buNone/>
                      </a:pPr>
                      <a:r>
                        <a:t/>
                      </a:r>
                      <a:endParaRPr b="1" sz="2500">
                        <a:solidFill>
                          <a:srgbClr val="00B2A9"/>
                        </a:solidFill>
                        <a:latin typeface="Roboto"/>
                        <a:ea typeface="Roboto"/>
                        <a:cs typeface="Roboto"/>
                        <a:sym typeface="Roboto"/>
                      </a:endParaRPr>
                    </a:p>
                    <a:p>
                      <a:pPr indent="0" lvl="0" marL="0" rtl="0" algn="ctr">
                        <a:spcBef>
                          <a:spcPts val="1000"/>
                        </a:spcBef>
                        <a:spcAft>
                          <a:spcPts val="0"/>
                        </a:spcAft>
                        <a:buNone/>
                      </a:pPr>
                      <a:r>
                        <a:t/>
                      </a:r>
                      <a:endParaRPr b="1" sz="2500">
                        <a:solidFill>
                          <a:srgbClr val="00B2A9"/>
                        </a:solidFill>
                        <a:latin typeface="Roboto"/>
                        <a:ea typeface="Roboto"/>
                        <a:cs typeface="Roboto"/>
                        <a:sym typeface="Roboto"/>
                      </a:endParaRPr>
                    </a:p>
                    <a:p>
                      <a:pPr indent="0" lvl="0" marL="0" rtl="0" algn="ctr">
                        <a:spcBef>
                          <a:spcPts val="1000"/>
                        </a:spcBef>
                        <a:spcAft>
                          <a:spcPts val="0"/>
                        </a:spcAft>
                        <a:buNone/>
                      </a:pPr>
                      <a:r>
                        <a:t/>
                      </a:r>
                      <a:endParaRPr b="1" sz="2500">
                        <a:solidFill>
                          <a:srgbClr val="00B2A9"/>
                        </a:solidFill>
                        <a:latin typeface="Roboto"/>
                        <a:ea typeface="Roboto"/>
                        <a:cs typeface="Roboto"/>
                        <a:sym typeface="Roboto"/>
                      </a:endParaRPr>
                    </a:p>
                    <a:p>
                      <a:pPr indent="0" lvl="0" marL="0" rtl="0" algn="ctr">
                        <a:spcBef>
                          <a:spcPts val="1000"/>
                        </a:spcBef>
                        <a:spcAft>
                          <a:spcPts val="0"/>
                        </a:spcAft>
                        <a:buNone/>
                      </a:pPr>
                      <a:r>
                        <a:t/>
                      </a:r>
                      <a:endParaRPr b="1" sz="2500">
                        <a:solidFill>
                          <a:srgbClr val="00B2A9"/>
                        </a:solidFill>
                        <a:latin typeface="Roboto"/>
                        <a:ea typeface="Roboto"/>
                        <a:cs typeface="Roboto"/>
                        <a:sym typeface="Roboto"/>
                      </a:endParaRPr>
                    </a:p>
                    <a:p>
                      <a:pPr indent="0" lvl="0" marL="0" rtl="0" algn="ctr">
                        <a:spcBef>
                          <a:spcPts val="1000"/>
                        </a:spcBef>
                        <a:spcAft>
                          <a:spcPts val="1000"/>
                        </a:spcAft>
                        <a:buNone/>
                      </a:pPr>
                      <a:r>
                        <a:t/>
                      </a:r>
                      <a:endParaRPr b="1" sz="2500">
                        <a:solidFill>
                          <a:srgbClr val="00B2A9"/>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380" name="Google Shape;380;p47"/>
          <p:cNvPicPr preferRelativeResize="0"/>
          <p:nvPr/>
        </p:nvPicPr>
        <p:blipFill>
          <a:blip r:embed="rId4">
            <a:alphaModFix/>
          </a:blip>
          <a:stretch>
            <a:fillRect/>
          </a:stretch>
        </p:blipFill>
        <p:spPr>
          <a:xfrm>
            <a:off x="641300" y="2265850"/>
            <a:ext cx="1714499" cy="1004574"/>
          </a:xfrm>
          <a:prstGeom prst="rect">
            <a:avLst/>
          </a:prstGeom>
          <a:noFill/>
          <a:ln>
            <a:noFill/>
          </a:ln>
        </p:spPr>
      </p:pic>
      <p:pic>
        <p:nvPicPr>
          <p:cNvPr id="381" name="Google Shape;381;p47"/>
          <p:cNvPicPr preferRelativeResize="0"/>
          <p:nvPr/>
        </p:nvPicPr>
        <p:blipFill>
          <a:blip r:embed="rId5">
            <a:alphaModFix/>
          </a:blip>
          <a:stretch>
            <a:fillRect/>
          </a:stretch>
        </p:blipFill>
        <p:spPr>
          <a:xfrm>
            <a:off x="2626650" y="2393950"/>
            <a:ext cx="1975099" cy="748375"/>
          </a:xfrm>
          <a:prstGeom prst="rect">
            <a:avLst/>
          </a:prstGeom>
          <a:noFill/>
          <a:ln>
            <a:noFill/>
          </a:ln>
        </p:spPr>
      </p:pic>
      <p:pic>
        <p:nvPicPr>
          <p:cNvPr id="382" name="Google Shape;382;p47"/>
          <p:cNvPicPr preferRelativeResize="0"/>
          <p:nvPr/>
        </p:nvPicPr>
        <p:blipFill>
          <a:blip r:embed="rId6">
            <a:alphaModFix/>
          </a:blip>
          <a:stretch>
            <a:fillRect/>
          </a:stretch>
        </p:blipFill>
        <p:spPr>
          <a:xfrm>
            <a:off x="4872609" y="2265838"/>
            <a:ext cx="1373724" cy="1387301"/>
          </a:xfrm>
          <a:prstGeom prst="rect">
            <a:avLst/>
          </a:prstGeom>
          <a:noFill/>
          <a:ln>
            <a:noFill/>
          </a:ln>
        </p:spPr>
      </p:pic>
      <p:pic>
        <p:nvPicPr>
          <p:cNvPr id="383" name="Google Shape;383;p47"/>
          <p:cNvPicPr preferRelativeResize="0"/>
          <p:nvPr/>
        </p:nvPicPr>
        <p:blipFill>
          <a:blip r:embed="rId7">
            <a:alphaModFix/>
          </a:blip>
          <a:stretch>
            <a:fillRect/>
          </a:stretch>
        </p:blipFill>
        <p:spPr>
          <a:xfrm>
            <a:off x="4601750" y="3887268"/>
            <a:ext cx="2602752" cy="826583"/>
          </a:xfrm>
          <a:prstGeom prst="rect">
            <a:avLst/>
          </a:prstGeom>
          <a:noFill/>
          <a:ln>
            <a:noFill/>
          </a:ln>
        </p:spPr>
      </p:pic>
      <p:pic>
        <p:nvPicPr>
          <p:cNvPr id="384" name="Google Shape;384;p47"/>
          <p:cNvPicPr preferRelativeResize="0"/>
          <p:nvPr/>
        </p:nvPicPr>
        <p:blipFill>
          <a:blip r:embed="rId8">
            <a:alphaModFix/>
          </a:blip>
          <a:stretch>
            <a:fillRect/>
          </a:stretch>
        </p:blipFill>
        <p:spPr>
          <a:xfrm>
            <a:off x="7359723" y="3454324"/>
            <a:ext cx="1087153" cy="1215051"/>
          </a:xfrm>
          <a:prstGeom prst="rect">
            <a:avLst/>
          </a:prstGeom>
          <a:noFill/>
          <a:ln>
            <a:noFill/>
          </a:ln>
        </p:spPr>
      </p:pic>
      <p:pic>
        <p:nvPicPr>
          <p:cNvPr id="385" name="Google Shape;385;p47"/>
          <p:cNvPicPr preferRelativeResize="0"/>
          <p:nvPr/>
        </p:nvPicPr>
        <p:blipFill>
          <a:blip r:embed="rId9">
            <a:alphaModFix/>
          </a:blip>
          <a:stretch>
            <a:fillRect/>
          </a:stretch>
        </p:blipFill>
        <p:spPr>
          <a:xfrm>
            <a:off x="664800" y="3454325"/>
            <a:ext cx="1210299" cy="1215050"/>
          </a:xfrm>
          <a:prstGeom prst="rect">
            <a:avLst/>
          </a:prstGeom>
          <a:noFill/>
          <a:ln>
            <a:noFill/>
          </a:ln>
        </p:spPr>
      </p:pic>
      <p:pic>
        <p:nvPicPr>
          <p:cNvPr id="386" name="Google Shape;386;p47"/>
          <p:cNvPicPr preferRelativeResize="0"/>
          <p:nvPr/>
        </p:nvPicPr>
        <p:blipFill>
          <a:blip r:embed="rId10">
            <a:alphaModFix/>
          </a:blip>
          <a:stretch>
            <a:fillRect/>
          </a:stretch>
        </p:blipFill>
        <p:spPr>
          <a:xfrm>
            <a:off x="6423995" y="2332753"/>
            <a:ext cx="1921654" cy="870750"/>
          </a:xfrm>
          <a:prstGeom prst="rect">
            <a:avLst/>
          </a:prstGeom>
          <a:noFill/>
          <a:ln>
            <a:noFill/>
          </a:ln>
        </p:spPr>
      </p:pic>
      <p:pic>
        <p:nvPicPr>
          <p:cNvPr id="387" name="Google Shape;387;p47"/>
          <p:cNvPicPr preferRelativeResize="0"/>
          <p:nvPr/>
        </p:nvPicPr>
        <p:blipFill>
          <a:blip r:embed="rId11">
            <a:alphaModFix/>
          </a:blip>
          <a:stretch>
            <a:fillRect/>
          </a:stretch>
        </p:blipFill>
        <p:spPr>
          <a:xfrm>
            <a:off x="1958729" y="3626483"/>
            <a:ext cx="2735098" cy="870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393" name="Google Shape;393;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Do Now</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Identifying stock tickers</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Interpreting stock quotes</a:t>
            </a:r>
            <a:endParaRPr b="1" sz="2300">
              <a:solidFill>
                <a:srgbClr val="00B2A9"/>
              </a:solidFill>
              <a:latin typeface="Roboto"/>
              <a:ea typeface="Roboto"/>
              <a:cs typeface="Roboto"/>
              <a:sym typeface="Roboto"/>
            </a:endParaRPr>
          </a:p>
          <a:p>
            <a:pPr indent="-374650" lvl="0" marL="457200" rtl="0" algn="l">
              <a:spcBef>
                <a:spcPts val="1000"/>
              </a:spcBef>
              <a:spcAft>
                <a:spcPts val="1000"/>
              </a:spcAft>
              <a:buClr>
                <a:srgbClr val="00B2A9"/>
              </a:buClr>
              <a:buSzPts val="2300"/>
              <a:buFont typeface="Roboto"/>
              <a:buAutoNum type="arabicPeriod"/>
            </a:pPr>
            <a:r>
              <a:rPr b="1" lang="en" sz="2300">
                <a:solidFill>
                  <a:srgbClr val="00B2A9"/>
                </a:solidFill>
                <a:latin typeface="Roboto"/>
                <a:ea typeface="Roboto"/>
                <a:cs typeface="Roboto"/>
                <a:sym typeface="Roboto"/>
              </a:rPr>
              <a:t>Exit Ticket</a:t>
            </a:r>
            <a:endParaRPr b="1" sz="2300">
              <a:solidFill>
                <a:srgbClr val="00B2A9"/>
              </a:solidFill>
              <a:latin typeface="Roboto"/>
              <a:ea typeface="Roboto"/>
              <a:cs typeface="Roboto"/>
              <a:sym typeface="Roboto"/>
            </a:endParaRPr>
          </a:p>
        </p:txBody>
      </p:sp>
      <p:cxnSp>
        <p:nvCxnSpPr>
          <p:cNvPr id="394" name="Google Shape;394;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5" name="Google Shape;395;p48"/>
          <p:cNvPicPr preferRelativeResize="0"/>
          <p:nvPr/>
        </p:nvPicPr>
        <p:blipFill>
          <a:blip r:embed="rId3">
            <a:alphaModFix/>
          </a:blip>
          <a:stretch>
            <a:fillRect/>
          </a:stretch>
        </p:blipFill>
        <p:spPr>
          <a:xfrm>
            <a:off x="7927450" y="31300"/>
            <a:ext cx="1063197" cy="11524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401" name="Google Shape;401;p49"/>
          <p:cNvSpPr txBox="1"/>
          <p:nvPr>
            <p:ph idx="1" type="body"/>
          </p:nvPr>
        </p:nvSpPr>
        <p:spPr>
          <a:xfrm>
            <a:off x="311700" y="1152475"/>
            <a:ext cx="8520600" cy="387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Students will be able to</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D</a:t>
            </a:r>
            <a:r>
              <a:rPr lang="en">
                <a:solidFill>
                  <a:srgbClr val="414143"/>
                </a:solidFill>
                <a:latin typeface="Roboto"/>
                <a:ea typeface="Roboto"/>
                <a:cs typeface="Roboto"/>
                <a:sym typeface="Roboto"/>
              </a:rPr>
              <a:t>efine the term ticker symbol</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Look up ticker symbols in SMG portal</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Interpret a stock quote</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Enter a trade in their online Stock Market Game (SMG) portfolios</a:t>
            </a:r>
            <a:endParaRPr>
              <a:solidFill>
                <a:srgbClr val="414143"/>
              </a:solidFill>
              <a:latin typeface="Roboto"/>
              <a:ea typeface="Roboto"/>
              <a:cs typeface="Roboto"/>
              <a:sym typeface="Roboto"/>
            </a:endParaRPr>
          </a:p>
        </p:txBody>
      </p:sp>
      <p:cxnSp>
        <p:nvCxnSpPr>
          <p:cNvPr id="402" name="Google Shape;402;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3" name="Google Shape;403;p49"/>
          <p:cNvPicPr preferRelativeResize="0"/>
          <p:nvPr/>
        </p:nvPicPr>
        <p:blipFill rotWithShape="1">
          <a:blip r:embed="rId3">
            <a:alphaModFix/>
          </a:blip>
          <a:srcRect b="16464" l="16717" r="14962" t="0"/>
          <a:stretch/>
        </p:blipFill>
        <p:spPr>
          <a:xfrm>
            <a:off x="8046450" y="-142675"/>
            <a:ext cx="958050" cy="11713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ticker symbol?</a:t>
            </a:r>
            <a:endParaRPr b="1">
              <a:solidFill>
                <a:srgbClr val="1F3A93"/>
              </a:solidFill>
              <a:latin typeface="Roboto Condensed"/>
              <a:ea typeface="Roboto Condensed"/>
              <a:cs typeface="Roboto Condensed"/>
              <a:sym typeface="Roboto Condensed"/>
            </a:endParaRPr>
          </a:p>
        </p:txBody>
      </p:sp>
      <p:sp>
        <p:nvSpPr>
          <p:cNvPr id="409" name="Google Shape;409;p50"/>
          <p:cNvSpPr txBox="1"/>
          <p:nvPr>
            <p:ph idx="1" type="body"/>
          </p:nvPr>
        </p:nvSpPr>
        <p:spPr>
          <a:xfrm>
            <a:off x="311700" y="1404750"/>
            <a:ext cx="50019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414143"/>
              </a:buClr>
              <a:buSzPts val="1800"/>
              <a:buFont typeface="Roboto"/>
              <a:buChar char="●"/>
            </a:pPr>
            <a:r>
              <a:rPr b="1" lang="en">
                <a:solidFill>
                  <a:srgbClr val="00B2A9"/>
                </a:solidFill>
                <a:latin typeface="Roboto"/>
                <a:ea typeface="Roboto"/>
                <a:cs typeface="Roboto"/>
                <a:sym typeface="Roboto"/>
              </a:rPr>
              <a:t>Ticker symbols</a:t>
            </a:r>
            <a:r>
              <a:rPr lang="en">
                <a:solidFill>
                  <a:srgbClr val="414143"/>
                </a:solidFill>
                <a:latin typeface="Roboto"/>
                <a:ea typeface="Roboto"/>
                <a:cs typeface="Roboto"/>
                <a:sym typeface="Roboto"/>
              </a:rPr>
              <a:t> are what stock exchanges use to identify listed companies. </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Typically, companies listed on the New York Stock Exchange (NYSE) have 1-3 letters in their ticker symbols. The NASDAQ Stock Market identifies companies and funds with symbols that maybe as long as 5 letters.</a:t>
            </a:r>
            <a:endParaRPr>
              <a:solidFill>
                <a:srgbClr val="414143"/>
              </a:solidFill>
              <a:latin typeface="Roboto"/>
              <a:ea typeface="Roboto"/>
              <a:cs typeface="Roboto"/>
              <a:sym typeface="Roboto"/>
            </a:endParaRPr>
          </a:p>
        </p:txBody>
      </p:sp>
      <p:cxnSp>
        <p:nvCxnSpPr>
          <p:cNvPr id="410" name="Google Shape;410;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1" name="Google Shape;411;p50"/>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412" name="Google Shape;412;p50"/>
          <p:cNvPicPr preferRelativeResize="0"/>
          <p:nvPr/>
        </p:nvPicPr>
        <p:blipFill>
          <a:blip r:embed="rId4">
            <a:alphaModFix/>
          </a:blip>
          <a:stretch>
            <a:fillRect/>
          </a:stretch>
        </p:blipFill>
        <p:spPr>
          <a:xfrm>
            <a:off x="5397103" y="1359551"/>
            <a:ext cx="3501324" cy="35067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ticker symbol?</a:t>
            </a:r>
            <a:endParaRPr b="1">
              <a:solidFill>
                <a:srgbClr val="1F3A93"/>
              </a:solidFill>
              <a:latin typeface="Roboto Condensed"/>
              <a:ea typeface="Roboto Condensed"/>
              <a:cs typeface="Roboto Condensed"/>
              <a:sym typeface="Roboto Condensed"/>
            </a:endParaRPr>
          </a:p>
        </p:txBody>
      </p:sp>
      <p:sp>
        <p:nvSpPr>
          <p:cNvPr id="418" name="Google Shape;418;p51"/>
          <p:cNvSpPr txBox="1"/>
          <p:nvPr>
            <p:ph idx="1" type="body"/>
          </p:nvPr>
        </p:nvSpPr>
        <p:spPr>
          <a:xfrm>
            <a:off x="311700" y="1404750"/>
            <a:ext cx="8520600" cy="702300"/>
          </a:xfrm>
          <a:prstGeom prst="rect">
            <a:avLst/>
          </a:prstGeom>
        </p:spPr>
        <p:txBody>
          <a:bodyPr anchorCtr="0" anchor="t" bIns="91425" lIns="91425" spcFirstLastPara="1" rIns="91425" wrap="square" tIns="91425">
            <a:normAutofit/>
          </a:bodyPr>
          <a:lstStyle/>
          <a:p>
            <a:pPr indent="0" lvl="0" marL="0" rtl="0" algn="ctr">
              <a:spcBef>
                <a:spcPts val="0"/>
              </a:spcBef>
              <a:spcAft>
                <a:spcPts val="1000"/>
              </a:spcAft>
              <a:buNone/>
            </a:pPr>
            <a:r>
              <a:rPr b="1" lang="en" sz="2300">
                <a:solidFill>
                  <a:srgbClr val="00B2A9"/>
                </a:solidFill>
                <a:latin typeface="Roboto"/>
                <a:ea typeface="Roboto"/>
                <a:cs typeface="Roboto"/>
                <a:sym typeface="Roboto"/>
              </a:rPr>
              <a:t>Can you guess the companies these tickers belong to?</a:t>
            </a:r>
            <a:endParaRPr b="1" sz="2300">
              <a:solidFill>
                <a:srgbClr val="00B2A9"/>
              </a:solidFill>
              <a:latin typeface="Roboto"/>
              <a:ea typeface="Roboto"/>
              <a:cs typeface="Roboto"/>
              <a:sym typeface="Roboto"/>
            </a:endParaRPr>
          </a:p>
        </p:txBody>
      </p:sp>
      <p:cxnSp>
        <p:nvCxnSpPr>
          <p:cNvPr id="419" name="Google Shape;419;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0" name="Google Shape;420;p51"/>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421" name="Google Shape;421;p51"/>
          <p:cNvSpPr txBox="1"/>
          <p:nvPr>
            <p:ph idx="1" type="body"/>
          </p:nvPr>
        </p:nvSpPr>
        <p:spPr>
          <a:xfrm>
            <a:off x="1213300" y="2176200"/>
            <a:ext cx="3620700" cy="2605500"/>
          </a:xfrm>
          <a:prstGeom prst="rect">
            <a:avLst/>
          </a:prstGeom>
        </p:spPr>
        <p:txBody>
          <a:bodyPr anchorCtr="0" anchor="ctr" bIns="91425" lIns="91425" spcFirstLastPara="1" rIns="91425" wrap="square" tIns="91425">
            <a:normAutofit/>
          </a:bodyPr>
          <a:lstStyle/>
          <a:p>
            <a:pPr indent="0" lvl="0" marL="0" rtl="0" algn="ctr">
              <a:lnSpc>
                <a:spcPct val="95000"/>
              </a:lnSpc>
              <a:spcBef>
                <a:spcPts val="0"/>
              </a:spcBef>
              <a:spcAft>
                <a:spcPts val="0"/>
              </a:spcAft>
              <a:buSzPts val="1018"/>
              <a:buNone/>
            </a:pPr>
            <a:r>
              <a:rPr b="1" lang="en" sz="2400">
                <a:solidFill>
                  <a:srgbClr val="414143"/>
                </a:solidFill>
                <a:latin typeface="Roboto"/>
                <a:ea typeface="Roboto"/>
                <a:cs typeface="Roboto"/>
                <a:sym typeface="Roboto"/>
              </a:rPr>
              <a:t>AAPL</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0"/>
              </a:spcAft>
              <a:buSzPts val="1018"/>
              <a:buNone/>
            </a:pPr>
            <a:r>
              <a:rPr b="1" lang="en" sz="2400">
                <a:solidFill>
                  <a:srgbClr val="414143"/>
                </a:solidFill>
                <a:latin typeface="Roboto"/>
                <a:ea typeface="Roboto"/>
                <a:cs typeface="Roboto"/>
                <a:sym typeface="Roboto"/>
              </a:rPr>
              <a:t>GOOGL</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0"/>
              </a:spcAft>
              <a:buSzPts val="1018"/>
              <a:buNone/>
            </a:pPr>
            <a:r>
              <a:rPr b="1" lang="en" sz="2400">
                <a:solidFill>
                  <a:srgbClr val="414143"/>
                </a:solidFill>
                <a:latin typeface="Roboto"/>
                <a:ea typeface="Roboto"/>
                <a:cs typeface="Roboto"/>
                <a:sym typeface="Roboto"/>
              </a:rPr>
              <a:t>WMT</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1200"/>
              </a:spcAft>
              <a:buSzPts val="1018"/>
              <a:buNone/>
            </a:pPr>
            <a:r>
              <a:rPr b="1" lang="en" sz="2400">
                <a:solidFill>
                  <a:srgbClr val="414143"/>
                </a:solidFill>
                <a:latin typeface="Roboto"/>
                <a:ea typeface="Roboto"/>
                <a:cs typeface="Roboto"/>
                <a:sym typeface="Roboto"/>
              </a:rPr>
              <a:t>AMZN</a:t>
            </a:r>
            <a:endParaRPr b="1" sz="2400">
              <a:solidFill>
                <a:srgbClr val="414143"/>
              </a:solidFill>
              <a:latin typeface="Roboto"/>
              <a:ea typeface="Roboto"/>
              <a:cs typeface="Roboto"/>
              <a:sym typeface="Roboto"/>
            </a:endParaRPr>
          </a:p>
        </p:txBody>
      </p:sp>
      <p:sp>
        <p:nvSpPr>
          <p:cNvPr id="422" name="Google Shape;422;p51"/>
          <p:cNvSpPr txBox="1"/>
          <p:nvPr>
            <p:ph idx="1" type="body"/>
          </p:nvPr>
        </p:nvSpPr>
        <p:spPr>
          <a:xfrm>
            <a:off x="4310000" y="2176200"/>
            <a:ext cx="3620700" cy="2605500"/>
          </a:xfrm>
          <a:prstGeom prst="rect">
            <a:avLst/>
          </a:prstGeom>
        </p:spPr>
        <p:txBody>
          <a:bodyPr anchorCtr="0" anchor="ctr" bIns="91425" lIns="91425" spcFirstLastPara="1" rIns="91425" wrap="square" tIns="91425">
            <a:noAutofit/>
          </a:bodyPr>
          <a:lstStyle/>
          <a:p>
            <a:pPr indent="0" lvl="0" marL="0" rtl="0" algn="ctr">
              <a:lnSpc>
                <a:spcPct val="95000"/>
              </a:lnSpc>
              <a:spcBef>
                <a:spcPts val="0"/>
              </a:spcBef>
              <a:spcAft>
                <a:spcPts val="0"/>
              </a:spcAft>
              <a:buSzPts val="1018"/>
              <a:buNone/>
            </a:pPr>
            <a:r>
              <a:rPr b="1" lang="en" sz="2400">
                <a:solidFill>
                  <a:srgbClr val="414143"/>
                </a:solidFill>
                <a:latin typeface="Roboto"/>
                <a:ea typeface="Roboto"/>
                <a:cs typeface="Roboto"/>
                <a:sym typeface="Roboto"/>
              </a:rPr>
              <a:t>TSLA</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0"/>
              </a:spcAft>
              <a:buSzPts val="1018"/>
              <a:buNone/>
            </a:pPr>
            <a:r>
              <a:rPr b="1" lang="en" sz="2400">
                <a:solidFill>
                  <a:srgbClr val="414143"/>
                </a:solidFill>
                <a:latin typeface="Roboto"/>
                <a:ea typeface="Roboto"/>
                <a:cs typeface="Roboto"/>
                <a:sym typeface="Roboto"/>
              </a:rPr>
              <a:t>IBM</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0"/>
              </a:spcAft>
              <a:buSzPts val="1018"/>
              <a:buNone/>
            </a:pPr>
            <a:r>
              <a:rPr b="1" lang="en" sz="2400">
                <a:solidFill>
                  <a:srgbClr val="414143"/>
                </a:solidFill>
                <a:latin typeface="Roboto"/>
                <a:ea typeface="Roboto"/>
                <a:cs typeface="Roboto"/>
                <a:sym typeface="Roboto"/>
              </a:rPr>
              <a:t>NFLX</a:t>
            </a:r>
            <a:endParaRPr b="1" sz="2400">
              <a:solidFill>
                <a:srgbClr val="414143"/>
              </a:solidFill>
              <a:latin typeface="Roboto"/>
              <a:ea typeface="Roboto"/>
              <a:cs typeface="Roboto"/>
              <a:sym typeface="Roboto"/>
            </a:endParaRPr>
          </a:p>
          <a:p>
            <a:pPr indent="0" lvl="0" marL="0" rtl="0" algn="ctr">
              <a:lnSpc>
                <a:spcPct val="95000"/>
              </a:lnSpc>
              <a:spcBef>
                <a:spcPts val="1200"/>
              </a:spcBef>
              <a:spcAft>
                <a:spcPts val="1200"/>
              </a:spcAft>
              <a:buSzPts val="1018"/>
              <a:buNone/>
            </a:pPr>
            <a:r>
              <a:rPr b="1" lang="en" sz="2400">
                <a:solidFill>
                  <a:srgbClr val="414143"/>
                </a:solidFill>
                <a:latin typeface="Roboto"/>
                <a:ea typeface="Roboto"/>
                <a:cs typeface="Roboto"/>
                <a:sym typeface="Roboto"/>
              </a:rPr>
              <a:t>MCD</a:t>
            </a:r>
            <a:endParaRPr sz="1465">
              <a:solidFill>
                <a:srgbClr val="41414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3" name="Google Shape;8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Do Now</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What is the Investor’s Club?</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What is $100,000 worth?</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Team Rules and Roles</a:t>
            </a:r>
            <a:endParaRPr b="1" sz="2300">
              <a:solidFill>
                <a:srgbClr val="00B2A9"/>
              </a:solidFill>
              <a:latin typeface="Roboto"/>
              <a:ea typeface="Roboto"/>
              <a:cs typeface="Roboto"/>
              <a:sym typeface="Roboto"/>
            </a:endParaRPr>
          </a:p>
          <a:p>
            <a:pPr indent="-374650" lvl="0" marL="457200" rtl="0" algn="l">
              <a:spcBef>
                <a:spcPts val="1000"/>
              </a:spcBef>
              <a:spcAft>
                <a:spcPts val="1000"/>
              </a:spcAft>
              <a:buClr>
                <a:srgbClr val="00B2A9"/>
              </a:buClr>
              <a:buSzPts val="2300"/>
              <a:buFont typeface="Roboto"/>
              <a:buAutoNum type="arabicPeriod"/>
            </a:pPr>
            <a:r>
              <a:rPr b="1" lang="en" sz="2300">
                <a:solidFill>
                  <a:srgbClr val="00B2A9"/>
                </a:solidFill>
                <a:latin typeface="Roboto"/>
                <a:ea typeface="Roboto"/>
                <a:cs typeface="Roboto"/>
                <a:sym typeface="Roboto"/>
              </a:rPr>
              <a:t>Exit Ticket</a:t>
            </a:r>
            <a:endParaRPr b="1" sz="2300">
              <a:solidFill>
                <a:srgbClr val="00B2A9"/>
              </a:solidFill>
              <a:latin typeface="Roboto"/>
              <a:ea typeface="Roboto"/>
              <a:cs typeface="Roboto"/>
              <a:sym typeface="Roboto"/>
            </a:endParaRPr>
          </a:p>
        </p:txBody>
      </p:sp>
      <p:cxnSp>
        <p:nvCxnSpPr>
          <p:cNvPr id="84" name="Google Shape;84;p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 name="Google Shape;85;p16"/>
          <p:cNvPicPr preferRelativeResize="0"/>
          <p:nvPr/>
        </p:nvPicPr>
        <p:blipFill>
          <a:blip r:embed="rId3">
            <a:alphaModFix/>
          </a:blip>
          <a:stretch>
            <a:fillRect/>
          </a:stretch>
        </p:blipFill>
        <p:spPr>
          <a:xfrm>
            <a:off x="7927450" y="31300"/>
            <a:ext cx="1063197" cy="11524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Ticker Symbols</a:t>
            </a:r>
            <a:endParaRPr b="1">
              <a:solidFill>
                <a:srgbClr val="1F3A93"/>
              </a:solidFill>
              <a:latin typeface="Roboto Condensed"/>
              <a:ea typeface="Roboto Condensed"/>
              <a:cs typeface="Roboto Condensed"/>
              <a:sym typeface="Roboto Condensed"/>
            </a:endParaRPr>
          </a:p>
        </p:txBody>
      </p:sp>
      <p:cxnSp>
        <p:nvCxnSpPr>
          <p:cNvPr id="428" name="Google Shape;428;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29" name="Google Shape;429;p52"/>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430" name="Google Shape;430;p52"/>
          <p:cNvPicPr preferRelativeResize="0"/>
          <p:nvPr/>
        </p:nvPicPr>
        <p:blipFill>
          <a:blip r:embed="rId4">
            <a:alphaModFix/>
          </a:blip>
          <a:stretch>
            <a:fillRect/>
          </a:stretch>
        </p:blipFill>
        <p:spPr>
          <a:xfrm>
            <a:off x="311700" y="1183200"/>
            <a:ext cx="6808052" cy="3829975"/>
          </a:xfrm>
          <a:prstGeom prst="rect">
            <a:avLst/>
          </a:prstGeom>
          <a:noFill/>
          <a:ln>
            <a:noFill/>
          </a:ln>
        </p:spPr>
      </p:pic>
      <p:sp>
        <p:nvSpPr>
          <p:cNvPr id="431" name="Google Shape;431;p52"/>
          <p:cNvSpPr/>
          <p:nvPr/>
        </p:nvSpPr>
        <p:spPr>
          <a:xfrm>
            <a:off x="6740200" y="1950075"/>
            <a:ext cx="2224800" cy="1884600"/>
          </a:xfrm>
          <a:prstGeom prst="wedgeRoundRectCallout">
            <a:avLst>
              <a:gd fmla="val -45890" name="adj1"/>
              <a:gd fmla="val 68753" name="adj2"/>
              <a:gd fmla="val 0" name="adj3"/>
            </a:avLst>
          </a:prstGeom>
          <a:solidFill>
            <a:srgbClr val="00B2A9"/>
          </a:solidFill>
          <a:ln cap="flat" cmpd="sng" w="952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000"/>
              </a:spcAft>
              <a:buNone/>
            </a:pPr>
            <a:r>
              <a:rPr b="1" lang="en" sz="1700">
                <a:solidFill>
                  <a:schemeClr val="lt1"/>
                </a:solidFill>
                <a:latin typeface="Roboto"/>
                <a:ea typeface="Roboto"/>
                <a:cs typeface="Roboto"/>
                <a:sym typeface="Roboto"/>
              </a:rPr>
              <a:t>The online SMG team portfolio has its own ticker lookup and quote tools. </a:t>
            </a:r>
            <a:endParaRPr b="1" sz="13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a Stock Quote?</a:t>
            </a:r>
            <a:endParaRPr b="1">
              <a:solidFill>
                <a:srgbClr val="1F3A93"/>
              </a:solidFill>
              <a:latin typeface="Roboto Condensed"/>
              <a:ea typeface="Roboto Condensed"/>
              <a:cs typeface="Roboto Condensed"/>
              <a:sym typeface="Roboto Condensed"/>
            </a:endParaRPr>
          </a:p>
        </p:txBody>
      </p:sp>
      <p:cxnSp>
        <p:nvCxnSpPr>
          <p:cNvPr id="437" name="Google Shape;437;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38" name="Google Shape;438;p53"/>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439" name="Google Shape;439;p53"/>
          <p:cNvSpPr txBox="1"/>
          <p:nvPr>
            <p:ph idx="1" type="body"/>
          </p:nvPr>
        </p:nvSpPr>
        <p:spPr>
          <a:xfrm>
            <a:off x="311700" y="1000075"/>
            <a:ext cx="8520600" cy="834900"/>
          </a:xfrm>
          <a:prstGeom prst="rect">
            <a:avLst/>
          </a:prstGeom>
        </p:spPr>
        <p:txBody>
          <a:bodyPr anchorCtr="0" anchor="t" bIns="91425" lIns="91425" spcFirstLastPara="1" rIns="91425" wrap="square" tIns="91425">
            <a:normAutofit/>
          </a:bodyPr>
          <a:lstStyle/>
          <a:p>
            <a:pPr indent="0" lvl="0" marL="0" rtl="0" algn="l">
              <a:spcBef>
                <a:spcPts val="0"/>
              </a:spcBef>
              <a:spcAft>
                <a:spcPts val="1000"/>
              </a:spcAft>
              <a:buNone/>
            </a:pPr>
            <a:r>
              <a:rPr lang="en" sz="1600">
                <a:solidFill>
                  <a:srgbClr val="424242"/>
                </a:solidFill>
                <a:latin typeface="Roboto"/>
                <a:ea typeface="Roboto"/>
                <a:cs typeface="Roboto"/>
                <a:sym typeface="Roboto"/>
              </a:rPr>
              <a:t>A stock quote provides you with pricing information. This information helps you determine whether a stock is a good investment or not.</a:t>
            </a:r>
            <a:endParaRPr sz="1600">
              <a:solidFill>
                <a:srgbClr val="424242"/>
              </a:solidFill>
              <a:latin typeface="Roboto"/>
              <a:ea typeface="Roboto"/>
              <a:cs typeface="Roboto"/>
              <a:sym typeface="Roboto"/>
            </a:endParaRPr>
          </a:p>
        </p:txBody>
      </p:sp>
      <p:graphicFrame>
        <p:nvGraphicFramePr>
          <p:cNvPr id="440" name="Google Shape;440;p53"/>
          <p:cNvGraphicFramePr/>
          <p:nvPr/>
        </p:nvGraphicFramePr>
        <p:xfrm>
          <a:off x="121088" y="1834975"/>
          <a:ext cx="3000000" cy="3000000"/>
        </p:xfrm>
        <a:graphic>
          <a:graphicData uri="http://schemas.openxmlformats.org/drawingml/2006/table">
            <a:tbl>
              <a:tblPr>
                <a:noFill/>
                <a:tableStyleId>{1F560080-B947-4380-945A-93D70CEAE070}</a:tableStyleId>
              </a:tblPr>
              <a:tblGrid>
                <a:gridCol w="1082725"/>
                <a:gridCol w="2993700"/>
                <a:gridCol w="752050"/>
                <a:gridCol w="4025800"/>
              </a:tblGrid>
              <a:tr h="365725">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Company</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name of the company.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Symbol</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solidFill>
                            <a:schemeClr val="dk1"/>
                          </a:solidFill>
                          <a:latin typeface="Roboto"/>
                          <a:ea typeface="Roboto"/>
                          <a:cs typeface="Roboto"/>
                          <a:sym typeface="Roboto"/>
                        </a:rPr>
                        <a:t>A company’s stock symbol can be as short as one letter or as long as five.</a:t>
                      </a:r>
                      <a:endParaRPr>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r h="487050">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Last Trade</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price of the stock when it was last sold.</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Change</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increase or decrease in the stock’s price between the Last Trade price and the previous trading day’s closing price.</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r h="548600">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Volume</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total number of shares traded so far during the day.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Open</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price of the stock at the opening of the market day.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r h="402075">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High</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This entry shows the highest price the stock has traded at so far during the day.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Low</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This entry shows the lowest price the stock has traded at so far during the day.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r h="548600">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Close</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The last price a stock sold for on the previous trading day.</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P/E Ratio</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r h="365725">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52-Week </a:t>
                      </a:r>
                      <a:r>
                        <a:rPr b="1" lang="en" sz="1100">
                          <a:solidFill>
                            <a:schemeClr val="lt1"/>
                          </a:solidFill>
                          <a:latin typeface="Roboto"/>
                          <a:ea typeface="Roboto"/>
                          <a:cs typeface="Roboto"/>
                          <a:sym typeface="Roboto"/>
                        </a:rPr>
                        <a:t>High</a:t>
                      </a:r>
                      <a:endParaRPr b="1" sz="11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None/>
                      </a:pPr>
                      <a:r>
                        <a:rPr lang="en" sz="1100">
                          <a:latin typeface="Roboto"/>
                          <a:ea typeface="Roboto"/>
                          <a:cs typeface="Roboto"/>
                          <a:sym typeface="Roboto"/>
                        </a:rPr>
                        <a:t>This is the highest price of the stock within the last 52 weeks.</a:t>
                      </a:r>
                      <a:endParaRPr sz="11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c>
                  <a:txBody>
                    <a:bodyPr/>
                    <a:lstStyle/>
                    <a:p>
                      <a:pPr indent="0" lvl="0" marL="0" rtl="0" algn="l">
                        <a:spcBef>
                          <a:spcPts val="0"/>
                        </a:spcBef>
                        <a:spcAft>
                          <a:spcPts val="0"/>
                        </a:spcAft>
                        <a:buNone/>
                      </a:pPr>
                      <a:r>
                        <a:rPr b="1" lang="en" sz="1100">
                          <a:solidFill>
                            <a:schemeClr val="lt1"/>
                          </a:solidFill>
                          <a:latin typeface="Roboto"/>
                          <a:ea typeface="Roboto"/>
                          <a:cs typeface="Roboto"/>
                          <a:sym typeface="Roboto"/>
                        </a:rPr>
                        <a:t>Low</a:t>
                      </a:r>
                      <a:endParaRPr sz="1200">
                        <a:solidFill>
                          <a:schemeClr val="lt1"/>
                        </a:solidFill>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solidFill>
                      <a:srgbClr val="00B2A9"/>
                    </a:solidFill>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This is the lowest price of the stock in the last 52 weeks</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04248D"/>
                      </a:solidFill>
                      <a:prstDash val="solid"/>
                      <a:round/>
                      <a:headEnd len="sm" w="sm" type="none"/>
                      <a:tailEnd len="sm" w="sm" type="none"/>
                    </a:lnL>
                    <a:lnR cap="flat" cmpd="sng" w="9525">
                      <a:solidFill>
                        <a:srgbClr val="04248D"/>
                      </a:solidFill>
                      <a:prstDash val="solid"/>
                      <a:round/>
                      <a:headEnd len="sm" w="sm" type="none"/>
                      <a:tailEnd len="sm" w="sm" type="none"/>
                    </a:lnR>
                    <a:lnT cap="flat" cmpd="sng" w="9525">
                      <a:solidFill>
                        <a:srgbClr val="04248D"/>
                      </a:solidFill>
                      <a:prstDash val="solid"/>
                      <a:round/>
                      <a:headEnd len="sm" w="sm" type="none"/>
                      <a:tailEnd len="sm" w="sm" type="none"/>
                    </a:lnT>
                    <a:lnB cap="flat" cmpd="sng" w="9525">
                      <a:solidFill>
                        <a:srgbClr val="04248D"/>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Stock Quote Example</a:t>
            </a:r>
            <a:endParaRPr b="1">
              <a:solidFill>
                <a:srgbClr val="1F3A93"/>
              </a:solidFill>
              <a:latin typeface="Roboto Condensed"/>
              <a:ea typeface="Roboto Condensed"/>
              <a:cs typeface="Roboto Condensed"/>
              <a:sym typeface="Roboto Condensed"/>
            </a:endParaRPr>
          </a:p>
        </p:txBody>
      </p:sp>
      <p:cxnSp>
        <p:nvCxnSpPr>
          <p:cNvPr id="446" name="Google Shape;446;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47" name="Google Shape;447;p54"/>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448" name="Google Shape;448;p54"/>
          <p:cNvPicPr preferRelativeResize="0"/>
          <p:nvPr/>
        </p:nvPicPr>
        <p:blipFill>
          <a:blip r:embed="rId4">
            <a:alphaModFix/>
          </a:blip>
          <a:stretch>
            <a:fillRect/>
          </a:stretch>
        </p:blipFill>
        <p:spPr>
          <a:xfrm>
            <a:off x="1237776" y="1163500"/>
            <a:ext cx="6463401" cy="39338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Recap Video</a:t>
            </a:r>
            <a:endParaRPr b="1">
              <a:solidFill>
                <a:srgbClr val="1F3A93"/>
              </a:solidFill>
              <a:latin typeface="Roboto Condensed"/>
              <a:ea typeface="Roboto Condensed"/>
              <a:cs typeface="Roboto Condensed"/>
              <a:sym typeface="Roboto Condensed"/>
            </a:endParaRPr>
          </a:p>
        </p:txBody>
      </p:sp>
      <p:cxnSp>
        <p:nvCxnSpPr>
          <p:cNvPr id="454" name="Google Shape;454;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5" name="Google Shape;455;p55"/>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 about:    &#10;~Previous Close Price&#10;~52 Week (Year-Long) Range&#10;~P/E Ratio&#10;~Beta&#10;~Reading charts, trends analysis &amp; company news" id="456" name="Google Shape;456;p55" title="Chapter 5: How to Read a Stock Quote">
            <a:hlinkClick r:id="rId4"/>
          </p:cNvPr>
          <p:cNvPicPr preferRelativeResize="0"/>
          <p:nvPr/>
        </p:nvPicPr>
        <p:blipFill>
          <a:blip r:embed="rId5">
            <a:alphaModFix/>
          </a:blip>
          <a:stretch>
            <a:fillRect/>
          </a:stretch>
        </p:blipFill>
        <p:spPr>
          <a:xfrm>
            <a:off x="2286000" y="134919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rgbClr val="1F3A93"/>
                </a:solidFill>
                <a:latin typeface="Roboto Condensed"/>
                <a:ea typeface="Roboto Condensed"/>
                <a:cs typeface="Roboto Condensed"/>
                <a:sym typeface="Roboto Condensed"/>
              </a:rPr>
              <a:t>Reading a Stock Quote</a:t>
            </a:r>
            <a:endParaRPr b="1">
              <a:solidFill>
                <a:srgbClr val="1F3A93"/>
              </a:solidFill>
              <a:latin typeface="Roboto Condensed"/>
              <a:ea typeface="Roboto Condensed"/>
              <a:cs typeface="Roboto Condensed"/>
              <a:sym typeface="Roboto Condensed"/>
            </a:endParaRPr>
          </a:p>
        </p:txBody>
      </p:sp>
      <p:cxnSp>
        <p:nvCxnSpPr>
          <p:cNvPr id="462" name="Google Shape;462;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63" name="Google Shape;463;p56"/>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464" name="Google Shape;464;p56"/>
          <p:cNvSpPr txBox="1"/>
          <p:nvPr/>
        </p:nvSpPr>
        <p:spPr>
          <a:xfrm>
            <a:off x="3804500" y="1785350"/>
            <a:ext cx="4882200" cy="3135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4248D"/>
              </a:buClr>
              <a:buSzPts val="1600"/>
              <a:buFont typeface="Roboto"/>
              <a:buChar char="●"/>
            </a:pPr>
            <a:r>
              <a:rPr lang="en" sz="1600">
                <a:solidFill>
                  <a:srgbClr val="04248D"/>
                </a:solidFill>
                <a:latin typeface="Roboto"/>
                <a:ea typeface="Roboto"/>
                <a:cs typeface="Roboto"/>
                <a:sym typeface="Roboto"/>
              </a:rPr>
              <a:t>Is Revlon performing better or worse than it was the previous day? How do you know?</a:t>
            </a:r>
            <a:endParaRPr sz="1600">
              <a:solidFill>
                <a:srgbClr val="04248D"/>
              </a:solidFill>
              <a:latin typeface="Roboto"/>
              <a:ea typeface="Roboto"/>
              <a:cs typeface="Roboto"/>
              <a:sym typeface="Roboto"/>
            </a:endParaRPr>
          </a:p>
          <a:p>
            <a:pPr indent="-330200" lvl="0" marL="457200" rtl="0" algn="l">
              <a:lnSpc>
                <a:spcPct val="115000"/>
              </a:lnSpc>
              <a:spcBef>
                <a:spcPts val="1000"/>
              </a:spcBef>
              <a:spcAft>
                <a:spcPts val="0"/>
              </a:spcAft>
              <a:buClr>
                <a:srgbClr val="04248D"/>
              </a:buClr>
              <a:buSzPts val="1600"/>
              <a:buFont typeface="Roboto"/>
              <a:buChar char="●"/>
            </a:pPr>
            <a:r>
              <a:rPr lang="en" sz="1600">
                <a:solidFill>
                  <a:srgbClr val="04248D"/>
                </a:solidFill>
                <a:latin typeface="Roboto"/>
                <a:ea typeface="Roboto"/>
                <a:cs typeface="Roboto"/>
                <a:sym typeface="Roboto"/>
              </a:rPr>
              <a:t>Is CVS nearer to its yearly high or low? Would this be a good time to purchase the stock?</a:t>
            </a:r>
            <a:endParaRPr sz="1600">
              <a:solidFill>
                <a:srgbClr val="04248D"/>
              </a:solidFill>
              <a:latin typeface="Roboto"/>
              <a:ea typeface="Roboto"/>
              <a:cs typeface="Roboto"/>
              <a:sym typeface="Roboto"/>
            </a:endParaRPr>
          </a:p>
          <a:p>
            <a:pPr indent="-330200" lvl="0" marL="457200" rtl="0" algn="l">
              <a:lnSpc>
                <a:spcPct val="115000"/>
              </a:lnSpc>
              <a:spcBef>
                <a:spcPts val="1000"/>
              </a:spcBef>
              <a:spcAft>
                <a:spcPts val="0"/>
              </a:spcAft>
              <a:buClr>
                <a:srgbClr val="04248D"/>
              </a:buClr>
              <a:buSzPts val="1600"/>
              <a:buFont typeface="Roboto"/>
              <a:buChar char="●"/>
            </a:pPr>
            <a:r>
              <a:rPr lang="en" sz="1600">
                <a:solidFill>
                  <a:srgbClr val="04248D"/>
                </a:solidFill>
                <a:latin typeface="Roboto"/>
                <a:ea typeface="Roboto"/>
                <a:cs typeface="Roboto"/>
                <a:sym typeface="Roboto"/>
              </a:rPr>
              <a:t>Did either Revlon or CVS Caremark pay a dividend? What does that suggest about the company?</a:t>
            </a:r>
            <a:endParaRPr sz="1600">
              <a:solidFill>
                <a:srgbClr val="04248D"/>
              </a:solidFill>
              <a:latin typeface="Roboto"/>
              <a:ea typeface="Roboto"/>
              <a:cs typeface="Roboto"/>
              <a:sym typeface="Roboto"/>
            </a:endParaRPr>
          </a:p>
          <a:p>
            <a:pPr indent="-330200" lvl="0" marL="457200" rtl="0" algn="l">
              <a:lnSpc>
                <a:spcPct val="115000"/>
              </a:lnSpc>
              <a:spcBef>
                <a:spcPts val="1000"/>
              </a:spcBef>
              <a:spcAft>
                <a:spcPts val="1000"/>
              </a:spcAft>
              <a:buClr>
                <a:srgbClr val="04248D"/>
              </a:buClr>
              <a:buSzPts val="1600"/>
              <a:buFont typeface="Roboto"/>
              <a:buChar char="●"/>
            </a:pPr>
            <a:r>
              <a:rPr lang="en" sz="1600">
                <a:solidFill>
                  <a:srgbClr val="04248D"/>
                </a:solidFill>
                <a:latin typeface="Roboto"/>
                <a:ea typeface="Roboto"/>
                <a:cs typeface="Roboto"/>
                <a:sym typeface="Roboto"/>
              </a:rPr>
              <a:t>Based on the numbers in the charts and what you know about the companies, in which company would you invest?</a:t>
            </a:r>
            <a:endParaRPr sz="1600">
              <a:solidFill>
                <a:srgbClr val="04248D"/>
              </a:solidFill>
              <a:latin typeface="Roboto"/>
              <a:ea typeface="Roboto"/>
              <a:cs typeface="Roboto"/>
              <a:sym typeface="Roboto"/>
            </a:endParaRPr>
          </a:p>
        </p:txBody>
      </p:sp>
      <p:pic>
        <p:nvPicPr>
          <p:cNvPr id="465" name="Google Shape;465;p56">
            <a:hlinkClick r:id="rId4"/>
          </p:cNvPr>
          <p:cNvPicPr preferRelativeResize="0"/>
          <p:nvPr/>
        </p:nvPicPr>
        <p:blipFill>
          <a:blip r:embed="rId5">
            <a:alphaModFix/>
          </a:blip>
          <a:stretch>
            <a:fillRect/>
          </a:stretch>
        </p:blipFill>
        <p:spPr>
          <a:xfrm>
            <a:off x="237300" y="1924677"/>
            <a:ext cx="3343999" cy="2949626"/>
          </a:xfrm>
          <a:prstGeom prst="rect">
            <a:avLst/>
          </a:prstGeom>
          <a:noFill/>
          <a:ln>
            <a:noFill/>
          </a:ln>
        </p:spPr>
      </p:pic>
      <p:sp>
        <p:nvSpPr>
          <p:cNvPr id="466" name="Google Shape;466;p56"/>
          <p:cNvSpPr txBox="1"/>
          <p:nvPr>
            <p:ph idx="1" type="body"/>
          </p:nvPr>
        </p:nvSpPr>
        <p:spPr>
          <a:xfrm>
            <a:off x="159300" y="1152475"/>
            <a:ext cx="3344100" cy="8349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rgbClr val="00B2A9"/>
              </a:buClr>
              <a:buSzPts val="1600"/>
              <a:buFont typeface="Roboto"/>
              <a:buAutoNum type="arabicPeriod"/>
            </a:pPr>
            <a:r>
              <a:rPr b="1" lang="en" sz="1600">
                <a:solidFill>
                  <a:srgbClr val="00B2A9"/>
                </a:solidFill>
                <a:latin typeface="Roboto"/>
                <a:ea typeface="Roboto"/>
                <a:cs typeface="Roboto"/>
                <a:sym typeface="Roboto"/>
              </a:rPr>
              <a:t>Review the two stock quotes on the handout.</a:t>
            </a:r>
            <a:endParaRPr b="1" sz="1600">
              <a:solidFill>
                <a:srgbClr val="00B2A9"/>
              </a:solidFill>
              <a:latin typeface="Roboto"/>
              <a:ea typeface="Roboto"/>
              <a:cs typeface="Roboto"/>
              <a:sym typeface="Roboto"/>
            </a:endParaRPr>
          </a:p>
        </p:txBody>
      </p:sp>
      <p:sp>
        <p:nvSpPr>
          <p:cNvPr id="467" name="Google Shape;467;p56"/>
          <p:cNvSpPr txBox="1"/>
          <p:nvPr>
            <p:ph idx="1" type="body"/>
          </p:nvPr>
        </p:nvSpPr>
        <p:spPr>
          <a:xfrm>
            <a:off x="4059550" y="1163500"/>
            <a:ext cx="3344100" cy="83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a:solidFill>
                  <a:srgbClr val="00B2A9"/>
                </a:solidFill>
                <a:latin typeface="Roboto"/>
                <a:ea typeface="Roboto"/>
                <a:cs typeface="Roboto"/>
                <a:sym typeface="Roboto"/>
              </a:rPr>
              <a:t>2.	Answer the questions.</a:t>
            </a:r>
            <a:endParaRPr b="1" sz="1600">
              <a:solidFill>
                <a:srgbClr val="00B2A9"/>
              </a:solidFill>
              <a:latin typeface="Roboto"/>
              <a:ea typeface="Roboto"/>
              <a:cs typeface="Roboto"/>
              <a:sym typeface="Roboto"/>
            </a:endParaRPr>
          </a:p>
        </p:txBody>
      </p:sp>
      <p:cxnSp>
        <p:nvCxnSpPr>
          <p:cNvPr id="468" name="Google Shape;468;p56"/>
          <p:cNvCxnSpPr/>
          <p:nvPr/>
        </p:nvCxnSpPr>
        <p:spPr>
          <a:xfrm>
            <a:off x="3772600" y="1912875"/>
            <a:ext cx="0" cy="3081900"/>
          </a:xfrm>
          <a:prstGeom prst="straightConnector1">
            <a:avLst/>
          </a:prstGeom>
          <a:noFill/>
          <a:ln cap="flat" cmpd="sng" w="28575">
            <a:solidFill>
              <a:srgbClr val="00B2A9"/>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Practice in SMG Portal!</a:t>
            </a:r>
            <a:endParaRPr b="1">
              <a:solidFill>
                <a:srgbClr val="1F3A93"/>
              </a:solidFill>
              <a:latin typeface="Roboto Condensed"/>
              <a:ea typeface="Roboto Condensed"/>
              <a:cs typeface="Roboto Condensed"/>
              <a:sym typeface="Roboto Condensed"/>
            </a:endParaRPr>
          </a:p>
        </p:txBody>
      </p:sp>
      <p:cxnSp>
        <p:nvCxnSpPr>
          <p:cNvPr id="474" name="Google Shape;474;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75" name="Google Shape;475;p57"/>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pic>
        <p:nvPicPr>
          <p:cNvPr descr="In this video we’re going to learn about the following portfolio pages:    &#10;~Account Summary &#10;~Rules of the Game&#10;~Enter a Trade&#10;~Transaction Notes&#10;~Pending Orders&#10;~Account Holdings" id="476" name="Google Shape;476;p57" title="Chapter 4: Trading Portfolio Overview">
            <a:hlinkClick r:id="rId4"/>
          </p:cNvPr>
          <p:cNvPicPr preferRelativeResize="0"/>
          <p:nvPr/>
        </p:nvPicPr>
        <p:blipFill>
          <a:blip r:embed="rId5">
            <a:alphaModFix/>
          </a:blip>
          <a:stretch>
            <a:fillRect/>
          </a:stretch>
        </p:blipFill>
        <p:spPr>
          <a:xfrm>
            <a:off x="2286000" y="116348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482" name="Google Shape;482;p5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83" name="Google Shape;483;p58"/>
          <p:cNvPicPr preferRelativeResize="0"/>
          <p:nvPr/>
        </p:nvPicPr>
        <p:blipFill>
          <a:blip r:embed="rId3">
            <a:alphaModFix/>
          </a:blip>
          <a:stretch>
            <a:fillRect/>
          </a:stretch>
        </p:blipFill>
        <p:spPr>
          <a:xfrm rot="-890507">
            <a:off x="7456700" y="-211537"/>
            <a:ext cx="1518173" cy="1518173"/>
          </a:xfrm>
          <a:prstGeom prst="rect">
            <a:avLst/>
          </a:prstGeom>
          <a:noFill/>
          <a:ln>
            <a:noFill/>
          </a:ln>
        </p:spPr>
      </p:pic>
      <p:graphicFrame>
        <p:nvGraphicFramePr>
          <p:cNvPr id="484" name="Google Shape;484;p58"/>
          <p:cNvGraphicFramePr/>
          <p:nvPr/>
        </p:nvGraphicFramePr>
        <p:xfrm>
          <a:off x="566063" y="1383350"/>
          <a:ext cx="3000000" cy="3000000"/>
        </p:xfrm>
        <a:graphic>
          <a:graphicData uri="http://schemas.openxmlformats.org/drawingml/2006/table">
            <a:tbl>
              <a:tblPr>
                <a:noFill/>
                <a:tableStyleId>{1F560080-B947-4380-945A-93D70CEAE070}</a:tableStyleId>
              </a:tblPr>
              <a:tblGrid>
                <a:gridCol w="7964300"/>
              </a:tblGrid>
              <a:tr h="3370575">
                <a:tc>
                  <a:txBody>
                    <a:bodyPr/>
                    <a:lstStyle/>
                    <a:p>
                      <a:pPr indent="0" lvl="0" marL="0" rtl="0" algn="ctr">
                        <a:spcBef>
                          <a:spcPts val="0"/>
                        </a:spcBef>
                        <a:spcAft>
                          <a:spcPts val="0"/>
                        </a:spcAft>
                        <a:buNone/>
                      </a:pPr>
                      <a:r>
                        <a:rPr lang="en" sz="2400">
                          <a:solidFill>
                            <a:srgbClr val="1F3A93"/>
                          </a:solidFill>
                          <a:latin typeface="Roboto"/>
                          <a:ea typeface="Roboto"/>
                          <a:cs typeface="Roboto"/>
                          <a:sym typeface="Roboto"/>
                        </a:rPr>
                        <a:t>Make a list of 5 companies or types of companies you want us to research for potential investment.</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88" name="Shape 488"/>
        <p:cNvGrpSpPr/>
        <p:nvPr/>
      </p:nvGrpSpPr>
      <p:grpSpPr>
        <a:xfrm>
          <a:off x="0" y="0"/>
          <a:ext cx="0" cy="0"/>
          <a:chOff x="0" y="0"/>
          <a:chExt cx="0" cy="0"/>
        </a:xfrm>
      </p:grpSpPr>
      <p:pic>
        <p:nvPicPr>
          <p:cNvPr id="489" name="Google Shape;489;p59"/>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490" name="Google Shape;490;p59"/>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4</a:t>
            </a:r>
            <a:endParaRPr b="1" sz="4800">
              <a:solidFill>
                <a:schemeClr val="lt1"/>
              </a:solidFill>
              <a:latin typeface="Roboto Condensed"/>
              <a:ea typeface="Roboto Condensed"/>
              <a:cs typeface="Roboto Condensed"/>
              <a:sym typeface="Roboto Condensed"/>
            </a:endParaRPr>
          </a:p>
        </p:txBody>
      </p:sp>
      <p:sp>
        <p:nvSpPr>
          <p:cNvPr id="491" name="Google Shape;491;p59"/>
          <p:cNvSpPr txBox="1"/>
          <p:nvPr>
            <p:ph idx="1" type="subTitle"/>
          </p:nvPr>
        </p:nvSpPr>
        <p:spPr>
          <a:xfrm>
            <a:off x="597375" y="3358025"/>
            <a:ext cx="45243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Selecting Your Investments</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492" name="Google Shape;492;p59"/>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93" name="Google Shape;493;p59"/>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494" name="Google Shape;494;p59"/>
          <p:cNvPicPr preferRelativeResize="0"/>
          <p:nvPr/>
        </p:nvPicPr>
        <p:blipFill>
          <a:blip r:embed="rId5">
            <a:alphaModFix/>
          </a:blip>
          <a:stretch>
            <a:fillRect/>
          </a:stretch>
        </p:blipFill>
        <p:spPr>
          <a:xfrm>
            <a:off x="5369125" y="820477"/>
            <a:ext cx="3518300" cy="3518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0"/>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500" name="Google Shape;500;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1" name="Google Shape;501;p60"/>
          <p:cNvPicPr preferRelativeResize="0"/>
          <p:nvPr/>
        </p:nvPicPr>
        <p:blipFill rotWithShape="1">
          <a:blip r:embed="rId3">
            <a:alphaModFix/>
          </a:blip>
          <a:srcRect b="15513" l="0" r="23512" t="15382"/>
          <a:stretch/>
        </p:blipFill>
        <p:spPr>
          <a:xfrm rot="302347">
            <a:off x="8055423" y="195126"/>
            <a:ext cx="881528" cy="796397"/>
          </a:xfrm>
          <a:prstGeom prst="rect">
            <a:avLst/>
          </a:prstGeom>
          <a:noFill/>
          <a:ln>
            <a:noFill/>
          </a:ln>
        </p:spPr>
      </p:pic>
      <p:graphicFrame>
        <p:nvGraphicFramePr>
          <p:cNvPr id="502" name="Google Shape;502;p60"/>
          <p:cNvGraphicFramePr/>
          <p:nvPr/>
        </p:nvGraphicFramePr>
        <p:xfrm>
          <a:off x="585405" y="1304000"/>
          <a:ext cx="3000000" cy="3000000"/>
        </p:xfrm>
        <a:graphic>
          <a:graphicData uri="http://schemas.openxmlformats.org/drawingml/2006/table">
            <a:tbl>
              <a:tblPr>
                <a:noFill/>
                <a:tableStyleId>{1F560080-B947-4380-945A-93D70CEAE070}</a:tableStyleId>
              </a:tblPr>
              <a:tblGrid>
                <a:gridCol w="7973200"/>
              </a:tblGrid>
              <a:tr h="3483150">
                <a:tc>
                  <a:txBody>
                    <a:bodyPr/>
                    <a:lstStyle/>
                    <a:p>
                      <a:pPr indent="0" lvl="0" marL="0" rtl="0" algn="ctr">
                        <a:lnSpc>
                          <a:spcPct val="115000"/>
                        </a:lnSpc>
                        <a:spcBef>
                          <a:spcPts val="0"/>
                        </a:spcBef>
                        <a:spcAft>
                          <a:spcPts val="0"/>
                        </a:spcAft>
                        <a:buNone/>
                      </a:pPr>
                      <a:r>
                        <a:rPr lang="en" sz="2500">
                          <a:solidFill>
                            <a:srgbClr val="00B2A9"/>
                          </a:solidFill>
                          <a:latin typeface="Roboto"/>
                          <a:ea typeface="Roboto"/>
                          <a:cs typeface="Roboto"/>
                          <a:sym typeface="Roboto"/>
                        </a:rPr>
                        <a:t>What do you think the saying</a:t>
                      </a:r>
                      <a:endParaRPr sz="2500">
                        <a:solidFill>
                          <a:srgbClr val="00B2A9"/>
                        </a:solidFill>
                        <a:latin typeface="Roboto"/>
                        <a:ea typeface="Roboto"/>
                        <a:cs typeface="Roboto"/>
                        <a:sym typeface="Roboto"/>
                      </a:endParaRPr>
                    </a:p>
                    <a:p>
                      <a:pPr indent="0" lvl="0" marL="0" rtl="0" algn="ctr">
                        <a:lnSpc>
                          <a:spcPct val="115000"/>
                        </a:lnSpc>
                        <a:spcBef>
                          <a:spcPts val="0"/>
                        </a:spcBef>
                        <a:spcAft>
                          <a:spcPts val="0"/>
                        </a:spcAft>
                        <a:buNone/>
                      </a:pPr>
                      <a:r>
                        <a:rPr b="1" lang="en" sz="2500">
                          <a:solidFill>
                            <a:srgbClr val="00B2A9"/>
                          </a:solidFill>
                          <a:latin typeface="Roboto"/>
                          <a:ea typeface="Roboto"/>
                          <a:cs typeface="Roboto"/>
                          <a:sym typeface="Roboto"/>
                        </a:rPr>
                        <a:t>“Don’t put all your eggs in the same basket”</a:t>
                      </a:r>
                      <a:endParaRPr b="1" sz="2500">
                        <a:solidFill>
                          <a:srgbClr val="00B2A9"/>
                        </a:solidFill>
                        <a:latin typeface="Roboto"/>
                        <a:ea typeface="Roboto"/>
                        <a:cs typeface="Roboto"/>
                        <a:sym typeface="Roboto"/>
                      </a:endParaRPr>
                    </a:p>
                    <a:p>
                      <a:pPr indent="0" lvl="0" marL="0" rtl="0" algn="ctr">
                        <a:lnSpc>
                          <a:spcPct val="115000"/>
                        </a:lnSpc>
                        <a:spcBef>
                          <a:spcPts val="0"/>
                        </a:spcBef>
                        <a:spcAft>
                          <a:spcPts val="0"/>
                        </a:spcAft>
                        <a:buNone/>
                      </a:pPr>
                      <a:r>
                        <a:rPr lang="en" sz="2500">
                          <a:solidFill>
                            <a:srgbClr val="00B2A9"/>
                          </a:solidFill>
                          <a:latin typeface="Roboto"/>
                          <a:ea typeface="Roboto"/>
                          <a:cs typeface="Roboto"/>
                          <a:sym typeface="Roboto"/>
                        </a:rPr>
                        <a:t>means?</a:t>
                      </a:r>
                      <a:endParaRPr sz="2500">
                        <a:solidFill>
                          <a:srgbClr val="00B2A9"/>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08" name="Google Shape;508;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Do Now</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Understanding Risk</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Diversifying your portfolio</a:t>
            </a:r>
            <a:endParaRPr b="1" sz="2300">
              <a:solidFill>
                <a:srgbClr val="00B2A9"/>
              </a:solidFill>
              <a:latin typeface="Roboto"/>
              <a:ea typeface="Roboto"/>
              <a:cs typeface="Roboto"/>
              <a:sym typeface="Roboto"/>
            </a:endParaRPr>
          </a:p>
          <a:p>
            <a:pPr indent="-374650" lvl="0" marL="457200" rtl="0" algn="l">
              <a:spcBef>
                <a:spcPts val="1000"/>
              </a:spcBef>
              <a:spcAft>
                <a:spcPts val="1000"/>
              </a:spcAft>
              <a:buClr>
                <a:srgbClr val="00B2A9"/>
              </a:buClr>
              <a:buSzPts val="2300"/>
              <a:buFont typeface="Roboto"/>
              <a:buAutoNum type="arabicPeriod"/>
            </a:pPr>
            <a:r>
              <a:rPr b="1" lang="en" sz="2300">
                <a:solidFill>
                  <a:srgbClr val="00B2A9"/>
                </a:solidFill>
                <a:latin typeface="Roboto"/>
                <a:ea typeface="Roboto"/>
                <a:cs typeface="Roboto"/>
                <a:sym typeface="Roboto"/>
              </a:rPr>
              <a:t>Exit Ticket</a:t>
            </a:r>
            <a:endParaRPr b="1" sz="2300">
              <a:solidFill>
                <a:srgbClr val="00B2A9"/>
              </a:solidFill>
              <a:latin typeface="Roboto"/>
              <a:ea typeface="Roboto"/>
              <a:cs typeface="Roboto"/>
              <a:sym typeface="Roboto"/>
            </a:endParaRPr>
          </a:p>
        </p:txBody>
      </p:sp>
      <p:cxnSp>
        <p:nvCxnSpPr>
          <p:cNvPr id="509" name="Google Shape;509;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0" name="Google Shape;510;p61"/>
          <p:cNvPicPr preferRelativeResize="0"/>
          <p:nvPr/>
        </p:nvPicPr>
        <p:blipFill>
          <a:blip r:embed="rId3">
            <a:alphaModFix/>
          </a:blip>
          <a:stretch>
            <a:fillRect/>
          </a:stretch>
        </p:blipFill>
        <p:spPr>
          <a:xfrm>
            <a:off x="7927450" y="31300"/>
            <a:ext cx="1063197" cy="11524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91" name="Google Shape;9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Students will be able to</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Understand the relative dollar value of $100,000</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Understand the consensus building process</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Cooperatively create rules for successful cooperation and consensus building</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Identify key roles in managing a stock market portfolio</a:t>
            </a:r>
            <a:endParaRPr>
              <a:solidFill>
                <a:srgbClr val="414143"/>
              </a:solidFill>
              <a:latin typeface="Roboto"/>
              <a:ea typeface="Roboto"/>
              <a:cs typeface="Roboto"/>
              <a:sym typeface="Roboto"/>
            </a:endParaRPr>
          </a:p>
        </p:txBody>
      </p:sp>
      <p:cxnSp>
        <p:nvCxnSpPr>
          <p:cNvPr id="92" name="Google Shape;92;p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3" name="Google Shape;93;p17"/>
          <p:cNvPicPr preferRelativeResize="0"/>
          <p:nvPr/>
        </p:nvPicPr>
        <p:blipFill rotWithShape="1">
          <a:blip r:embed="rId3">
            <a:alphaModFix/>
          </a:blip>
          <a:srcRect b="16464" l="16717" r="14962" t="0"/>
          <a:stretch/>
        </p:blipFill>
        <p:spPr>
          <a:xfrm>
            <a:off x="8046450" y="-142675"/>
            <a:ext cx="958050" cy="11713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16" name="Google Shape;516;p62"/>
          <p:cNvSpPr txBox="1"/>
          <p:nvPr>
            <p:ph idx="1" type="body"/>
          </p:nvPr>
        </p:nvSpPr>
        <p:spPr>
          <a:xfrm>
            <a:off x="311700" y="1152475"/>
            <a:ext cx="8520600" cy="387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Students will be able to</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Define and illustrate the three major kinds of risk.</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Examine companies and determine the risk involved in investing in these companies.</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Interpret company and industry charts to determine which investments their SMG team should make</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lang="en">
                <a:solidFill>
                  <a:srgbClr val="414143"/>
                </a:solidFill>
                <a:latin typeface="Roboto"/>
                <a:ea typeface="Roboto"/>
                <a:cs typeface="Roboto"/>
                <a:sym typeface="Roboto"/>
              </a:rPr>
              <a:t>Define diversification, risk tolerance, industry, index</a:t>
            </a:r>
            <a:endParaRPr>
              <a:solidFill>
                <a:srgbClr val="414143"/>
              </a:solidFill>
              <a:latin typeface="Roboto"/>
              <a:ea typeface="Roboto"/>
              <a:cs typeface="Roboto"/>
              <a:sym typeface="Roboto"/>
            </a:endParaRPr>
          </a:p>
        </p:txBody>
      </p:sp>
      <p:cxnSp>
        <p:nvCxnSpPr>
          <p:cNvPr id="517" name="Google Shape;517;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18" name="Google Shape;518;p62"/>
          <p:cNvPicPr preferRelativeResize="0"/>
          <p:nvPr/>
        </p:nvPicPr>
        <p:blipFill rotWithShape="1">
          <a:blip r:embed="rId3">
            <a:alphaModFix/>
          </a:blip>
          <a:srcRect b="16464" l="16717" r="14962" t="0"/>
          <a:stretch/>
        </p:blipFill>
        <p:spPr>
          <a:xfrm>
            <a:off x="8046450" y="-142675"/>
            <a:ext cx="958050" cy="11713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Which investment is best?</a:t>
            </a:r>
            <a:endParaRPr b="1">
              <a:solidFill>
                <a:srgbClr val="1F3A93"/>
              </a:solidFill>
              <a:latin typeface="Roboto Condensed"/>
              <a:ea typeface="Roboto Condensed"/>
              <a:cs typeface="Roboto Condensed"/>
              <a:sym typeface="Roboto Condensed"/>
            </a:endParaRPr>
          </a:p>
        </p:txBody>
      </p:sp>
      <p:sp>
        <p:nvSpPr>
          <p:cNvPr id="524" name="Google Shape;524;p63"/>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414143"/>
                </a:solidFill>
                <a:latin typeface="Roboto"/>
                <a:ea typeface="Roboto"/>
                <a:cs typeface="Roboto"/>
                <a:sym typeface="Roboto"/>
              </a:rPr>
              <a:t>Jamie wanted advice about the best way to make money on money she received for her birthday.</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Her brother told her, “Buy a lottery ticket. It may be risky but you could become a millionaire”</a:t>
            </a:r>
            <a:endParaRPr>
              <a:solidFill>
                <a:srgbClr val="414143"/>
              </a:solidFill>
              <a:latin typeface="Roboto"/>
              <a:ea typeface="Roboto"/>
              <a:cs typeface="Roboto"/>
              <a:sym typeface="Roboto"/>
            </a:endParaRPr>
          </a:p>
          <a:p>
            <a:pPr indent="-342900" lvl="0" marL="4572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Her grandmother said, “Put it under your mattress and save it for a rainy day”</a:t>
            </a:r>
            <a:endParaRPr>
              <a:solidFill>
                <a:srgbClr val="414143"/>
              </a:solidFill>
              <a:latin typeface="Roboto"/>
              <a:ea typeface="Roboto"/>
              <a:cs typeface="Roboto"/>
              <a:sym typeface="Roboto"/>
            </a:endParaRPr>
          </a:p>
          <a:p>
            <a:pPr indent="-342900" lvl="0" marL="4572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Her best friend advised her, “Buy stock in Chevron, gas prices are always in the news”</a:t>
            </a:r>
            <a:endParaRPr>
              <a:solidFill>
                <a:srgbClr val="414143"/>
              </a:solidFill>
              <a:latin typeface="Roboto"/>
              <a:ea typeface="Roboto"/>
              <a:cs typeface="Roboto"/>
              <a:sym typeface="Roboto"/>
            </a:endParaRPr>
          </a:p>
          <a:p>
            <a:pPr indent="-342900" lvl="0" marL="457200" rtl="0" algn="l">
              <a:spcBef>
                <a:spcPts val="0"/>
              </a:spcBef>
              <a:spcAft>
                <a:spcPts val="0"/>
              </a:spcAft>
              <a:buClr>
                <a:srgbClr val="414143"/>
              </a:buClr>
              <a:buSzPts val="1800"/>
              <a:buFont typeface="Roboto"/>
              <a:buChar char="●"/>
            </a:pPr>
            <a:r>
              <a:rPr lang="en">
                <a:solidFill>
                  <a:srgbClr val="414143"/>
                </a:solidFill>
                <a:latin typeface="Roboto"/>
                <a:ea typeface="Roboto"/>
                <a:cs typeface="Roboto"/>
                <a:sym typeface="Roboto"/>
              </a:rPr>
              <a:t>Her aunt said “Put it in a savings account and you can earn 1% interest a year for the next 20 years</a:t>
            </a:r>
            <a:endParaRPr>
              <a:solidFill>
                <a:srgbClr val="414143"/>
              </a:solidFill>
              <a:latin typeface="Roboto"/>
              <a:ea typeface="Roboto"/>
              <a:cs typeface="Roboto"/>
              <a:sym typeface="Roboto"/>
            </a:endParaRPr>
          </a:p>
          <a:p>
            <a:pPr indent="0" lvl="0" marL="0" rtl="0" algn="ctr">
              <a:spcBef>
                <a:spcPts val="1200"/>
              </a:spcBef>
              <a:spcAft>
                <a:spcPts val="1200"/>
              </a:spcAft>
              <a:buNone/>
            </a:pPr>
            <a:r>
              <a:rPr b="1" lang="en" sz="2000">
                <a:solidFill>
                  <a:srgbClr val="00B2A9"/>
                </a:solidFill>
                <a:latin typeface="Roboto"/>
                <a:ea typeface="Roboto"/>
                <a:cs typeface="Roboto"/>
                <a:sym typeface="Roboto"/>
              </a:rPr>
              <a:t>What do you think is the best option?</a:t>
            </a:r>
            <a:endParaRPr b="1" sz="2000">
              <a:solidFill>
                <a:srgbClr val="00B2A9"/>
              </a:solidFill>
              <a:latin typeface="Roboto"/>
              <a:ea typeface="Roboto"/>
              <a:cs typeface="Roboto"/>
              <a:sym typeface="Roboto"/>
            </a:endParaRPr>
          </a:p>
        </p:txBody>
      </p:sp>
      <p:cxnSp>
        <p:nvCxnSpPr>
          <p:cNvPr id="525" name="Google Shape;525;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26" name="Google Shape;526;p63"/>
          <p:cNvPicPr preferRelativeResize="0"/>
          <p:nvPr/>
        </p:nvPicPr>
        <p:blipFill>
          <a:blip r:embed="rId3">
            <a:alphaModFix/>
          </a:blip>
          <a:stretch>
            <a:fillRect/>
          </a:stretch>
        </p:blipFill>
        <p:spPr>
          <a:xfrm>
            <a:off x="7701174" y="31900"/>
            <a:ext cx="1197252" cy="11512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Risk?</a:t>
            </a:r>
            <a:endParaRPr b="1">
              <a:solidFill>
                <a:srgbClr val="1F3A93"/>
              </a:solidFill>
              <a:latin typeface="Roboto Condensed"/>
              <a:ea typeface="Roboto Condensed"/>
              <a:cs typeface="Roboto Condensed"/>
              <a:sym typeface="Roboto Condensed"/>
            </a:endParaRPr>
          </a:p>
        </p:txBody>
      </p:sp>
      <p:sp>
        <p:nvSpPr>
          <p:cNvPr id="532" name="Google Shape;532;p64"/>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solidFill>
                  <a:srgbClr val="414143"/>
                </a:solidFill>
                <a:latin typeface="Roboto"/>
                <a:ea typeface="Roboto"/>
                <a:cs typeface="Roboto"/>
                <a:sym typeface="Roboto"/>
              </a:rPr>
              <a:t>Definition: </a:t>
            </a:r>
            <a:r>
              <a:rPr lang="en" sz="1700">
                <a:solidFill>
                  <a:srgbClr val="414143"/>
                </a:solidFill>
                <a:latin typeface="Roboto"/>
                <a:ea typeface="Roboto"/>
                <a:cs typeface="Roboto"/>
                <a:sym typeface="Roboto"/>
              </a:rPr>
              <a:t>Risk is exposure to the chance of injury or loss.</a:t>
            </a:r>
            <a:endParaRPr sz="1700">
              <a:solidFill>
                <a:srgbClr val="414143"/>
              </a:solidFill>
              <a:latin typeface="Roboto"/>
              <a:ea typeface="Roboto"/>
              <a:cs typeface="Roboto"/>
              <a:sym typeface="Roboto"/>
            </a:endParaRPr>
          </a:p>
          <a:p>
            <a:pPr indent="-336550" lvl="0" marL="457200" rtl="0" algn="l">
              <a:spcBef>
                <a:spcPts val="120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How do you think risk applies to investing?</a:t>
            </a:r>
            <a:endParaRPr sz="1700">
              <a:solidFill>
                <a:srgbClr val="414143"/>
              </a:solidFill>
              <a:latin typeface="Roboto"/>
              <a:ea typeface="Roboto"/>
              <a:cs typeface="Roboto"/>
              <a:sym typeface="Roboto"/>
            </a:endParaRPr>
          </a:p>
          <a:p>
            <a:pPr indent="-336550" lvl="0" marL="457200" rtl="0" algn="l">
              <a:spcBef>
                <a:spcPts val="100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What does Jamie need to learn about investing to make the best decision?</a:t>
            </a:r>
            <a:endParaRPr sz="1700">
              <a:solidFill>
                <a:srgbClr val="414143"/>
              </a:solidFill>
              <a:latin typeface="Roboto"/>
              <a:ea typeface="Roboto"/>
              <a:cs typeface="Roboto"/>
              <a:sym typeface="Roboto"/>
            </a:endParaRPr>
          </a:p>
          <a:p>
            <a:pPr indent="0" lvl="0" marL="0" rtl="0" algn="l">
              <a:spcBef>
                <a:spcPts val="1000"/>
              </a:spcBef>
              <a:spcAft>
                <a:spcPts val="0"/>
              </a:spcAft>
              <a:buNone/>
            </a:pPr>
            <a:r>
              <a:t/>
            </a:r>
            <a:endParaRPr sz="1700">
              <a:solidFill>
                <a:srgbClr val="414143"/>
              </a:solidFill>
              <a:latin typeface="Roboto"/>
              <a:ea typeface="Roboto"/>
              <a:cs typeface="Roboto"/>
              <a:sym typeface="Roboto"/>
            </a:endParaRPr>
          </a:p>
          <a:p>
            <a:pPr indent="0" lvl="0" marL="0" rtl="0" algn="ctr">
              <a:spcBef>
                <a:spcPts val="1200"/>
              </a:spcBef>
              <a:spcAft>
                <a:spcPts val="0"/>
              </a:spcAft>
              <a:buClr>
                <a:schemeClr val="dk1"/>
              </a:buClr>
              <a:buSzPts val="1100"/>
              <a:buFont typeface="Arial"/>
              <a:buNone/>
            </a:pPr>
            <a:r>
              <a:rPr b="1" lang="en" sz="2000">
                <a:solidFill>
                  <a:srgbClr val="00B2A9"/>
                </a:solidFill>
                <a:latin typeface="Roboto"/>
                <a:ea typeface="Roboto"/>
                <a:cs typeface="Roboto"/>
                <a:sym typeface="Roboto"/>
              </a:rPr>
              <a:t>Low risk = low return</a:t>
            </a:r>
            <a:endParaRPr b="1" sz="2000">
              <a:solidFill>
                <a:srgbClr val="00B2A9"/>
              </a:solidFill>
              <a:latin typeface="Roboto"/>
              <a:ea typeface="Roboto"/>
              <a:cs typeface="Roboto"/>
              <a:sym typeface="Roboto"/>
            </a:endParaRPr>
          </a:p>
          <a:p>
            <a:pPr indent="0" lvl="0" marL="0" rtl="0" algn="ctr">
              <a:spcBef>
                <a:spcPts val="1200"/>
              </a:spcBef>
              <a:spcAft>
                <a:spcPts val="0"/>
              </a:spcAft>
              <a:buNone/>
            </a:pPr>
            <a:r>
              <a:rPr b="1" lang="en" sz="2000">
                <a:solidFill>
                  <a:srgbClr val="00B2A9"/>
                </a:solidFill>
                <a:latin typeface="Roboto"/>
                <a:ea typeface="Roboto"/>
                <a:cs typeface="Roboto"/>
                <a:sym typeface="Roboto"/>
              </a:rPr>
              <a:t>High risk = high return, low return or loss</a:t>
            </a:r>
            <a:endParaRPr b="1" sz="2000">
              <a:solidFill>
                <a:srgbClr val="00B2A9"/>
              </a:solidFill>
              <a:latin typeface="Roboto"/>
              <a:ea typeface="Roboto"/>
              <a:cs typeface="Roboto"/>
              <a:sym typeface="Roboto"/>
            </a:endParaRPr>
          </a:p>
          <a:p>
            <a:pPr indent="0" lvl="0" marL="0" rtl="0" algn="ctr">
              <a:spcBef>
                <a:spcPts val="1200"/>
              </a:spcBef>
              <a:spcAft>
                <a:spcPts val="0"/>
              </a:spcAft>
              <a:buNone/>
            </a:pPr>
            <a:r>
              <a:t/>
            </a:r>
            <a:endParaRPr sz="700">
              <a:solidFill>
                <a:srgbClr val="414143"/>
              </a:solidFill>
              <a:latin typeface="Roboto"/>
              <a:ea typeface="Roboto"/>
              <a:cs typeface="Roboto"/>
              <a:sym typeface="Roboto"/>
            </a:endParaRPr>
          </a:p>
          <a:p>
            <a:pPr indent="0" lvl="0" marL="0" rtl="0" algn="ctr">
              <a:spcBef>
                <a:spcPts val="1200"/>
              </a:spcBef>
              <a:spcAft>
                <a:spcPts val="1200"/>
              </a:spcAft>
              <a:buNone/>
            </a:pPr>
            <a:r>
              <a:rPr lang="en" sz="1700">
                <a:solidFill>
                  <a:srgbClr val="414143"/>
                </a:solidFill>
                <a:latin typeface="Roboto"/>
                <a:ea typeface="Roboto"/>
                <a:cs typeface="Roboto"/>
                <a:sym typeface="Roboto"/>
              </a:rPr>
              <a:t>What does this mean?</a:t>
            </a:r>
            <a:endParaRPr sz="1700">
              <a:solidFill>
                <a:srgbClr val="414143"/>
              </a:solidFill>
              <a:latin typeface="Roboto"/>
              <a:ea typeface="Roboto"/>
              <a:cs typeface="Roboto"/>
              <a:sym typeface="Roboto"/>
            </a:endParaRPr>
          </a:p>
        </p:txBody>
      </p:sp>
      <p:cxnSp>
        <p:nvCxnSpPr>
          <p:cNvPr id="533" name="Google Shape;533;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34" name="Google Shape;534;p64"/>
          <p:cNvPicPr preferRelativeResize="0"/>
          <p:nvPr/>
        </p:nvPicPr>
        <p:blipFill>
          <a:blip r:embed="rId3">
            <a:alphaModFix/>
          </a:blip>
          <a:stretch>
            <a:fillRect/>
          </a:stretch>
        </p:blipFill>
        <p:spPr>
          <a:xfrm>
            <a:off x="7701174" y="31900"/>
            <a:ext cx="1197252" cy="1151298"/>
          </a:xfrm>
          <a:prstGeom prst="rect">
            <a:avLst/>
          </a:prstGeom>
          <a:noFill/>
          <a:ln>
            <a:noFill/>
          </a:ln>
        </p:spPr>
      </p:pic>
      <p:cxnSp>
        <p:nvCxnSpPr>
          <p:cNvPr id="535" name="Google Shape;535;p64"/>
          <p:cNvCxnSpPr/>
          <p:nvPr/>
        </p:nvCxnSpPr>
        <p:spPr>
          <a:xfrm>
            <a:off x="1974900" y="2763050"/>
            <a:ext cx="5194200" cy="0"/>
          </a:xfrm>
          <a:prstGeom prst="straightConnector1">
            <a:avLst/>
          </a:prstGeom>
          <a:noFill/>
          <a:ln cap="flat" cmpd="sng" w="28575">
            <a:solidFill>
              <a:srgbClr val="04248D"/>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0" st="0"/>
                                            </p:txEl>
                                          </p:spTgt>
                                        </p:tgtEl>
                                        <p:attrNameLst>
                                          <p:attrName>style.visibility</p:attrName>
                                        </p:attrNameLst>
                                      </p:cBhvr>
                                      <p:to>
                                        <p:strVal val="visible"/>
                                      </p:to>
                                    </p:set>
                                    <p:animEffect filter="fade" transition="in">
                                      <p:cBhvr>
                                        <p:cTn dur="1000"/>
                                        <p:tgtEl>
                                          <p:spTgt spid="5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1" st="1"/>
                                            </p:txEl>
                                          </p:spTgt>
                                        </p:tgtEl>
                                        <p:attrNameLst>
                                          <p:attrName>style.visibility</p:attrName>
                                        </p:attrNameLst>
                                      </p:cBhvr>
                                      <p:to>
                                        <p:strVal val="visible"/>
                                      </p:to>
                                    </p:set>
                                    <p:animEffect filter="fade" transition="in">
                                      <p:cBhvr>
                                        <p:cTn dur="1000"/>
                                        <p:tgtEl>
                                          <p:spTgt spid="5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2" st="2"/>
                                            </p:txEl>
                                          </p:spTgt>
                                        </p:tgtEl>
                                        <p:attrNameLst>
                                          <p:attrName>style.visibility</p:attrName>
                                        </p:attrNameLst>
                                      </p:cBhvr>
                                      <p:to>
                                        <p:strVal val="visible"/>
                                      </p:to>
                                    </p:set>
                                    <p:animEffect filter="fade" transition="in">
                                      <p:cBhvr>
                                        <p:cTn dur="1000"/>
                                        <p:tgtEl>
                                          <p:spTgt spid="5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3" st="3"/>
                                            </p:txEl>
                                          </p:spTgt>
                                        </p:tgtEl>
                                        <p:attrNameLst>
                                          <p:attrName>style.visibility</p:attrName>
                                        </p:attrNameLst>
                                      </p:cBhvr>
                                      <p:to>
                                        <p:strVal val="visible"/>
                                      </p:to>
                                    </p:set>
                                    <p:animEffect filter="fade" transition="in">
                                      <p:cBhvr>
                                        <p:cTn dur="1000"/>
                                        <p:tgtEl>
                                          <p:spTgt spid="5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4" st="4"/>
                                            </p:txEl>
                                          </p:spTgt>
                                        </p:tgtEl>
                                        <p:attrNameLst>
                                          <p:attrName>style.visibility</p:attrName>
                                        </p:attrNameLst>
                                      </p:cBhvr>
                                      <p:to>
                                        <p:strVal val="visible"/>
                                      </p:to>
                                    </p:set>
                                    <p:animEffect filter="fade" transition="in">
                                      <p:cBhvr>
                                        <p:cTn dur="1000"/>
                                        <p:tgtEl>
                                          <p:spTgt spid="5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5" st="5"/>
                                            </p:txEl>
                                          </p:spTgt>
                                        </p:tgtEl>
                                        <p:attrNameLst>
                                          <p:attrName>style.visibility</p:attrName>
                                        </p:attrNameLst>
                                      </p:cBhvr>
                                      <p:to>
                                        <p:strVal val="visible"/>
                                      </p:to>
                                    </p:set>
                                    <p:animEffect filter="fade" transition="in">
                                      <p:cBhvr>
                                        <p:cTn dur="1000"/>
                                        <p:tgtEl>
                                          <p:spTgt spid="53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6" st="6"/>
                                            </p:txEl>
                                          </p:spTgt>
                                        </p:tgtEl>
                                        <p:attrNameLst>
                                          <p:attrName>style.visibility</p:attrName>
                                        </p:attrNameLst>
                                      </p:cBhvr>
                                      <p:to>
                                        <p:strVal val="visible"/>
                                      </p:to>
                                    </p:set>
                                    <p:animEffect filter="fade" transition="in">
                                      <p:cBhvr>
                                        <p:cTn dur="1000"/>
                                        <p:tgtEl>
                                          <p:spTgt spid="53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xEl>
                                              <p:pRg end="7" st="7"/>
                                            </p:txEl>
                                          </p:spTgt>
                                        </p:tgtEl>
                                        <p:attrNameLst>
                                          <p:attrName>style.visibility</p:attrName>
                                        </p:attrNameLst>
                                      </p:cBhvr>
                                      <p:to>
                                        <p:strVal val="visible"/>
                                      </p:to>
                                    </p:set>
                                    <p:animEffect filter="fade" transition="in">
                                      <p:cBhvr>
                                        <p:cTn dur="1000"/>
                                        <p:tgtEl>
                                          <p:spTgt spid="53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3 Types of Risk</a:t>
            </a:r>
            <a:endParaRPr b="1">
              <a:solidFill>
                <a:srgbClr val="1F3A93"/>
              </a:solidFill>
              <a:latin typeface="Roboto Condensed"/>
              <a:ea typeface="Roboto Condensed"/>
              <a:cs typeface="Roboto Condensed"/>
              <a:sym typeface="Roboto Condensed"/>
            </a:endParaRPr>
          </a:p>
        </p:txBody>
      </p:sp>
      <p:sp>
        <p:nvSpPr>
          <p:cNvPr id="541" name="Google Shape;541;p65"/>
          <p:cNvSpPr txBox="1"/>
          <p:nvPr>
            <p:ph idx="1" type="body"/>
          </p:nvPr>
        </p:nvSpPr>
        <p:spPr>
          <a:xfrm>
            <a:off x="311700" y="1152475"/>
            <a:ext cx="7554000" cy="3884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b="1" lang="en" sz="1700">
                <a:solidFill>
                  <a:srgbClr val="00B2A9"/>
                </a:solidFill>
                <a:latin typeface="Roboto"/>
                <a:ea typeface="Roboto"/>
                <a:cs typeface="Roboto"/>
                <a:sym typeface="Roboto"/>
              </a:rPr>
              <a:t>Conservative Risk (Low):</a:t>
            </a:r>
            <a:r>
              <a:rPr lang="en" sz="1700">
                <a:solidFill>
                  <a:srgbClr val="414143"/>
                </a:solidFill>
                <a:latin typeface="Roboto"/>
                <a:ea typeface="Roboto"/>
                <a:cs typeface="Roboto"/>
                <a:sym typeface="Roboto"/>
              </a:rPr>
              <a:t> Means taking limited risk on secure stocks and fixed income investments. Fixed Income stocks are generally low stocks that pay higher than average dividends (4% or higher). A dividend is money paid out to the owner of a stock based on the profit of a company. The value or price of the stock does not change quickly.</a:t>
            </a:r>
            <a:endParaRPr sz="1700">
              <a:solidFill>
                <a:srgbClr val="41414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b="1" lang="en" sz="1700">
                <a:solidFill>
                  <a:srgbClr val="00B2A9"/>
                </a:solidFill>
                <a:latin typeface="Roboto"/>
                <a:ea typeface="Roboto"/>
                <a:cs typeface="Roboto"/>
                <a:sym typeface="Roboto"/>
              </a:rPr>
              <a:t>Moderate Risk: </a:t>
            </a:r>
            <a:r>
              <a:rPr lang="en" sz="1700">
                <a:solidFill>
                  <a:srgbClr val="414143"/>
                </a:solidFill>
                <a:latin typeface="Roboto"/>
                <a:ea typeface="Roboto"/>
                <a:cs typeface="Roboto"/>
                <a:sym typeface="Roboto"/>
              </a:rPr>
              <a:t>Growth stocks—stocks that grow faster and higher (value and price) than stocks of other companies with similar sales and earnings—are considered to be of moderate risk.</a:t>
            </a:r>
            <a:endParaRPr sz="1700">
              <a:solidFill>
                <a:srgbClr val="41414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b="1" lang="en" sz="1700">
                <a:solidFill>
                  <a:srgbClr val="00B2A9"/>
                </a:solidFill>
                <a:latin typeface="Roboto"/>
                <a:ea typeface="Roboto"/>
                <a:cs typeface="Roboto"/>
                <a:sym typeface="Roboto"/>
              </a:rPr>
              <a:t>Speculative Risk (High):</a:t>
            </a:r>
            <a:r>
              <a:rPr lang="en" sz="1700">
                <a:solidFill>
                  <a:srgbClr val="414143"/>
                </a:solidFill>
                <a:latin typeface="Roboto"/>
                <a:ea typeface="Roboto"/>
                <a:cs typeface="Roboto"/>
                <a:sym typeface="Roboto"/>
              </a:rPr>
              <a:t> Stocks that carry major risks on investments with unpredictable results, but the potential to earn very high returns. When investing in speculative stocks, the investor must realize that while there is a chance of great returns, there is also the possibility for great loss.</a:t>
            </a:r>
            <a:endParaRPr sz="1700">
              <a:solidFill>
                <a:srgbClr val="414143"/>
              </a:solidFill>
              <a:latin typeface="Roboto"/>
              <a:ea typeface="Roboto"/>
              <a:cs typeface="Roboto"/>
              <a:sym typeface="Roboto"/>
            </a:endParaRPr>
          </a:p>
          <a:p>
            <a:pPr indent="0" lvl="0" marL="0" rtl="0" algn="l">
              <a:spcBef>
                <a:spcPts val="1200"/>
              </a:spcBef>
              <a:spcAft>
                <a:spcPts val="1200"/>
              </a:spcAft>
              <a:buNone/>
            </a:pPr>
            <a:r>
              <a:t/>
            </a:r>
            <a:endParaRPr sz="1700">
              <a:solidFill>
                <a:srgbClr val="414143"/>
              </a:solidFill>
              <a:latin typeface="Roboto"/>
              <a:ea typeface="Roboto"/>
              <a:cs typeface="Roboto"/>
              <a:sym typeface="Roboto"/>
            </a:endParaRPr>
          </a:p>
        </p:txBody>
      </p:sp>
      <p:cxnSp>
        <p:nvCxnSpPr>
          <p:cNvPr id="542" name="Google Shape;542;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43" name="Google Shape;543;p65"/>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544" name="Google Shape;544;p65"/>
          <p:cNvPicPr preferRelativeResize="0"/>
          <p:nvPr/>
        </p:nvPicPr>
        <p:blipFill rotWithShape="1">
          <a:blip r:embed="rId4">
            <a:alphaModFix/>
          </a:blip>
          <a:srcRect b="31595" l="25875" r="24006" t="25875"/>
          <a:stretch/>
        </p:blipFill>
        <p:spPr>
          <a:xfrm rot="-727482">
            <a:off x="7109286" y="3288630"/>
            <a:ext cx="2032126" cy="17244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0" st="0"/>
                                            </p:txEl>
                                          </p:spTgt>
                                        </p:tgtEl>
                                        <p:attrNameLst>
                                          <p:attrName>style.visibility</p:attrName>
                                        </p:attrNameLst>
                                      </p:cBhvr>
                                      <p:to>
                                        <p:strVal val="visible"/>
                                      </p:to>
                                    </p:set>
                                    <p:animEffect filter="fade" transition="in">
                                      <p:cBhvr>
                                        <p:cTn dur="1000"/>
                                        <p:tgtEl>
                                          <p:spTgt spid="5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1" st="1"/>
                                            </p:txEl>
                                          </p:spTgt>
                                        </p:tgtEl>
                                        <p:attrNameLst>
                                          <p:attrName>style.visibility</p:attrName>
                                        </p:attrNameLst>
                                      </p:cBhvr>
                                      <p:to>
                                        <p:strVal val="visible"/>
                                      </p:to>
                                    </p:set>
                                    <p:animEffect filter="fade" transition="in">
                                      <p:cBhvr>
                                        <p:cTn dur="1000"/>
                                        <p:tgtEl>
                                          <p:spTgt spid="5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2" st="2"/>
                                            </p:txEl>
                                          </p:spTgt>
                                        </p:tgtEl>
                                        <p:attrNameLst>
                                          <p:attrName>style.visibility</p:attrName>
                                        </p:attrNameLst>
                                      </p:cBhvr>
                                      <p:to>
                                        <p:strVal val="visible"/>
                                      </p:to>
                                    </p:set>
                                    <p:animEffect filter="fade" transition="in">
                                      <p:cBhvr>
                                        <p:cTn dur="1000"/>
                                        <p:tgtEl>
                                          <p:spTgt spid="5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xEl>
                                              <p:pRg end="3" st="3"/>
                                            </p:txEl>
                                          </p:spTgt>
                                        </p:tgtEl>
                                        <p:attrNameLst>
                                          <p:attrName>style.visibility</p:attrName>
                                        </p:attrNameLst>
                                      </p:cBhvr>
                                      <p:to>
                                        <p:strVal val="visible"/>
                                      </p:to>
                                    </p:set>
                                    <p:animEffect filter="fade" transition="in">
                                      <p:cBhvr>
                                        <p:cTn dur="1000"/>
                                        <p:tgtEl>
                                          <p:spTgt spid="54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Conservative, Moderate, or Speculative?</a:t>
            </a:r>
            <a:endParaRPr b="1">
              <a:solidFill>
                <a:srgbClr val="1F3A93"/>
              </a:solidFill>
              <a:latin typeface="Roboto Condensed"/>
              <a:ea typeface="Roboto Condensed"/>
              <a:cs typeface="Roboto Condensed"/>
              <a:sym typeface="Roboto Condensed"/>
            </a:endParaRPr>
          </a:p>
        </p:txBody>
      </p:sp>
      <p:cxnSp>
        <p:nvCxnSpPr>
          <p:cNvPr id="550" name="Google Shape;550;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1" name="Google Shape;551;p66"/>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552" name="Google Shape;552;p66"/>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00B2A9"/>
                </a:solidFill>
                <a:latin typeface="Roboto"/>
                <a:ea typeface="Roboto"/>
                <a:cs typeface="Roboto"/>
                <a:sym typeface="Roboto"/>
              </a:rPr>
              <a:t>Directions: </a:t>
            </a:r>
            <a:r>
              <a:rPr lang="en" sz="1500">
                <a:solidFill>
                  <a:srgbClr val="414143"/>
                </a:solidFill>
                <a:latin typeface="Roboto"/>
                <a:ea typeface="Roboto"/>
                <a:cs typeface="Roboto"/>
                <a:sym typeface="Roboto"/>
              </a:rPr>
              <a:t>Consider the following scenario and decide if the investment is conservative, moderate, or </a:t>
            </a:r>
            <a:r>
              <a:rPr lang="en" sz="1500">
                <a:solidFill>
                  <a:srgbClr val="414143"/>
                </a:solidFill>
                <a:latin typeface="Roboto"/>
                <a:ea typeface="Roboto"/>
                <a:cs typeface="Roboto"/>
                <a:sym typeface="Roboto"/>
              </a:rPr>
              <a:t>speculative</a:t>
            </a:r>
            <a:r>
              <a:rPr lang="en" sz="1500">
                <a:solidFill>
                  <a:srgbClr val="414143"/>
                </a:solidFill>
                <a:latin typeface="Roboto"/>
                <a:ea typeface="Roboto"/>
                <a:cs typeface="Roboto"/>
                <a:sym typeface="Roboto"/>
              </a:rPr>
              <a:t> risk.</a:t>
            </a:r>
            <a:endParaRPr sz="1500">
              <a:solidFill>
                <a:srgbClr val="414143"/>
              </a:solidFill>
              <a:latin typeface="Roboto"/>
              <a:ea typeface="Roboto"/>
              <a:cs typeface="Roboto"/>
              <a:sym typeface="Roboto"/>
            </a:endParaRPr>
          </a:p>
          <a:p>
            <a:pPr indent="0" lvl="0" marL="0" rtl="0" algn="l">
              <a:spcBef>
                <a:spcPts val="1200"/>
              </a:spcBef>
              <a:spcAft>
                <a:spcPts val="0"/>
              </a:spcAft>
              <a:buNone/>
            </a:pPr>
            <a:r>
              <a:rPr lang="en" sz="1700">
                <a:solidFill>
                  <a:srgbClr val="414143"/>
                </a:solidFill>
                <a:latin typeface="Roboto"/>
                <a:ea typeface="Roboto"/>
                <a:cs typeface="Roboto"/>
                <a:sym typeface="Roboto"/>
              </a:rPr>
              <a:t>Company Clockwork makes clocks. Compared with other clock making companies, Company Clock has the highest revenue and earnings, but low profits. Company Clock’s earnings have grown 15 percent over the past 5 years. The average earnings of other clock companies, in the past five years, have been at 10 percent. </a:t>
            </a:r>
            <a:endParaRPr sz="1700">
              <a:solidFill>
                <a:srgbClr val="414143"/>
              </a:solidFill>
              <a:latin typeface="Roboto"/>
              <a:ea typeface="Roboto"/>
              <a:cs typeface="Roboto"/>
              <a:sym typeface="Roboto"/>
            </a:endParaRPr>
          </a:p>
          <a:p>
            <a:pPr indent="0" lvl="0" marL="0" rtl="0" algn="l">
              <a:spcBef>
                <a:spcPts val="1200"/>
              </a:spcBef>
              <a:spcAft>
                <a:spcPts val="0"/>
              </a:spcAft>
              <a:buNone/>
            </a:pPr>
            <a:r>
              <a:rPr lang="en" sz="1700">
                <a:solidFill>
                  <a:srgbClr val="414143"/>
                </a:solidFill>
                <a:latin typeface="Roboto"/>
                <a:ea typeface="Roboto"/>
                <a:cs typeface="Roboto"/>
                <a:sym typeface="Roboto"/>
              </a:rPr>
              <a:t>Based on this scenario, if you invested in Company Clock, what type of risk are you taking?</a:t>
            </a:r>
            <a:endParaRPr sz="1700">
              <a:solidFill>
                <a:srgbClr val="414143"/>
              </a:solidFill>
              <a:latin typeface="Roboto"/>
              <a:ea typeface="Roboto"/>
              <a:cs typeface="Roboto"/>
              <a:sym typeface="Roboto"/>
            </a:endParaRPr>
          </a:p>
          <a:p>
            <a:pPr indent="0" lvl="0" marL="0" rtl="0" algn="l">
              <a:spcBef>
                <a:spcPts val="1200"/>
              </a:spcBef>
              <a:spcAft>
                <a:spcPts val="0"/>
              </a:spcAft>
              <a:buNone/>
            </a:pPr>
            <a:r>
              <a:t/>
            </a:r>
            <a:endParaRPr sz="1700">
              <a:solidFill>
                <a:srgbClr val="414143"/>
              </a:solidFill>
              <a:latin typeface="Roboto"/>
              <a:ea typeface="Roboto"/>
              <a:cs typeface="Roboto"/>
              <a:sym typeface="Roboto"/>
            </a:endParaRPr>
          </a:p>
          <a:p>
            <a:pPr indent="0" lvl="0" marL="0" rtl="0" algn="l">
              <a:spcBef>
                <a:spcPts val="1200"/>
              </a:spcBef>
              <a:spcAft>
                <a:spcPts val="1200"/>
              </a:spcAft>
              <a:buNone/>
            </a:pPr>
            <a:r>
              <a:t/>
            </a:r>
            <a:endParaRPr sz="1700">
              <a:solidFill>
                <a:srgbClr val="414143"/>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Conservative, Moderate, or Speculative?</a:t>
            </a:r>
            <a:endParaRPr b="1">
              <a:solidFill>
                <a:srgbClr val="1F3A93"/>
              </a:solidFill>
              <a:latin typeface="Roboto Condensed"/>
              <a:ea typeface="Roboto Condensed"/>
              <a:cs typeface="Roboto Condensed"/>
              <a:sym typeface="Roboto Condensed"/>
            </a:endParaRPr>
          </a:p>
        </p:txBody>
      </p:sp>
      <p:cxnSp>
        <p:nvCxnSpPr>
          <p:cNvPr id="558" name="Google Shape;558;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9" name="Google Shape;559;p67"/>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560" name="Google Shape;560;p67"/>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00B2A9"/>
                </a:solidFill>
                <a:latin typeface="Roboto"/>
                <a:ea typeface="Roboto"/>
                <a:cs typeface="Roboto"/>
                <a:sym typeface="Roboto"/>
              </a:rPr>
              <a:t>Directions: </a:t>
            </a:r>
            <a:r>
              <a:rPr lang="en" sz="1500">
                <a:solidFill>
                  <a:srgbClr val="414143"/>
                </a:solidFill>
                <a:latin typeface="Roboto"/>
                <a:ea typeface="Roboto"/>
                <a:cs typeface="Roboto"/>
                <a:sym typeface="Roboto"/>
              </a:rPr>
              <a:t>Consider the following scenario and decide if the investment is conservative, moderate, or speculative risk.</a:t>
            </a:r>
            <a:endParaRPr sz="1500">
              <a:solidFill>
                <a:srgbClr val="414143"/>
              </a:solidFill>
              <a:latin typeface="Roboto"/>
              <a:ea typeface="Roboto"/>
              <a:cs typeface="Roboto"/>
              <a:sym typeface="Roboto"/>
            </a:endParaRPr>
          </a:p>
          <a:p>
            <a:pPr indent="0" lvl="0" marL="0" rtl="0" algn="l">
              <a:spcBef>
                <a:spcPts val="1200"/>
              </a:spcBef>
              <a:spcAft>
                <a:spcPts val="0"/>
              </a:spcAft>
              <a:buNone/>
            </a:pPr>
            <a:r>
              <a:rPr lang="en" sz="1700">
                <a:solidFill>
                  <a:srgbClr val="414143"/>
                </a:solidFill>
                <a:latin typeface="Roboto"/>
                <a:ea typeface="Roboto"/>
                <a:cs typeface="Roboto"/>
                <a:sym typeface="Roboto"/>
              </a:rPr>
              <a:t>Jax Company provides gas and electric to your area. The stock pays an annual dividend of $4 per share per year. You own 200 shares, so the company pays you a yearly dividend of $800. This is a fixed income stock. What type of risk are you taking by investing in Jax Company?</a:t>
            </a:r>
            <a:endParaRPr sz="1700">
              <a:solidFill>
                <a:srgbClr val="414143"/>
              </a:solidFill>
              <a:latin typeface="Roboto"/>
              <a:ea typeface="Roboto"/>
              <a:cs typeface="Roboto"/>
              <a:sym typeface="Roboto"/>
            </a:endParaRPr>
          </a:p>
          <a:p>
            <a:pPr indent="0" lvl="0" marL="0" rtl="0" algn="l">
              <a:spcBef>
                <a:spcPts val="1200"/>
              </a:spcBef>
              <a:spcAft>
                <a:spcPts val="0"/>
              </a:spcAft>
              <a:buNone/>
            </a:pPr>
            <a:r>
              <a:t/>
            </a:r>
            <a:endParaRPr sz="1700">
              <a:solidFill>
                <a:srgbClr val="414143"/>
              </a:solidFill>
              <a:latin typeface="Roboto"/>
              <a:ea typeface="Roboto"/>
              <a:cs typeface="Roboto"/>
              <a:sym typeface="Roboto"/>
            </a:endParaRPr>
          </a:p>
          <a:p>
            <a:pPr indent="0" lvl="0" marL="0" rtl="0" algn="l">
              <a:spcBef>
                <a:spcPts val="1200"/>
              </a:spcBef>
              <a:spcAft>
                <a:spcPts val="1200"/>
              </a:spcAft>
              <a:buNone/>
            </a:pPr>
            <a:r>
              <a:t/>
            </a:r>
            <a:endParaRPr sz="1700">
              <a:solidFill>
                <a:srgbClr val="414143"/>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Conservative, Moderate, or Speculative?</a:t>
            </a:r>
            <a:endParaRPr b="1">
              <a:solidFill>
                <a:srgbClr val="1F3A93"/>
              </a:solidFill>
              <a:latin typeface="Roboto Condensed"/>
              <a:ea typeface="Roboto Condensed"/>
              <a:cs typeface="Roboto Condensed"/>
              <a:sym typeface="Roboto Condensed"/>
            </a:endParaRPr>
          </a:p>
        </p:txBody>
      </p:sp>
      <p:cxnSp>
        <p:nvCxnSpPr>
          <p:cNvPr id="566" name="Google Shape;566;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7" name="Google Shape;567;p68"/>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568" name="Google Shape;568;p68"/>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00B2A9"/>
                </a:solidFill>
                <a:latin typeface="Roboto"/>
                <a:ea typeface="Roboto"/>
                <a:cs typeface="Roboto"/>
                <a:sym typeface="Roboto"/>
              </a:rPr>
              <a:t>Directions: </a:t>
            </a:r>
            <a:r>
              <a:rPr lang="en" sz="1500">
                <a:solidFill>
                  <a:srgbClr val="414143"/>
                </a:solidFill>
                <a:latin typeface="Roboto"/>
                <a:ea typeface="Roboto"/>
                <a:cs typeface="Roboto"/>
                <a:sym typeface="Roboto"/>
              </a:rPr>
              <a:t>Consider the following scenario and decide if the investment is conservative, moderate, or speculative risk.</a:t>
            </a:r>
            <a:endParaRPr sz="1500">
              <a:solidFill>
                <a:srgbClr val="414143"/>
              </a:solidFill>
              <a:latin typeface="Roboto"/>
              <a:ea typeface="Roboto"/>
              <a:cs typeface="Roboto"/>
              <a:sym typeface="Roboto"/>
            </a:endParaRPr>
          </a:p>
          <a:p>
            <a:pPr indent="0" lvl="0" marL="0" rtl="0" algn="l">
              <a:spcBef>
                <a:spcPts val="1200"/>
              </a:spcBef>
              <a:spcAft>
                <a:spcPts val="0"/>
              </a:spcAft>
              <a:buNone/>
            </a:pPr>
            <a:r>
              <a:rPr lang="en" sz="1700">
                <a:solidFill>
                  <a:srgbClr val="414143"/>
                </a:solidFill>
                <a:latin typeface="Roboto"/>
                <a:ea typeface="Roboto"/>
                <a:cs typeface="Roboto"/>
                <a:sym typeface="Roboto"/>
              </a:rPr>
              <a:t>Watching the news, you learn about a new drug that supposedly makes children smarter. You’ve never heard of the drug manufacturer, but you decide to invest in this company. Why wouldn’t we want our children smarter? If you have no other information and plan to invest in this drug company, what kind of risk are you taking?</a:t>
            </a:r>
            <a:endParaRPr sz="1700">
              <a:solidFill>
                <a:srgbClr val="414143"/>
              </a:solidFill>
              <a:latin typeface="Roboto"/>
              <a:ea typeface="Roboto"/>
              <a:cs typeface="Roboto"/>
              <a:sym typeface="Roboto"/>
            </a:endParaRPr>
          </a:p>
          <a:p>
            <a:pPr indent="0" lvl="0" marL="0" rtl="0" algn="l">
              <a:spcBef>
                <a:spcPts val="1200"/>
              </a:spcBef>
              <a:spcAft>
                <a:spcPts val="0"/>
              </a:spcAft>
              <a:buNone/>
            </a:pPr>
            <a:r>
              <a:t/>
            </a:r>
            <a:endParaRPr sz="1700">
              <a:solidFill>
                <a:srgbClr val="414143"/>
              </a:solidFill>
              <a:latin typeface="Roboto"/>
              <a:ea typeface="Roboto"/>
              <a:cs typeface="Roboto"/>
              <a:sym typeface="Roboto"/>
            </a:endParaRPr>
          </a:p>
          <a:p>
            <a:pPr indent="0" lvl="0" marL="0" rtl="0" algn="l">
              <a:spcBef>
                <a:spcPts val="1200"/>
              </a:spcBef>
              <a:spcAft>
                <a:spcPts val="1200"/>
              </a:spcAft>
              <a:buNone/>
            </a:pPr>
            <a:r>
              <a:t/>
            </a:r>
            <a:endParaRPr sz="1700">
              <a:solidFill>
                <a:srgbClr val="414143"/>
              </a:solidFill>
              <a:latin typeface="Roboto"/>
              <a:ea typeface="Roboto"/>
              <a:cs typeface="Roboto"/>
              <a:sym typeface="Roboto"/>
            </a:endParaRPr>
          </a:p>
        </p:txBody>
      </p:sp>
      <p:pic>
        <p:nvPicPr>
          <p:cNvPr id="569" name="Google Shape;569;p68"/>
          <p:cNvPicPr preferRelativeResize="0"/>
          <p:nvPr/>
        </p:nvPicPr>
        <p:blipFill>
          <a:blip r:embed="rId4">
            <a:alphaModFix/>
          </a:blip>
          <a:stretch>
            <a:fillRect/>
          </a:stretch>
        </p:blipFill>
        <p:spPr>
          <a:xfrm>
            <a:off x="2625950" y="3226822"/>
            <a:ext cx="3892097" cy="17966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Optional: To risk or not to risk?</a:t>
            </a:r>
            <a:endParaRPr b="1">
              <a:solidFill>
                <a:srgbClr val="1F3A93"/>
              </a:solidFill>
              <a:latin typeface="Roboto Condensed"/>
              <a:ea typeface="Roboto Condensed"/>
              <a:cs typeface="Roboto Condensed"/>
              <a:sym typeface="Roboto Condensed"/>
            </a:endParaRPr>
          </a:p>
        </p:txBody>
      </p:sp>
      <p:cxnSp>
        <p:nvCxnSpPr>
          <p:cNvPr id="575" name="Google Shape;575;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76" name="Google Shape;576;p69"/>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577" name="Google Shape;577;p69"/>
          <p:cNvSpPr txBox="1"/>
          <p:nvPr>
            <p:ph idx="1" type="body"/>
          </p:nvPr>
        </p:nvSpPr>
        <p:spPr>
          <a:xfrm>
            <a:off x="311700" y="1152475"/>
            <a:ext cx="8520600" cy="3884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t/>
            </a:r>
            <a:endParaRPr b="1" sz="700">
              <a:solidFill>
                <a:srgbClr val="04248D"/>
              </a:solidFill>
              <a:latin typeface="Roboto"/>
              <a:ea typeface="Roboto"/>
              <a:cs typeface="Roboto"/>
              <a:sym typeface="Roboto"/>
            </a:endParaRPr>
          </a:p>
          <a:p>
            <a:pPr indent="0" lvl="0" marL="0" rtl="0" algn="ctr">
              <a:spcBef>
                <a:spcPts val="1200"/>
              </a:spcBef>
              <a:spcAft>
                <a:spcPts val="0"/>
              </a:spcAft>
              <a:buNone/>
            </a:pPr>
            <a:r>
              <a:rPr b="1" lang="en" sz="1700">
                <a:solidFill>
                  <a:srgbClr val="04248D"/>
                </a:solidFill>
                <a:latin typeface="Roboto"/>
                <a:ea typeface="Roboto"/>
                <a:cs typeface="Roboto"/>
                <a:sym typeface="Roboto"/>
              </a:rPr>
              <a:t>Risk tolerance is personal. </a:t>
            </a:r>
            <a:endParaRPr b="1" sz="1700">
              <a:solidFill>
                <a:srgbClr val="04248D"/>
              </a:solidFill>
              <a:latin typeface="Roboto"/>
              <a:ea typeface="Roboto"/>
              <a:cs typeface="Roboto"/>
              <a:sym typeface="Roboto"/>
            </a:endParaRPr>
          </a:p>
          <a:p>
            <a:pPr indent="0" lvl="0" marL="0" rtl="0" algn="ctr">
              <a:spcBef>
                <a:spcPts val="1200"/>
              </a:spcBef>
              <a:spcAft>
                <a:spcPts val="0"/>
              </a:spcAft>
              <a:buNone/>
            </a:pPr>
            <a:r>
              <a:rPr b="1" lang="en" sz="1700">
                <a:solidFill>
                  <a:srgbClr val="04248D"/>
                </a:solidFill>
                <a:latin typeface="Roboto"/>
                <a:ea typeface="Roboto"/>
                <a:cs typeface="Roboto"/>
                <a:sym typeface="Roboto"/>
              </a:rPr>
              <a:t>Based on factors such as age, salary, financial obligations, and family situation, people’s risk tolerances vary greatly</a:t>
            </a:r>
            <a:endParaRPr b="1" sz="1700">
              <a:solidFill>
                <a:srgbClr val="04248D"/>
              </a:solidFill>
              <a:latin typeface="Roboto"/>
              <a:ea typeface="Roboto"/>
              <a:cs typeface="Roboto"/>
              <a:sym typeface="Roboto"/>
            </a:endParaRPr>
          </a:p>
          <a:p>
            <a:pPr indent="0" lvl="0" marL="0" rtl="0" algn="ctr">
              <a:spcBef>
                <a:spcPts val="1200"/>
              </a:spcBef>
              <a:spcAft>
                <a:spcPts val="0"/>
              </a:spcAft>
              <a:buNone/>
            </a:pPr>
            <a:r>
              <a:t/>
            </a:r>
            <a:endParaRPr b="1" sz="1700">
              <a:solidFill>
                <a:srgbClr val="04248D"/>
              </a:solidFill>
              <a:latin typeface="Roboto"/>
              <a:ea typeface="Roboto"/>
              <a:cs typeface="Roboto"/>
              <a:sym typeface="Roboto"/>
            </a:endParaRPr>
          </a:p>
          <a:p>
            <a:pPr indent="0" lvl="0" marL="0" rtl="0" algn="l">
              <a:spcBef>
                <a:spcPts val="1200"/>
              </a:spcBef>
              <a:spcAft>
                <a:spcPts val="0"/>
              </a:spcAft>
              <a:buNone/>
            </a:pPr>
            <a:r>
              <a:t/>
            </a:r>
            <a:endParaRPr b="1" sz="1700">
              <a:solidFill>
                <a:srgbClr val="00B2A9"/>
              </a:solidFill>
              <a:latin typeface="Roboto"/>
              <a:ea typeface="Roboto"/>
              <a:cs typeface="Roboto"/>
              <a:sym typeface="Roboto"/>
            </a:endParaRPr>
          </a:p>
          <a:p>
            <a:pPr indent="0" lvl="0" marL="0" rtl="0" algn="l">
              <a:spcBef>
                <a:spcPts val="1200"/>
              </a:spcBef>
              <a:spcAft>
                <a:spcPts val="0"/>
              </a:spcAft>
              <a:buNone/>
            </a:pPr>
            <a:r>
              <a:t/>
            </a:r>
            <a:endParaRPr b="1" sz="1700">
              <a:solidFill>
                <a:srgbClr val="00B2A9"/>
              </a:solidFill>
              <a:latin typeface="Roboto"/>
              <a:ea typeface="Roboto"/>
              <a:cs typeface="Roboto"/>
              <a:sym typeface="Roboto"/>
            </a:endParaRPr>
          </a:p>
          <a:p>
            <a:pPr indent="0" lvl="0" marL="0" rtl="0" algn="l">
              <a:spcBef>
                <a:spcPts val="1200"/>
              </a:spcBef>
              <a:spcAft>
                <a:spcPts val="0"/>
              </a:spcAft>
              <a:buNone/>
            </a:pPr>
            <a:r>
              <a:t/>
            </a:r>
            <a:endParaRPr b="1" sz="1700">
              <a:solidFill>
                <a:srgbClr val="00B2A9"/>
              </a:solidFill>
              <a:latin typeface="Roboto"/>
              <a:ea typeface="Roboto"/>
              <a:cs typeface="Roboto"/>
              <a:sym typeface="Roboto"/>
            </a:endParaRPr>
          </a:p>
          <a:p>
            <a:pPr indent="0" lvl="0" marL="0" rtl="0" algn="l">
              <a:spcBef>
                <a:spcPts val="1200"/>
              </a:spcBef>
              <a:spcAft>
                <a:spcPts val="1200"/>
              </a:spcAft>
              <a:buNone/>
            </a:pPr>
            <a:r>
              <a:rPr b="1" lang="en" sz="1700">
                <a:solidFill>
                  <a:srgbClr val="00B2A9"/>
                </a:solidFill>
                <a:latin typeface="Roboto"/>
                <a:ea typeface="Roboto"/>
                <a:cs typeface="Roboto"/>
                <a:sym typeface="Roboto"/>
              </a:rPr>
              <a:t>Directions: </a:t>
            </a:r>
            <a:r>
              <a:rPr lang="en" sz="1700">
                <a:solidFill>
                  <a:srgbClr val="414143"/>
                </a:solidFill>
                <a:latin typeface="Roboto"/>
                <a:ea typeface="Roboto"/>
                <a:cs typeface="Roboto"/>
                <a:sym typeface="Roboto"/>
              </a:rPr>
              <a:t>Consider the scenarios on the handout and decide if the investment is low, moderate, or high risk for the individual person.</a:t>
            </a:r>
            <a:endParaRPr sz="1700">
              <a:solidFill>
                <a:srgbClr val="414143"/>
              </a:solidFill>
              <a:latin typeface="Roboto"/>
              <a:ea typeface="Roboto"/>
              <a:cs typeface="Roboto"/>
              <a:sym typeface="Roboto"/>
            </a:endParaRPr>
          </a:p>
        </p:txBody>
      </p:sp>
      <p:pic>
        <p:nvPicPr>
          <p:cNvPr id="578" name="Google Shape;578;p69"/>
          <p:cNvPicPr preferRelativeResize="0"/>
          <p:nvPr/>
        </p:nvPicPr>
        <p:blipFill rotWithShape="1">
          <a:blip r:embed="rId4">
            <a:alphaModFix/>
          </a:blip>
          <a:srcRect b="14933" l="0" r="0" t="12148"/>
          <a:stretch/>
        </p:blipFill>
        <p:spPr>
          <a:xfrm>
            <a:off x="2088600" y="2656475"/>
            <a:ext cx="4966800" cy="1424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Diversification?</a:t>
            </a:r>
            <a:endParaRPr b="1">
              <a:solidFill>
                <a:srgbClr val="1F3A93"/>
              </a:solidFill>
              <a:latin typeface="Roboto Condensed"/>
              <a:ea typeface="Roboto Condensed"/>
              <a:cs typeface="Roboto Condensed"/>
              <a:sym typeface="Roboto Condensed"/>
            </a:endParaRPr>
          </a:p>
        </p:txBody>
      </p:sp>
      <p:sp>
        <p:nvSpPr>
          <p:cNvPr id="584" name="Google Shape;584;p70"/>
          <p:cNvSpPr txBox="1"/>
          <p:nvPr>
            <p:ph idx="1" type="body"/>
          </p:nvPr>
        </p:nvSpPr>
        <p:spPr>
          <a:xfrm>
            <a:off x="311700" y="1152475"/>
            <a:ext cx="49002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Because it is difficult to predict how any one company will perform over time, </a:t>
            </a:r>
            <a:r>
              <a:rPr b="1" lang="en">
                <a:solidFill>
                  <a:srgbClr val="00B2A9"/>
                </a:solidFill>
                <a:latin typeface="Roboto"/>
                <a:ea typeface="Roboto"/>
                <a:cs typeface="Roboto"/>
                <a:sym typeface="Roboto"/>
              </a:rPr>
              <a:t>diversification</a:t>
            </a:r>
            <a:r>
              <a:rPr lang="en">
                <a:solidFill>
                  <a:srgbClr val="414143"/>
                </a:solidFill>
                <a:latin typeface="Roboto"/>
                <a:ea typeface="Roboto"/>
                <a:cs typeface="Roboto"/>
                <a:sym typeface="Roboto"/>
              </a:rPr>
              <a:t> is a strategy that helps to protect your portfolio.</a:t>
            </a:r>
            <a:endParaRPr>
              <a:solidFill>
                <a:srgbClr val="414143"/>
              </a:solidFill>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en">
                <a:solidFill>
                  <a:srgbClr val="414143"/>
                </a:solidFill>
                <a:latin typeface="Roboto"/>
                <a:ea typeface="Roboto"/>
                <a:cs typeface="Roboto"/>
                <a:sym typeface="Roboto"/>
              </a:rPr>
              <a:t> It is a widely used and highly successful way to reduce risk. By investing in different types of stocks, bonds, and/or mutual funds, the value of your entire portfolio should not be wiped out if one investment fails.</a:t>
            </a:r>
            <a:endParaRPr>
              <a:solidFill>
                <a:srgbClr val="414143"/>
              </a:solidFill>
              <a:latin typeface="Roboto"/>
              <a:ea typeface="Roboto"/>
              <a:cs typeface="Roboto"/>
              <a:sym typeface="Roboto"/>
            </a:endParaRPr>
          </a:p>
          <a:p>
            <a:pPr indent="0" lvl="0" marL="0" rtl="0" algn="l">
              <a:spcBef>
                <a:spcPts val="1200"/>
              </a:spcBef>
              <a:spcAft>
                <a:spcPts val="1200"/>
              </a:spcAft>
              <a:buNone/>
            </a:pPr>
            <a:r>
              <a:t/>
            </a:r>
            <a:endParaRPr>
              <a:solidFill>
                <a:srgbClr val="414143"/>
              </a:solidFill>
              <a:latin typeface="Roboto"/>
              <a:ea typeface="Roboto"/>
              <a:cs typeface="Roboto"/>
              <a:sym typeface="Roboto"/>
            </a:endParaRPr>
          </a:p>
        </p:txBody>
      </p:sp>
      <p:cxnSp>
        <p:nvCxnSpPr>
          <p:cNvPr id="585" name="Google Shape;585;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6" name="Google Shape;586;p70"/>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587" name="Google Shape;587;p70"/>
          <p:cNvPicPr preferRelativeResize="0"/>
          <p:nvPr/>
        </p:nvPicPr>
        <p:blipFill>
          <a:blip r:embed="rId4">
            <a:alphaModFix/>
          </a:blip>
          <a:stretch>
            <a:fillRect/>
          </a:stretch>
        </p:blipFill>
        <p:spPr>
          <a:xfrm>
            <a:off x="5211825" y="1604697"/>
            <a:ext cx="3779875" cy="2838350"/>
          </a:xfrm>
          <a:prstGeom prst="rect">
            <a:avLst/>
          </a:prstGeom>
          <a:noFill/>
          <a:ln>
            <a:noFill/>
          </a:ln>
        </p:spPr>
      </p:pic>
      <p:sp>
        <p:nvSpPr>
          <p:cNvPr id="588" name="Google Shape;588;p70"/>
          <p:cNvSpPr txBox="1"/>
          <p:nvPr/>
        </p:nvSpPr>
        <p:spPr>
          <a:xfrm>
            <a:off x="1346700" y="4529275"/>
            <a:ext cx="6450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rgbClr val="00B2A9"/>
                </a:solidFill>
              </a:rPr>
              <a:t>Where are you diversified in your own life?</a:t>
            </a:r>
            <a:endParaRPr b="1" sz="2100">
              <a:solidFill>
                <a:srgbClr val="00B2A9"/>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Recap Video</a:t>
            </a:r>
            <a:endParaRPr b="1">
              <a:solidFill>
                <a:srgbClr val="1F3A93"/>
              </a:solidFill>
              <a:latin typeface="Roboto Condensed"/>
              <a:ea typeface="Roboto Condensed"/>
              <a:cs typeface="Roboto Condensed"/>
              <a:sym typeface="Roboto Condensed"/>
            </a:endParaRPr>
          </a:p>
        </p:txBody>
      </p:sp>
      <p:cxnSp>
        <p:nvCxnSpPr>
          <p:cNvPr id="594" name="Google Shape;594;p7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95" name="Google Shape;595;p71"/>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    &#10;~Diversification&#10;~Sector&#10;~Industry&#10;~Index&#10;~Risk &#10;~Risk tolerance" id="596" name="Google Shape;596;p71" title="Chapter 8: Diversification and Risk">
            <a:hlinkClick r:id="rId4"/>
          </p:cNvPr>
          <p:cNvPicPr preferRelativeResize="0"/>
          <p:nvPr/>
        </p:nvPicPr>
        <p:blipFill>
          <a:blip r:embed="rId5">
            <a:alphaModFix/>
          </a:blip>
          <a:stretch>
            <a:fillRect/>
          </a:stretch>
        </p:blipFill>
        <p:spPr>
          <a:xfrm>
            <a:off x="2286000" y="1308373"/>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the Investors Club?</a:t>
            </a:r>
            <a:endParaRPr b="1">
              <a:solidFill>
                <a:srgbClr val="1F3A93"/>
              </a:solidFill>
              <a:latin typeface="Roboto Condensed"/>
              <a:ea typeface="Roboto Condensed"/>
              <a:cs typeface="Roboto Condensed"/>
              <a:sym typeface="Roboto Condensed"/>
            </a:endParaRPr>
          </a:p>
        </p:txBody>
      </p:sp>
      <p:sp>
        <p:nvSpPr>
          <p:cNvPr id="99" name="Google Shape;99;p18"/>
          <p:cNvSpPr txBox="1"/>
          <p:nvPr>
            <p:ph idx="1" type="body"/>
          </p:nvPr>
        </p:nvSpPr>
        <p:spPr>
          <a:xfrm>
            <a:off x="311700" y="1152475"/>
            <a:ext cx="4558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solidFill>
                <a:srgbClr val="414143"/>
              </a:solidFill>
              <a:latin typeface="Roboto"/>
              <a:ea typeface="Roboto"/>
              <a:cs typeface="Roboto"/>
              <a:sym typeface="Roboto"/>
            </a:endParaRPr>
          </a:p>
          <a:p>
            <a:pPr indent="0" lvl="0" marL="0" rtl="0" algn="l">
              <a:spcBef>
                <a:spcPts val="1200"/>
              </a:spcBef>
              <a:spcAft>
                <a:spcPts val="0"/>
              </a:spcAft>
              <a:buNone/>
            </a:pPr>
            <a:r>
              <a:rPr b="1" lang="en">
                <a:solidFill>
                  <a:srgbClr val="414143"/>
                </a:solidFill>
                <a:latin typeface="Roboto"/>
                <a:ea typeface="Roboto"/>
                <a:cs typeface="Roboto"/>
                <a:sym typeface="Roboto"/>
              </a:rPr>
              <a:t>Our Focus: </a:t>
            </a:r>
            <a:r>
              <a:rPr lang="en">
                <a:solidFill>
                  <a:srgbClr val="414143"/>
                </a:solidFill>
                <a:latin typeface="Roboto"/>
                <a:ea typeface="Roboto"/>
                <a:cs typeface="Roboto"/>
                <a:sym typeface="Roboto"/>
              </a:rPr>
              <a:t>The stock market and gaining insight into the world of finance</a:t>
            </a:r>
            <a:endParaRPr>
              <a:solidFill>
                <a:srgbClr val="414143"/>
              </a:solidFill>
              <a:latin typeface="Roboto"/>
              <a:ea typeface="Roboto"/>
              <a:cs typeface="Roboto"/>
              <a:sym typeface="Roboto"/>
            </a:endParaRPr>
          </a:p>
          <a:p>
            <a:pPr indent="0" lvl="0" marL="0" rtl="0" algn="l">
              <a:spcBef>
                <a:spcPts val="1200"/>
              </a:spcBef>
              <a:spcAft>
                <a:spcPts val="0"/>
              </a:spcAft>
              <a:buNone/>
            </a:pPr>
            <a:r>
              <a:rPr b="1" lang="en">
                <a:solidFill>
                  <a:srgbClr val="414143"/>
                </a:solidFill>
                <a:latin typeface="Roboto"/>
                <a:ea typeface="Roboto"/>
                <a:cs typeface="Roboto"/>
                <a:sym typeface="Roboto"/>
              </a:rPr>
              <a:t>What to Expect: </a:t>
            </a:r>
            <a:r>
              <a:rPr lang="en">
                <a:solidFill>
                  <a:srgbClr val="414143"/>
                </a:solidFill>
                <a:latin typeface="Roboto"/>
                <a:ea typeface="Roboto"/>
                <a:cs typeface="Roboto"/>
                <a:sym typeface="Roboto"/>
              </a:rPr>
              <a:t> Learning about investing money, playing the stock market, and pursuing careers in finance</a:t>
            </a:r>
            <a:endParaRPr>
              <a:solidFill>
                <a:srgbClr val="414143"/>
              </a:solidFill>
              <a:latin typeface="Roboto"/>
              <a:ea typeface="Roboto"/>
              <a:cs typeface="Roboto"/>
              <a:sym typeface="Roboto"/>
            </a:endParaRPr>
          </a:p>
          <a:p>
            <a:pPr indent="0" lvl="0" marL="0" rtl="0" algn="l">
              <a:spcBef>
                <a:spcPts val="1200"/>
              </a:spcBef>
              <a:spcAft>
                <a:spcPts val="1200"/>
              </a:spcAft>
              <a:buNone/>
            </a:pPr>
            <a:r>
              <a:rPr b="1" lang="en">
                <a:solidFill>
                  <a:srgbClr val="414143"/>
                </a:solidFill>
                <a:latin typeface="Roboto"/>
                <a:ea typeface="Roboto"/>
                <a:cs typeface="Roboto"/>
                <a:sym typeface="Roboto"/>
              </a:rPr>
              <a:t>Our Goal:</a:t>
            </a:r>
            <a:r>
              <a:rPr lang="en">
                <a:solidFill>
                  <a:srgbClr val="414143"/>
                </a:solidFill>
                <a:latin typeface="Roboto"/>
                <a:ea typeface="Roboto"/>
                <a:cs typeface="Roboto"/>
                <a:sym typeface="Roboto"/>
              </a:rPr>
              <a:t> Practice investing and to compete in a national competition!</a:t>
            </a:r>
            <a:endParaRPr>
              <a:solidFill>
                <a:srgbClr val="414143"/>
              </a:solidFill>
              <a:latin typeface="Roboto"/>
              <a:ea typeface="Roboto"/>
              <a:cs typeface="Roboto"/>
              <a:sym typeface="Roboto"/>
            </a:endParaRPr>
          </a:p>
        </p:txBody>
      </p:sp>
      <p:cxnSp>
        <p:nvCxnSpPr>
          <p:cNvPr id="100" name="Google Shape;100;p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1" name="Google Shape;101;p18"/>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102" name="Google Shape;102;p18"/>
          <p:cNvPicPr preferRelativeResize="0"/>
          <p:nvPr/>
        </p:nvPicPr>
        <p:blipFill>
          <a:blip r:embed="rId4">
            <a:alphaModFix/>
          </a:blip>
          <a:stretch>
            <a:fillRect/>
          </a:stretch>
        </p:blipFill>
        <p:spPr>
          <a:xfrm>
            <a:off x="4870499" y="1630556"/>
            <a:ext cx="4142074" cy="270374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 diversified are these portfolios?</a:t>
            </a:r>
            <a:endParaRPr b="1">
              <a:solidFill>
                <a:srgbClr val="1F3A93"/>
              </a:solidFill>
              <a:latin typeface="Roboto Condensed"/>
              <a:ea typeface="Roboto Condensed"/>
              <a:cs typeface="Roboto Condensed"/>
              <a:sym typeface="Roboto Condensed"/>
            </a:endParaRPr>
          </a:p>
        </p:txBody>
      </p:sp>
      <p:cxnSp>
        <p:nvCxnSpPr>
          <p:cNvPr id="602" name="Google Shape;602;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3" name="Google Shape;603;p72"/>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pic>
        <p:nvPicPr>
          <p:cNvPr id="604" name="Google Shape;604;p72"/>
          <p:cNvPicPr preferRelativeResize="0"/>
          <p:nvPr/>
        </p:nvPicPr>
        <p:blipFill>
          <a:blip r:embed="rId4">
            <a:alphaModFix/>
          </a:blip>
          <a:stretch>
            <a:fillRect/>
          </a:stretch>
        </p:blipFill>
        <p:spPr>
          <a:xfrm>
            <a:off x="409587" y="1090250"/>
            <a:ext cx="6207423" cy="3945401"/>
          </a:xfrm>
          <a:prstGeom prst="rect">
            <a:avLst/>
          </a:prstGeom>
          <a:noFill/>
          <a:ln>
            <a:noFill/>
          </a:ln>
        </p:spPr>
      </p:pic>
      <p:sp>
        <p:nvSpPr>
          <p:cNvPr id="605" name="Google Shape;605;p72"/>
          <p:cNvSpPr txBox="1"/>
          <p:nvPr/>
        </p:nvSpPr>
        <p:spPr>
          <a:xfrm>
            <a:off x="6737550" y="1457050"/>
            <a:ext cx="2327400" cy="3211800"/>
          </a:xfrm>
          <a:prstGeom prst="rect">
            <a:avLst/>
          </a:prstGeom>
          <a:noFill/>
          <a:ln>
            <a:noFill/>
          </a:ln>
        </p:spPr>
        <p:txBody>
          <a:bodyPr anchorCtr="0" anchor="t" bIns="91425" lIns="91425" spcFirstLastPara="1" rIns="91425" wrap="square" tIns="91425">
            <a:spAutoFit/>
          </a:bodyPr>
          <a:lstStyle/>
          <a:p>
            <a:pPr indent="-152400" lvl="0" marL="114300" rtl="0" algn="l">
              <a:spcBef>
                <a:spcPts val="0"/>
              </a:spcBef>
              <a:spcAft>
                <a:spcPts val="0"/>
              </a:spcAft>
              <a:buClr>
                <a:srgbClr val="00B2A9"/>
              </a:buClr>
              <a:buSzPts val="1500"/>
              <a:buFont typeface="Roboto"/>
              <a:buChar char="●"/>
            </a:pPr>
            <a:r>
              <a:rPr b="1" lang="en" sz="1500">
                <a:solidFill>
                  <a:srgbClr val="00B2A9"/>
                </a:solidFill>
                <a:latin typeface="Roboto"/>
                <a:ea typeface="Roboto"/>
                <a:cs typeface="Roboto"/>
                <a:sym typeface="Roboto"/>
              </a:rPr>
              <a:t>How many different industries are represented in each portfolio?</a:t>
            </a:r>
            <a:endParaRPr b="1" sz="1500">
              <a:solidFill>
                <a:srgbClr val="00B2A9"/>
              </a:solidFill>
              <a:latin typeface="Roboto"/>
              <a:ea typeface="Roboto"/>
              <a:cs typeface="Roboto"/>
              <a:sym typeface="Roboto"/>
            </a:endParaRPr>
          </a:p>
          <a:p>
            <a:pPr indent="-152400" lvl="0" marL="114300" rtl="0" algn="l">
              <a:spcBef>
                <a:spcPts val="1000"/>
              </a:spcBef>
              <a:spcAft>
                <a:spcPts val="0"/>
              </a:spcAft>
              <a:buClr>
                <a:srgbClr val="00B2A9"/>
              </a:buClr>
              <a:buSzPts val="1500"/>
              <a:buFont typeface="Roboto"/>
              <a:buChar char="●"/>
            </a:pPr>
            <a:r>
              <a:rPr b="1" lang="en" sz="1500">
                <a:solidFill>
                  <a:srgbClr val="00B2A9"/>
                </a:solidFill>
                <a:latin typeface="Roboto"/>
                <a:ea typeface="Roboto"/>
                <a:cs typeface="Roboto"/>
                <a:sym typeface="Roboto"/>
              </a:rPr>
              <a:t>Can a portfolio be diversified based on the quantity of shares?</a:t>
            </a:r>
            <a:endParaRPr b="1" sz="1500">
              <a:solidFill>
                <a:srgbClr val="00B2A9"/>
              </a:solidFill>
              <a:latin typeface="Roboto"/>
              <a:ea typeface="Roboto"/>
              <a:cs typeface="Roboto"/>
              <a:sym typeface="Roboto"/>
            </a:endParaRPr>
          </a:p>
          <a:p>
            <a:pPr indent="-152400" lvl="0" marL="114300" rtl="0" algn="l">
              <a:spcBef>
                <a:spcPts val="1000"/>
              </a:spcBef>
              <a:spcAft>
                <a:spcPts val="1000"/>
              </a:spcAft>
              <a:buClr>
                <a:srgbClr val="00B2A9"/>
              </a:buClr>
              <a:buSzPts val="1500"/>
              <a:buFont typeface="Roboto"/>
              <a:buChar char="●"/>
            </a:pPr>
            <a:r>
              <a:rPr b="1" lang="en" sz="1500">
                <a:solidFill>
                  <a:srgbClr val="00B2A9"/>
                </a:solidFill>
                <a:latin typeface="Roboto"/>
                <a:ea typeface="Roboto"/>
                <a:cs typeface="Roboto"/>
                <a:sym typeface="Roboto"/>
              </a:rPr>
              <a:t>What do you notice about the portfolios? Are any “heavy” with one particular industry?</a:t>
            </a:r>
            <a:endParaRPr b="1" sz="1500">
              <a:solidFill>
                <a:srgbClr val="00B2A9"/>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 diversified are these portfolios?</a:t>
            </a:r>
            <a:endParaRPr b="1">
              <a:solidFill>
                <a:srgbClr val="1F3A93"/>
              </a:solidFill>
              <a:latin typeface="Roboto Condensed"/>
              <a:ea typeface="Roboto Condensed"/>
              <a:cs typeface="Roboto Condensed"/>
              <a:sym typeface="Roboto Condensed"/>
            </a:endParaRPr>
          </a:p>
        </p:txBody>
      </p:sp>
      <p:cxnSp>
        <p:nvCxnSpPr>
          <p:cNvPr id="611" name="Google Shape;611;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12" name="Google Shape;612;p73"/>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pic>
        <p:nvPicPr>
          <p:cNvPr id="613" name="Google Shape;613;p73"/>
          <p:cNvPicPr preferRelativeResize="0"/>
          <p:nvPr/>
        </p:nvPicPr>
        <p:blipFill>
          <a:blip r:embed="rId4">
            <a:alphaModFix/>
          </a:blip>
          <a:stretch>
            <a:fillRect/>
          </a:stretch>
        </p:blipFill>
        <p:spPr>
          <a:xfrm>
            <a:off x="56750" y="1729200"/>
            <a:ext cx="4515250" cy="2542878"/>
          </a:xfrm>
          <a:prstGeom prst="rect">
            <a:avLst/>
          </a:prstGeom>
          <a:noFill/>
          <a:ln>
            <a:noFill/>
          </a:ln>
        </p:spPr>
      </p:pic>
      <p:pic>
        <p:nvPicPr>
          <p:cNvPr id="614" name="Google Shape;614;p73"/>
          <p:cNvPicPr preferRelativeResize="0"/>
          <p:nvPr/>
        </p:nvPicPr>
        <p:blipFill>
          <a:blip r:embed="rId5">
            <a:alphaModFix/>
          </a:blip>
          <a:stretch>
            <a:fillRect/>
          </a:stretch>
        </p:blipFill>
        <p:spPr>
          <a:xfrm>
            <a:off x="4666916" y="1705775"/>
            <a:ext cx="4307959" cy="25428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Diversification Rules</a:t>
            </a:r>
            <a:endParaRPr b="1">
              <a:solidFill>
                <a:srgbClr val="1F3A93"/>
              </a:solidFill>
              <a:latin typeface="Roboto Condensed"/>
              <a:ea typeface="Roboto Condensed"/>
              <a:cs typeface="Roboto Condensed"/>
              <a:sym typeface="Roboto Condensed"/>
            </a:endParaRPr>
          </a:p>
        </p:txBody>
      </p:sp>
      <p:sp>
        <p:nvSpPr>
          <p:cNvPr id="620" name="Google Shape;620;p74"/>
          <p:cNvSpPr txBox="1"/>
          <p:nvPr>
            <p:ph idx="1" type="body"/>
          </p:nvPr>
        </p:nvSpPr>
        <p:spPr>
          <a:xfrm>
            <a:off x="311700" y="1386275"/>
            <a:ext cx="5745600" cy="2832600"/>
          </a:xfrm>
          <a:prstGeom prst="rect">
            <a:avLst/>
          </a:prstGeom>
        </p:spPr>
        <p:txBody>
          <a:bodyPr anchorCtr="0" anchor="ctr" bIns="91425" lIns="91425" spcFirstLastPara="1" rIns="91425" wrap="square" tIns="91425">
            <a:normAutofit/>
          </a:bodyPr>
          <a:lstStyle/>
          <a:p>
            <a:pPr indent="-355600" lvl="0" marL="457200" rtl="0" algn="l">
              <a:spcBef>
                <a:spcPts val="0"/>
              </a:spcBef>
              <a:spcAft>
                <a:spcPts val="0"/>
              </a:spcAft>
              <a:buClr>
                <a:srgbClr val="414143"/>
              </a:buClr>
              <a:buSzPts val="2000"/>
              <a:buFont typeface="Roboto"/>
              <a:buChar char="●"/>
            </a:pPr>
            <a:r>
              <a:rPr lang="en" sz="2000">
                <a:solidFill>
                  <a:srgbClr val="414143"/>
                </a:solidFill>
                <a:latin typeface="Roboto"/>
                <a:ea typeface="Roboto"/>
                <a:cs typeface="Roboto"/>
                <a:sym typeface="Roboto"/>
              </a:rPr>
              <a:t>How will we, as an investment team, avoid risk and diversify our portfolio? </a:t>
            </a:r>
            <a:endParaRPr sz="2000">
              <a:solidFill>
                <a:srgbClr val="414143"/>
              </a:solidFill>
              <a:latin typeface="Roboto"/>
              <a:ea typeface="Roboto"/>
              <a:cs typeface="Roboto"/>
              <a:sym typeface="Roboto"/>
            </a:endParaRPr>
          </a:p>
          <a:p>
            <a:pPr indent="-355600" lvl="0" marL="457200" rtl="0" algn="l">
              <a:spcBef>
                <a:spcPts val="1000"/>
              </a:spcBef>
              <a:spcAft>
                <a:spcPts val="0"/>
              </a:spcAft>
              <a:buClr>
                <a:srgbClr val="414143"/>
              </a:buClr>
              <a:buSzPts val="2000"/>
              <a:buFont typeface="Roboto"/>
              <a:buChar char="●"/>
            </a:pPr>
            <a:r>
              <a:rPr lang="en" sz="2000">
                <a:solidFill>
                  <a:srgbClr val="414143"/>
                </a:solidFill>
                <a:latin typeface="Roboto"/>
                <a:ea typeface="Roboto"/>
                <a:cs typeface="Roboto"/>
                <a:sym typeface="Roboto"/>
              </a:rPr>
              <a:t>What diversification rules do we want to establish for our investments?</a:t>
            </a:r>
            <a:endParaRPr sz="2000">
              <a:solidFill>
                <a:srgbClr val="414143"/>
              </a:solidFill>
              <a:latin typeface="Roboto"/>
              <a:ea typeface="Roboto"/>
              <a:cs typeface="Roboto"/>
              <a:sym typeface="Roboto"/>
            </a:endParaRPr>
          </a:p>
        </p:txBody>
      </p:sp>
      <p:cxnSp>
        <p:nvCxnSpPr>
          <p:cNvPr id="621" name="Google Shape;621;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22" name="Google Shape;622;p74"/>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623" name="Google Shape;623;p74"/>
          <p:cNvPicPr preferRelativeResize="0"/>
          <p:nvPr/>
        </p:nvPicPr>
        <p:blipFill>
          <a:blip r:embed="rId4">
            <a:alphaModFix/>
          </a:blip>
          <a:stretch>
            <a:fillRect/>
          </a:stretch>
        </p:blipFill>
        <p:spPr>
          <a:xfrm>
            <a:off x="5641725" y="1087300"/>
            <a:ext cx="3783225" cy="37832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Time to research!</a:t>
            </a:r>
            <a:endParaRPr b="1">
              <a:solidFill>
                <a:srgbClr val="1F3A93"/>
              </a:solidFill>
              <a:latin typeface="Roboto Condensed"/>
              <a:ea typeface="Roboto Condensed"/>
              <a:cs typeface="Roboto Condensed"/>
              <a:sym typeface="Roboto Condensed"/>
            </a:endParaRPr>
          </a:p>
        </p:txBody>
      </p:sp>
      <p:cxnSp>
        <p:nvCxnSpPr>
          <p:cNvPr id="629" name="Google Shape;629;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0" name="Google Shape;630;p75"/>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631" name="Google Shape;631;p75"/>
          <p:cNvSpPr txBox="1"/>
          <p:nvPr>
            <p:ph idx="1" type="body"/>
          </p:nvPr>
        </p:nvSpPr>
        <p:spPr>
          <a:xfrm>
            <a:off x="311700" y="1152475"/>
            <a:ext cx="8520600" cy="388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rgbClr val="414143"/>
                </a:solidFill>
                <a:latin typeface="Roboto"/>
                <a:ea typeface="Roboto"/>
                <a:cs typeface="Roboto"/>
                <a:sym typeface="Roboto"/>
              </a:rPr>
              <a:t>It’s time for us to start thinking about what companies we want to invest in and what stocks we’re going to buy!</a:t>
            </a:r>
            <a:endParaRPr sz="1700">
              <a:solidFill>
                <a:srgbClr val="414143"/>
              </a:solidFill>
              <a:latin typeface="Roboto"/>
              <a:ea typeface="Roboto"/>
              <a:cs typeface="Roboto"/>
              <a:sym typeface="Roboto"/>
            </a:endParaRPr>
          </a:p>
          <a:p>
            <a:pPr indent="0" lvl="0" marL="0" rtl="0" algn="l">
              <a:spcBef>
                <a:spcPts val="1200"/>
              </a:spcBef>
              <a:spcAft>
                <a:spcPts val="0"/>
              </a:spcAft>
              <a:buNone/>
            </a:pPr>
            <a:r>
              <a:t/>
            </a:r>
            <a:endParaRPr sz="1700">
              <a:solidFill>
                <a:srgbClr val="414143"/>
              </a:solidFill>
              <a:latin typeface="Roboto"/>
              <a:ea typeface="Roboto"/>
              <a:cs typeface="Roboto"/>
              <a:sym typeface="Roboto"/>
            </a:endParaRPr>
          </a:p>
          <a:p>
            <a:pPr indent="-336550" lvl="0" marL="457200" rtl="0" algn="l">
              <a:spcBef>
                <a:spcPts val="120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What industries do you want to research?</a:t>
            </a:r>
            <a:endParaRPr sz="1700">
              <a:solidFill>
                <a:srgbClr val="414143"/>
              </a:solidFill>
              <a:latin typeface="Roboto"/>
              <a:ea typeface="Roboto"/>
              <a:cs typeface="Roboto"/>
              <a:sym typeface="Roboto"/>
            </a:endParaRPr>
          </a:p>
          <a:p>
            <a:pPr indent="-336550" lvl="0" marL="457200" rtl="0" algn="l">
              <a:spcBef>
                <a:spcPts val="1000"/>
              </a:spcBef>
              <a:spcAft>
                <a:spcPts val="0"/>
              </a:spcAft>
              <a:buClr>
                <a:srgbClr val="414143"/>
              </a:buClr>
              <a:buSzPts val="1700"/>
              <a:buFont typeface="Roboto"/>
              <a:buChar char="●"/>
            </a:pPr>
            <a:r>
              <a:rPr lang="en" sz="1700">
                <a:solidFill>
                  <a:srgbClr val="414143"/>
                </a:solidFill>
                <a:latin typeface="Roboto"/>
                <a:ea typeface="Roboto"/>
                <a:cs typeface="Roboto"/>
                <a:sym typeface="Roboto"/>
              </a:rPr>
              <a:t>What companies are you interested in?</a:t>
            </a:r>
            <a:endParaRPr sz="1700">
              <a:solidFill>
                <a:srgbClr val="414143"/>
              </a:solidFill>
              <a:latin typeface="Roboto"/>
              <a:ea typeface="Roboto"/>
              <a:cs typeface="Roboto"/>
              <a:sym typeface="Roboto"/>
            </a:endParaRPr>
          </a:p>
          <a:p>
            <a:pPr indent="0" lvl="0" marL="0" rtl="0" algn="l">
              <a:spcBef>
                <a:spcPts val="1000"/>
              </a:spcBef>
              <a:spcAft>
                <a:spcPts val="1200"/>
              </a:spcAft>
              <a:buNone/>
            </a:pPr>
            <a:r>
              <a:t/>
            </a:r>
            <a:endParaRPr sz="1700">
              <a:solidFill>
                <a:srgbClr val="414143"/>
              </a:solidFill>
              <a:latin typeface="Roboto"/>
              <a:ea typeface="Roboto"/>
              <a:cs typeface="Roboto"/>
              <a:sym typeface="Roboto"/>
            </a:endParaRPr>
          </a:p>
        </p:txBody>
      </p:sp>
      <p:sp>
        <p:nvSpPr>
          <p:cNvPr id="632" name="Google Shape;632;p75"/>
          <p:cNvSpPr txBox="1"/>
          <p:nvPr/>
        </p:nvSpPr>
        <p:spPr>
          <a:xfrm>
            <a:off x="6131700" y="1864600"/>
            <a:ext cx="2700600" cy="2929800"/>
          </a:xfrm>
          <a:prstGeom prst="rect">
            <a:avLst/>
          </a:prstGeom>
          <a:noFill/>
          <a:ln cap="flat" cmpd="sng" w="28575">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Industries</a:t>
            </a:r>
            <a:r>
              <a:rPr b="1" lang="en" sz="1800">
                <a:solidFill>
                  <a:srgbClr val="00B2A9"/>
                </a:solidFill>
                <a:latin typeface="Roboto"/>
                <a:ea typeface="Roboto"/>
                <a:cs typeface="Roboto"/>
                <a:sym typeface="Roboto"/>
              </a:rPr>
              <a:t> to consider:</a:t>
            </a:r>
            <a:endParaRPr b="1" sz="18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Energy</a:t>
            </a:r>
            <a:endParaRPr sz="15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Financial</a:t>
            </a:r>
            <a:endParaRPr sz="15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Healthcare</a:t>
            </a:r>
            <a:endParaRPr sz="15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Industrial</a:t>
            </a:r>
            <a:endParaRPr sz="15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Technology</a:t>
            </a:r>
            <a:endParaRPr sz="1500">
              <a:solidFill>
                <a:srgbClr val="00B2A9"/>
              </a:solidFill>
              <a:latin typeface="Roboto"/>
              <a:ea typeface="Roboto"/>
              <a:cs typeface="Roboto"/>
              <a:sym typeface="Roboto"/>
            </a:endParaRPr>
          </a:p>
          <a:p>
            <a:pPr indent="0" lvl="0" marL="0" rtl="0" algn="ctr">
              <a:spcBef>
                <a:spcPts val="1000"/>
              </a:spcBef>
              <a:spcAft>
                <a:spcPts val="0"/>
              </a:spcAft>
              <a:buNone/>
            </a:pPr>
            <a:r>
              <a:rPr lang="en" sz="1500">
                <a:solidFill>
                  <a:srgbClr val="00B2A9"/>
                </a:solidFill>
                <a:latin typeface="Roboto"/>
                <a:ea typeface="Roboto"/>
                <a:cs typeface="Roboto"/>
                <a:sym typeface="Roboto"/>
              </a:rPr>
              <a:t>Utilities</a:t>
            </a:r>
            <a:endParaRPr sz="1500">
              <a:solidFill>
                <a:srgbClr val="00B2A9"/>
              </a:solidFill>
              <a:latin typeface="Roboto"/>
              <a:ea typeface="Roboto"/>
              <a:cs typeface="Roboto"/>
              <a:sym typeface="Roboto"/>
            </a:endParaRPr>
          </a:p>
          <a:p>
            <a:pPr indent="0" lvl="0" marL="0" rtl="0" algn="ctr">
              <a:spcBef>
                <a:spcPts val="1000"/>
              </a:spcBef>
              <a:spcAft>
                <a:spcPts val="1000"/>
              </a:spcAft>
              <a:buNone/>
            </a:pPr>
            <a:r>
              <a:rPr lang="en" sz="1500">
                <a:solidFill>
                  <a:srgbClr val="00B2A9"/>
                </a:solidFill>
                <a:latin typeface="Roboto"/>
                <a:ea typeface="Roboto"/>
                <a:cs typeface="Roboto"/>
                <a:sym typeface="Roboto"/>
              </a:rPr>
              <a:t>Retail</a:t>
            </a:r>
            <a:endParaRPr sz="1500">
              <a:solidFill>
                <a:srgbClr val="00B2A9"/>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 </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38" name="Google Shape;638;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9" name="Google Shape;639;p76"/>
          <p:cNvPicPr preferRelativeResize="0"/>
          <p:nvPr/>
        </p:nvPicPr>
        <p:blipFill>
          <a:blip r:embed="rId3">
            <a:alphaModFix/>
          </a:blip>
          <a:stretch>
            <a:fillRect/>
          </a:stretch>
        </p:blipFill>
        <p:spPr>
          <a:xfrm rot="-890507">
            <a:off x="7456700" y="-211537"/>
            <a:ext cx="1518173" cy="1518173"/>
          </a:xfrm>
          <a:prstGeom prst="rect">
            <a:avLst/>
          </a:prstGeom>
          <a:noFill/>
          <a:ln>
            <a:noFill/>
          </a:ln>
        </p:spPr>
      </p:pic>
      <p:graphicFrame>
        <p:nvGraphicFramePr>
          <p:cNvPr id="640" name="Google Shape;640;p76"/>
          <p:cNvGraphicFramePr/>
          <p:nvPr/>
        </p:nvGraphicFramePr>
        <p:xfrm>
          <a:off x="566063" y="1383350"/>
          <a:ext cx="3000000" cy="3000000"/>
        </p:xfrm>
        <a:graphic>
          <a:graphicData uri="http://schemas.openxmlformats.org/drawingml/2006/table">
            <a:tbl>
              <a:tblPr>
                <a:noFill/>
                <a:tableStyleId>{1F560080-B947-4380-945A-93D70CEAE070}</a:tableStyleId>
              </a:tblPr>
              <a:tblGrid>
                <a:gridCol w="7964300"/>
              </a:tblGrid>
              <a:tr h="3370575">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advice would you give someone who tells you that they’re thinking about using all their savings to buy Target stock?</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44" name="Shape 644"/>
        <p:cNvGrpSpPr/>
        <p:nvPr/>
      </p:nvGrpSpPr>
      <p:grpSpPr>
        <a:xfrm>
          <a:off x="0" y="0"/>
          <a:ext cx="0" cy="0"/>
          <a:chOff x="0" y="0"/>
          <a:chExt cx="0" cy="0"/>
        </a:xfrm>
      </p:grpSpPr>
      <p:pic>
        <p:nvPicPr>
          <p:cNvPr id="645" name="Google Shape;645;p77"/>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46" name="Google Shape;646;p77"/>
          <p:cNvSpPr txBox="1"/>
          <p:nvPr>
            <p:ph type="ctrTitle"/>
          </p:nvPr>
        </p:nvSpPr>
        <p:spPr>
          <a:xfrm>
            <a:off x="597375" y="2126526"/>
            <a:ext cx="4887300" cy="123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Lesson</a:t>
            </a:r>
            <a:r>
              <a:rPr b="1" lang="en" sz="4800">
                <a:solidFill>
                  <a:schemeClr val="lt1"/>
                </a:solidFill>
                <a:latin typeface="Roboto Condensed"/>
                <a:ea typeface="Roboto Condensed"/>
                <a:cs typeface="Roboto Condensed"/>
                <a:sym typeface="Roboto Condensed"/>
              </a:rPr>
              <a:t> 5</a:t>
            </a:r>
            <a:endParaRPr b="1" sz="4800">
              <a:solidFill>
                <a:schemeClr val="lt1"/>
              </a:solidFill>
              <a:latin typeface="Roboto Condensed"/>
              <a:ea typeface="Roboto Condensed"/>
              <a:cs typeface="Roboto Condensed"/>
              <a:sym typeface="Roboto Condensed"/>
            </a:endParaRPr>
          </a:p>
        </p:txBody>
      </p:sp>
      <p:sp>
        <p:nvSpPr>
          <p:cNvPr id="647" name="Google Shape;647;p77"/>
          <p:cNvSpPr txBox="1"/>
          <p:nvPr>
            <p:ph idx="1" type="subTitle"/>
          </p:nvPr>
        </p:nvSpPr>
        <p:spPr>
          <a:xfrm>
            <a:off x="597375" y="3358025"/>
            <a:ext cx="4524300" cy="748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lang="en" sz="2330">
                <a:solidFill>
                  <a:schemeClr val="lt1"/>
                </a:solidFill>
                <a:latin typeface="Raleway Medium"/>
                <a:ea typeface="Raleway Medium"/>
                <a:cs typeface="Raleway Medium"/>
                <a:sym typeface="Raleway Medium"/>
              </a:rPr>
              <a:t>Tracking Your Investments</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Clr>
                <a:schemeClr val="dk1"/>
              </a:buClr>
              <a:buSzPts val="605"/>
              <a:buFont typeface="Arial"/>
              <a:buNone/>
            </a:pPr>
            <a:r>
              <a:t/>
            </a:r>
            <a:endParaRPr sz="2330">
              <a:solidFill>
                <a:schemeClr val="lt1"/>
              </a:solidFill>
              <a:latin typeface="Raleway Medium"/>
              <a:ea typeface="Raleway Medium"/>
              <a:cs typeface="Raleway Medium"/>
              <a:sym typeface="Raleway Medium"/>
            </a:endParaRPr>
          </a:p>
          <a:p>
            <a:pPr indent="0" lvl="0" marL="0" rtl="0" algn="l">
              <a:lnSpc>
                <a:spcPct val="80000"/>
              </a:lnSpc>
              <a:spcBef>
                <a:spcPts val="0"/>
              </a:spcBef>
              <a:spcAft>
                <a:spcPts val="0"/>
              </a:spcAft>
              <a:buSzPts val="605"/>
              <a:buNone/>
            </a:pPr>
            <a:r>
              <a:t/>
            </a:r>
            <a:endParaRPr sz="1430">
              <a:solidFill>
                <a:schemeClr val="lt1"/>
              </a:solidFill>
              <a:latin typeface="Raleway Medium"/>
              <a:ea typeface="Raleway Medium"/>
              <a:cs typeface="Raleway Medium"/>
              <a:sym typeface="Raleway Medium"/>
            </a:endParaRPr>
          </a:p>
        </p:txBody>
      </p:sp>
      <p:cxnSp>
        <p:nvCxnSpPr>
          <p:cNvPr id="648" name="Google Shape;648;p77"/>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49" name="Google Shape;649;p77"/>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650" name="Google Shape;650;p77"/>
          <p:cNvPicPr preferRelativeResize="0"/>
          <p:nvPr/>
        </p:nvPicPr>
        <p:blipFill>
          <a:blip r:embed="rId5">
            <a:alphaModFix/>
          </a:blip>
          <a:stretch>
            <a:fillRect/>
          </a:stretch>
        </p:blipFill>
        <p:spPr>
          <a:xfrm>
            <a:off x="5369125" y="820477"/>
            <a:ext cx="3518300" cy="35183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8"/>
          <p:cNvSpPr txBox="1"/>
          <p:nvPr>
            <p:ph type="title"/>
          </p:nvPr>
        </p:nvSpPr>
        <p:spPr>
          <a:xfrm>
            <a:off x="311700" y="321200"/>
            <a:ext cx="72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i="1">
              <a:solidFill>
                <a:srgbClr val="1F3A93"/>
              </a:solidFill>
              <a:latin typeface="Roboto Condensed"/>
              <a:ea typeface="Roboto Condensed"/>
              <a:cs typeface="Roboto Condensed"/>
              <a:sym typeface="Roboto Condensed"/>
            </a:endParaRPr>
          </a:p>
          <a:p>
            <a:pPr indent="0" lvl="0" marL="0" rtl="0" algn="l">
              <a:spcBef>
                <a:spcPts val="0"/>
              </a:spcBef>
              <a:spcAft>
                <a:spcPts val="0"/>
              </a:spcAft>
              <a:buClr>
                <a:schemeClr val="dk1"/>
              </a:buClr>
              <a:buSzPct val="39285"/>
              <a:buFont typeface="Arial"/>
              <a:buNone/>
            </a:pPr>
            <a:r>
              <a:t/>
            </a:r>
            <a:endParaRPr b="1">
              <a:solidFill>
                <a:srgbClr val="1F3A93"/>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a:solidFill>
                <a:srgbClr val="1F3A93"/>
              </a:solidFill>
              <a:latin typeface="Roboto Condensed"/>
              <a:ea typeface="Roboto Condensed"/>
              <a:cs typeface="Roboto Condensed"/>
              <a:sym typeface="Roboto Condensed"/>
            </a:endParaRPr>
          </a:p>
        </p:txBody>
      </p:sp>
      <p:cxnSp>
        <p:nvCxnSpPr>
          <p:cNvPr id="656" name="Google Shape;656;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57" name="Google Shape;657;p78"/>
          <p:cNvPicPr preferRelativeResize="0"/>
          <p:nvPr/>
        </p:nvPicPr>
        <p:blipFill rotWithShape="1">
          <a:blip r:embed="rId3">
            <a:alphaModFix/>
          </a:blip>
          <a:srcRect b="15513" l="0" r="23512" t="15382"/>
          <a:stretch/>
        </p:blipFill>
        <p:spPr>
          <a:xfrm rot="302347">
            <a:off x="8055423" y="195126"/>
            <a:ext cx="881528" cy="796397"/>
          </a:xfrm>
          <a:prstGeom prst="rect">
            <a:avLst/>
          </a:prstGeom>
          <a:noFill/>
          <a:ln>
            <a:noFill/>
          </a:ln>
        </p:spPr>
      </p:pic>
      <p:graphicFrame>
        <p:nvGraphicFramePr>
          <p:cNvPr id="658" name="Google Shape;658;p78"/>
          <p:cNvGraphicFramePr/>
          <p:nvPr/>
        </p:nvGraphicFramePr>
        <p:xfrm>
          <a:off x="585405" y="1304000"/>
          <a:ext cx="3000000" cy="3000000"/>
        </p:xfrm>
        <a:graphic>
          <a:graphicData uri="http://schemas.openxmlformats.org/drawingml/2006/table">
            <a:tbl>
              <a:tblPr>
                <a:noFill/>
                <a:tableStyleId>{1F560080-B947-4380-945A-93D70CEAE070}</a:tableStyleId>
              </a:tblPr>
              <a:tblGrid>
                <a:gridCol w="7973200"/>
              </a:tblGrid>
              <a:tr h="3483150">
                <a:tc>
                  <a:txBody>
                    <a:bodyPr/>
                    <a:lstStyle/>
                    <a:p>
                      <a:pPr indent="0" lvl="0" marL="0" rtl="0" algn="ctr">
                        <a:spcBef>
                          <a:spcPts val="0"/>
                        </a:spcBef>
                        <a:spcAft>
                          <a:spcPts val="0"/>
                        </a:spcAft>
                        <a:buNone/>
                      </a:pPr>
                      <a:r>
                        <a:rPr b="1" lang="en" sz="2200">
                          <a:solidFill>
                            <a:srgbClr val="00B2A9"/>
                          </a:solidFill>
                          <a:latin typeface="Roboto"/>
                          <a:ea typeface="Roboto"/>
                          <a:cs typeface="Roboto"/>
                          <a:sym typeface="Roboto"/>
                        </a:rPr>
                        <a:t>Do you think these headlines are real?</a:t>
                      </a:r>
                      <a:endParaRPr b="1" sz="2200">
                        <a:solidFill>
                          <a:srgbClr val="00B2A9"/>
                        </a:solidFill>
                        <a:latin typeface="Roboto"/>
                        <a:ea typeface="Roboto"/>
                        <a:cs typeface="Roboto"/>
                        <a:sym typeface="Roboto"/>
                      </a:endParaRPr>
                    </a:p>
                    <a:p>
                      <a:pPr indent="0" lvl="0" marL="0" rtl="0" algn="ctr">
                        <a:spcBef>
                          <a:spcPts val="1000"/>
                        </a:spcBef>
                        <a:spcAft>
                          <a:spcPts val="0"/>
                        </a:spcAft>
                        <a:buNone/>
                      </a:pPr>
                      <a:r>
                        <a:rPr b="1" lang="en" sz="2200">
                          <a:solidFill>
                            <a:srgbClr val="00B2A9"/>
                          </a:solidFill>
                          <a:latin typeface="Roboto"/>
                          <a:ea typeface="Roboto"/>
                          <a:cs typeface="Roboto"/>
                          <a:sym typeface="Roboto"/>
                        </a:rPr>
                        <a:t>If they were real, do you think they could affect stock prices?</a:t>
                      </a:r>
                      <a:endParaRPr b="1" sz="2200">
                        <a:solidFill>
                          <a:srgbClr val="00B2A9"/>
                        </a:solidFill>
                        <a:latin typeface="Roboto"/>
                        <a:ea typeface="Roboto"/>
                        <a:cs typeface="Roboto"/>
                        <a:sym typeface="Roboto"/>
                      </a:endParaRPr>
                    </a:p>
                    <a:p>
                      <a:pPr indent="0" lvl="0" marL="0" rtl="0" algn="ctr">
                        <a:spcBef>
                          <a:spcPts val="1000"/>
                        </a:spcBef>
                        <a:spcAft>
                          <a:spcPts val="0"/>
                        </a:spcAft>
                        <a:buNone/>
                      </a:pPr>
                      <a:r>
                        <a:t/>
                      </a:r>
                      <a:endParaRPr b="1" sz="2200">
                        <a:solidFill>
                          <a:srgbClr val="00B2A9"/>
                        </a:solidFill>
                        <a:latin typeface="Roboto"/>
                        <a:ea typeface="Roboto"/>
                        <a:cs typeface="Roboto"/>
                        <a:sym typeface="Roboto"/>
                      </a:endParaRPr>
                    </a:p>
                    <a:p>
                      <a:pPr indent="0" lvl="0" marL="0" rtl="0" algn="ctr">
                        <a:spcBef>
                          <a:spcPts val="1000"/>
                        </a:spcBef>
                        <a:spcAft>
                          <a:spcPts val="0"/>
                        </a:spcAft>
                        <a:buNone/>
                      </a:pPr>
                      <a:r>
                        <a:rPr lang="en" sz="2200">
                          <a:solidFill>
                            <a:srgbClr val="00B2A9"/>
                          </a:solidFill>
                          <a:latin typeface="Roboto"/>
                          <a:ea typeface="Roboto"/>
                          <a:cs typeface="Roboto"/>
                          <a:sym typeface="Roboto"/>
                        </a:rPr>
                        <a:t>“Avocado shortage fuels crime wave in New Zealand”</a:t>
                      </a:r>
                      <a:endParaRPr sz="2200">
                        <a:solidFill>
                          <a:srgbClr val="00B2A9"/>
                        </a:solidFill>
                        <a:latin typeface="Roboto"/>
                        <a:ea typeface="Roboto"/>
                        <a:cs typeface="Roboto"/>
                        <a:sym typeface="Roboto"/>
                      </a:endParaRPr>
                    </a:p>
                    <a:p>
                      <a:pPr indent="0" lvl="0" marL="0" rtl="0" algn="ctr">
                        <a:spcBef>
                          <a:spcPts val="1000"/>
                        </a:spcBef>
                        <a:spcAft>
                          <a:spcPts val="0"/>
                        </a:spcAft>
                        <a:buNone/>
                      </a:pPr>
                      <a:r>
                        <a:rPr lang="en" sz="2200">
                          <a:solidFill>
                            <a:srgbClr val="00B2A9"/>
                          </a:solidFill>
                          <a:latin typeface="Roboto"/>
                          <a:ea typeface="Roboto"/>
                          <a:cs typeface="Roboto"/>
                          <a:sym typeface="Roboto"/>
                        </a:rPr>
                        <a:t>“Avocados and the Mexican Drug Cartels”</a:t>
                      </a:r>
                      <a:endParaRPr sz="2200">
                        <a:solidFill>
                          <a:srgbClr val="00B2A9"/>
                        </a:solidFill>
                        <a:latin typeface="Roboto"/>
                        <a:ea typeface="Roboto"/>
                        <a:cs typeface="Roboto"/>
                        <a:sym typeface="Roboto"/>
                      </a:endParaRPr>
                    </a:p>
                    <a:p>
                      <a:pPr indent="0" lvl="0" marL="0" rtl="0" algn="ctr">
                        <a:spcBef>
                          <a:spcPts val="1000"/>
                        </a:spcBef>
                        <a:spcAft>
                          <a:spcPts val="1000"/>
                        </a:spcAft>
                        <a:buNone/>
                      </a:pPr>
                      <a:r>
                        <a:rPr lang="en" sz="2200">
                          <a:solidFill>
                            <a:srgbClr val="00B2A9"/>
                          </a:solidFill>
                          <a:latin typeface="Roboto"/>
                          <a:ea typeface="Roboto"/>
                          <a:cs typeface="Roboto"/>
                          <a:sym typeface="Roboto"/>
                        </a:rPr>
                        <a:t>“About 1,000 avocados stolen from Renmark”</a:t>
                      </a:r>
                      <a:endParaRPr sz="2200">
                        <a:solidFill>
                          <a:srgbClr val="00B2A9"/>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64" name="Google Shape;664;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Do Now</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What causes stock prices to change</a:t>
            </a:r>
            <a:endParaRPr b="1" sz="2300">
              <a:solidFill>
                <a:srgbClr val="00B2A9"/>
              </a:solidFill>
              <a:latin typeface="Roboto"/>
              <a:ea typeface="Roboto"/>
              <a:cs typeface="Roboto"/>
              <a:sym typeface="Roboto"/>
            </a:endParaRPr>
          </a:p>
          <a:p>
            <a:pPr indent="-374650" lvl="0" marL="457200" rtl="0" algn="l">
              <a:spcBef>
                <a:spcPts val="1000"/>
              </a:spcBef>
              <a:spcAft>
                <a:spcPts val="0"/>
              </a:spcAft>
              <a:buClr>
                <a:srgbClr val="00B2A9"/>
              </a:buClr>
              <a:buSzPts val="2300"/>
              <a:buFont typeface="Roboto"/>
              <a:buAutoNum type="arabicPeriod"/>
            </a:pPr>
            <a:r>
              <a:rPr b="1" lang="en" sz="2300">
                <a:solidFill>
                  <a:srgbClr val="00B2A9"/>
                </a:solidFill>
                <a:latin typeface="Roboto"/>
                <a:ea typeface="Roboto"/>
                <a:cs typeface="Roboto"/>
                <a:sym typeface="Roboto"/>
              </a:rPr>
              <a:t>Buy, Sell, or Hold</a:t>
            </a:r>
            <a:endParaRPr b="1" sz="2300">
              <a:solidFill>
                <a:srgbClr val="00B2A9"/>
              </a:solidFill>
              <a:latin typeface="Roboto"/>
              <a:ea typeface="Roboto"/>
              <a:cs typeface="Roboto"/>
              <a:sym typeface="Roboto"/>
            </a:endParaRPr>
          </a:p>
          <a:p>
            <a:pPr indent="-374650" lvl="0" marL="457200" rtl="0" algn="l">
              <a:spcBef>
                <a:spcPts val="1000"/>
              </a:spcBef>
              <a:spcAft>
                <a:spcPts val="1000"/>
              </a:spcAft>
              <a:buClr>
                <a:srgbClr val="00B2A9"/>
              </a:buClr>
              <a:buSzPts val="2300"/>
              <a:buFont typeface="Roboto"/>
              <a:buAutoNum type="arabicPeriod"/>
            </a:pPr>
            <a:r>
              <a:rPr b="1" lang="en" sz="2300">
                <a:solidFill>
                  <a:srgbClr val="00B2A9"/>
                </a:solidFill>
                <a:latin typeface="Roboto"/>
                <a:ea typeface="Roboto"/>
                <a:cs typeface="Roboto"/>
                <a:sym typeface="Roboto"/>
              </a:rPr>
              <a:t>Exit Ticket</a:t>
            </a:r>
            <a:endParaRPr b="1" sz="2300">
              <a:solidFill>
                <a:srgbClr val="00B2A9"/>
              </a:solidFill>
              <a:latin typeface="Roboto"/>
              <a:ea typeface="Roboto"/>
              <a:cs typeface="Roboto"/>
              <a:sym typeface="Roboto"/>
            </a:endParaRPr>
          </a:p>
        </p:txBody>
      </p:sp>
      <p:cxnSp>
        <p:nvCxnSpPr>
          <p:cNvPr id="665" name="Google Shape;665;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6" name="Google Shape;666;p79"/>
          <p:cNvPicPr preferRelativeResize="0"/>
          <p:nvPr/>
        </p:nvPicPr>
        <p:blipFill>
          <a:blip r:embed="rId3">
            <a:alphaModFix/>
          </a:blip>
          <a:stretch>
            <a:fillRect/>
          </a:stretch>
        </p:blipFill>
        <p:spPr>
          <a:xfrm>
            <a:off x="7927450" y="31300"/>
            <a:ext cx="1063197" cy="115247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72" name="Google Shape;672;p80"/>
          <p:cNvSpPr txBox="1"/>
          <p:nvPr>
            <p:ph idx="1" type="body"/>
          </p:nvPr>
        </p:nvSpPr>
        <p:spPr>
          <a:xfrm>
            <a:off x="311700" y="1152475"/>
            <a:ext cx="8520600" cy="3873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14143"/>
                </a:solidFill>
                <a:latin typeface="Roboto"/>
                <a:ea typeface="Roboto"/>
                <a:cs typeface="Roboto"/>
                <a:sym typeface="Roboto"/>
              </a:rPr>
              <a:t>Students will be able to</a:t>
            </a:r>
            <a:endParaRPr>
              <a:solidFill>
                <a:srgbClr val="414143"/>
              </a:solidFill>
              <a:latin typeface="Roboto"/>
              <a:ea typeface="Roboto"/>
              <a:cs typeface="Roboto"/>
              <a:sym typeface="Roboto"/>
            </a:endParaRPr>
          </a:p>
          <a:p>
            <a:pPr indent="-342900" lvl="0" marL="457200" rtl="0" algn="l">
              <a:spcBef>
                <a:spcPts val="1200"/>
              </a:spcBef>
              <a:spcAft>
                <a:spcPts val="0"/>
              </a:spcAft>
              <a:buClr>
                <a:srgbClr val="414143"/>
              </a:buClr>
              <a:buSzPts val="1800"/>
              <a:buFont typeface="Roboto"/>
              <a:buChar char="●"/>
            </a:pPr>
            <a:r>
              <a:rPr lang="en">
                <a:solidFill>
                  <a:srgbClr val="414143"/>
                </a:solidFill>
                <a:latin typeface="Roboto"/>
                <a:ea typeface="Roboto"/>
                <a:cs typeface="Roboto"/>
                <a:sym typeface="Roboto"/>
              </a:rPr>
              <a:t>Analyze and interpret market indices, which influence changes of the overall stock market.</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Discuss the various ways stock prices are influenced</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Evaluate the ways investors can be affected by the change in market prices when choosing to buy, sell or hold.</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lang="en">
                <a:solidFill>
                  <a:srgbClr val="414143"/>
                </a:solidFill>
                <a:latin typeface="Roboto"/>
                <a:ea typeface="Roboto"/>
                <a:cs typeface="Roboto"/>
                <a:sym typeface="Roboto"/>
              </a:rPr>
              <a:t>Interpret charts and graphs to better understand the growth and change in stock prices</a:t>
            </a:r>
            <a:endParaRPr>
              <a:solidFill>
                <a:srgbClr val="414143"/>
              </a:solidFill>
              <a:latin typeface="Roboto"/>
              <a:ea typeface="Roboto"/>
              <a:cs typeface="Roboto"/>
              <a:sym typeface="Roboto"/>
            </a:endParaRPr>
          </a:p>
          <a:p>
            <a:pPr indent="0" lvl="0" marL="0" rtl="0" algn="l">
              <a:spcBef>
                <a:spcPts val="1000"/>
              </a:spcBef>
              <a:spcAft>
                <a:spcPts val="1000"/>
              </a:spcAft>
              <a:buNone/>
            </a:pPr>
            <a:r>
              <a:t/>
            </a:r>
            <a:endParaRPr>
              <a:solidFill>
                <a:srgbClr val="414143"/>
              </a:solidFill>
              <a:latin typeface="Roboto"/>
              <a:ea typeface="Roboto"/>
              <a:cs typeface="Roboto"/>
              <a:sym typeface="Roboto"/>
            </a:endParaRPr>
          </a:p>
        </p:txBody>
      </p:sp>
      <p:cxnSp>
        <p:nvCxnSpPr>
          <p:cNvPr id="673" name="Google Shape;673;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74" name="Google Shape;674;p80"/>
          <p:cNvPicPr preferRelativeResize="0"/>
          <p:nvPr/>
        </p:nvPicPr>
        <p:blipFill rotWithShape="1">
          <a:blip r:embed="rId3">
            <a:alphaModFix/>
          </a:blip>
          <a:srcRect b="16464" l="16717" r="14962" t="0"/>
          <a:stretch/>
        </p:blipFill>
        <p:spPr>
          <a:xfrm>
            <a:off x="8046450" y="-142675"/>
            <a:ext cx="958050" cy="117137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How can current events/news impact stocks?</a:t>
            </a:r>
            <a:endParaRPr b="1">
              <a:solidFill>
                <a:srgbClr val="1F3A93"/>
              </a:solidFill>
              <a:latin typeface="Roboto Condensed"/>
              <a:ea typeface="Roboto Condensed"/>
              <a:cs typeface="Roboto Condensed"/>
              <a:sym typeface="Roboto Condensed"/>
            </a:endParaRPr>
          </a:p>
        </p:txBody>
      </p:sp>
      <p:sp>
        <p:nvSpPr>
          <p:cNvPr id="680" name="Google Shape;680;p81"/>
          <p:cNvSpPr txBox="1"/>
          <p:nvPr>
            <p:ph idx="1" type="body"/>
          </p:nvPr>
        </p:nvSpPr>
        <p:spPr>
          <a:xfrm>
            <a:off x="311700" y="115247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a:solidFill>
                  <a:srgbClr val="00B2A9"/>
                </a:solidFill>
                <a:latin typeface="Roboto"/>
                <a:ea typeface="Roboto"/>
                <a:cs typeface="Roboto"/>
                <a:sym typeface="Roboto"/>
              </a:rPr>
              <a:t>Can you think of any recent news stories that might impact a company’s stock?</a:t>
            </a:r>
            <a:endParaRPr b="1">
              <a:solidFill>
                <a:srgbClr val="00B2A9"/>
              </a:solidFill>
              <a:latin typeface="Roboto"/>
              <a:ea typeface="Roboto"/>
              <a:cs typeface="Roboto"/>
              <a:sym typeface="Roboto"/>
            </a:endParaRPr>
          </a:p>
        </p:txBody>
      </p:sp>
      <p:cxnSp>
        <p:nvCxnSpPr>
          <p:cNvPr id="681" name="Google Shape;681;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82" name="Google Shape;682;p81"/>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683" name="Google Shape;683;p81"/>
          <p:cNvSpPr txBox="1"/>
          <p:nvPr/>
        </p:nvSpPr>
        <p:spPr>
          <a:xfrm>
            <a:off x="145050" y="3960825"/>
            <a:ext cx="225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BP Oil Spill</a:t>
            </a:r>
            <a:endParaRPr b="1">
              <a:solidFill>
                <a:srgbClr val="00B2A9"/>
              </a:solidFill>
              <a:latin typeface="Roboto"/>
              <a:ea typeface="Roboto"/>
              <a:cs typeface="Roboto"/>
              <a:sym typeface="Roboto"/>
            </a:endParaRPr>
          </a:p>
        </p:txBody>
      </p:sp>
      <p:grpSp>
        <p:nvGrpSpPr>
          <p:cNvPr id="684" name="Google Shape;684;p81"/>
          <p:cNvGrpSpPr/>
          <p:nvPr/>
        </p:nvGrpSpPr>
        <p:grpSpPr>
          <a:xfrm>
            <a:off x="2902463" y="2029975"/>
            <a:ext cx="3339077" cy="2331050"/>
            <a:chOff x="2902463" y="2029975"/>
            <a:chExt cx="3339077" cy="2331050"/>
          </a:xfrm>
        </p:grpSpPr>
        <p:pic>
          <p:nvPicPr>
            <p:cNvPr id="685" name="Google Shape;685;p81"/>
            <p:cNvPicPr preferRelativeResize="0"/>
            <p:nvPr/>
          </p:nvPicPr>
          <p:blipFill>
            <a:blip r:embed="rId4">
              <a:alphaModFix/>
            </a:blip>
            <a:stretch>
              <a:fillRect/>
            </a:stretch>
          </p:blipFill>
          <p:spPr>
            <a:xfrm>
              <a:off x="2902463" y="2029975"/>
              <a:ext cx="3339077" cy="1878225"/>
            </a:xfrm>
            <a:prstGeom prst="rect">
              <a:avLst/>
            </a:prstGeom>
            <a:noFill/>
            <a:ln>
              <a:noFill/>
            </a:ln>
          </p:spPr>
        </p:pic>
        <p:sp>
          <p:nvSpPr>
            <p:cNvPr id="686" name="Google Shape;686;p81"/>
            <p:cNvSpPr txBox="1"/>
            <p:nvPr/>
          </p:nvSpPr>
          <p:spPr>
            <a:xfrm>
              <a:off x="3445663" y="3960825"/>
              <a:ext cx="225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Pandemic</a:t>
              </a:r>
              <a:endParaRPr b="1">
                <a:solidFill>
                  <a:srgbClr val="00B2A9"/>
                </a:solidFill>
                <a:latin typeface="Roboto"/>
                <a:ea typeface="Roboto"/>
                <a:cs typeface="Roboto"/>
                <a:sym typeface="Roboto"/>
              </a:endParaRPr>
            </a:p>
          </p:txBody>
        </p:sp>
      </p:grpSp>
      <p:grpSp>
        <p:nvGrpSpPr>
          <p:cNvPr id="687" name="Google Shape;687;p81"/>
          <p:cNvGrpSpPr/>
          <p:nvPr/>
        </p:nvGrpSpPr>
        <p:grpSpPr>
          <a:xfrm>
            <a:off x="6815400" y="2029975"/>
            <a:ext cx="2252700" cy="2546450"/>
            <a:chOff x="6815400" y="2029975"/>
            <a:chExt cx="2252700" cy="2546450"/>
          </a:xfrm>
        </p:grpSpPr>
        <p:pic>
          <p:nvPicPr>
            <p:cNvPr id="688" name="Google Shape;688;p81"/>
            <p:cNvPicPr preferRelativeResize="0"/>
            <p:nvPr/>
          </p:nvPicPr>
          <p:blipFill>
            <a:blip r:embed="rId5">
              <a:alphaModFix/>
            </a:blip>
            <a:stretch>
              <a:fillRect/>
            </a:stretch>
          </p:blipFill>
          <p:spPr>
            <a:xfrm>
              <a:off x="6891920" y="2029975"/>
              <a:ext cx="2099681" cy="1878226"/>
            </a:xfrm>
            <a:prstGeom prst="rect">
              <a:avLst/>
            </a:prstGeom>
            <a:noFill/>
            <a:ln>
              <a:noFill/>
            </a:ln>
          </p:spPr>
        </p:pic>
        <p:sp>
          <p:nvSpPr>
            <p:cNvPr id="689" name="Google Shape;689;p81"/>
            <p:cNvSpPr txBox="1"/>
            <p:nvPr/>
          </p:nvSpPr>
          <p:spPr>
            <a:xfrm>
              <a:off x="6815400" y="3960825"/>
              <a:ext cx="2252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McDonald’s Hot Coffee Lawsuit</a:t>
              </a:r>
              <a:endParaRPr b="1">
                <a:solidFill>
                  <a:srgbClr val="00B2A9"/>
                </a:solidFill>
                <a:latin typeface="Roboto"/>
                <a:ea typeface="Roboto"/>
                <a:cs typeface="Roboto"/>
                <a:sym typeface="Roboto"/>
              </a:endParaRPr>
            </a:p>
          </p:txBody>
        </p:sp>
      </p:grpSp>
      <p:pic>
        <p:nvPicPr>
          <p:cNvPr id="690" name="Google Shape;690;p81">
            <a:hlinkClick r:id="rId6"/>
          </p:cNvPr>
          <p:cNvPicPr preferRelativeResize="0"/>
          <p:nvPr/>
        </p:nvPicPr>
        <p:blipFill>
          <a:blip r:embed="rId7">
            <a:alphaModFix/>
          </a:blip>
          <a:stretch>
            <a:fillRect/>
          </a:stretch>
        </p:blipFill>
        <p:spPr>
          <a:xfrm>
            <a:off x="145050" y="2313250"/>
            <a:ext cx="2660350" cy="155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the Stock Market Game?</a:t>
            </a:r>
            <a:endParaRPr b="1">
              <a:solidFill>
                <a:srgbClr val="1F3A93"/>
              </a:solidFill>
              <a:latin typeface="Roboto Condensed"/>
              <a:ea typeface="Roboto Condensed"/>
              <a:cs typeface="Roboto Condensed"/>
              <a:sym typeface="Roboto Condensed"/>
            </a:endParaRPr>
          </a:p>
        </p:txBody>
      </p:sp>
      <p:sp>
        <p:nvSpPr>
          <p:cNvPr id="108" name="Google Shape;108;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rgbClr val="414143"/>
                </a:solidFill>
                <a:latin typeface="Roboto"/>
                <a:ea typeface="Roboto"/>
                <a:cs typeface="Roboto"/>
                <a:sym typeface="Roboto"/>
              </a:rPr>
              <a:t>In The </a:t>
            </a:r>
            <a:r>
              <a:rPr b="1" lang="en">
                <a:solidFill>
                  <a:srgbClr val="414143"/>
                </a:solidFill>
                <a:latin typeface="Roboto"/>
                <a:ea typeface="Roboto"/>
                <a:cs typeface="Roboto"/>
                <a:sym typeface="Roboto"/>
              </a:rPr>
              <a:t>Stock Market Game (SMG)</a:t>
            </a:r>
            <a:r>
              <a:rPr lang="en">
                <a:solidFill>
                  <a:srgbClr val="414143"/>
                </a:solidFill>
                <a:latin typeface="Roboto"/>
                <a:ea typeface="Roboto"/>
                <a:cs typeface="Roboto"/>
                <a:sym typeface="Roboto"/>
              </a:rPr>
              <a:t>, students work together to create and manage a virtual investment portfolio of real world stocks, bonds, and mutual funds. Each team is responsible for researching and evaluating potential investments. Team members must also effectively come together on cooperative decisions on whether to buy, sell, or hold the stocks, funds, and bonds in their portfolio. </a:t>
            </a:r>
            <a:endParaRPr>
              <a:solidFill>
                <a:srgbClr val="414143"/>
              </a:solidFill>
              <a:latin typeface="Roboto"/>
              <a:ea typeface="Roboto"/>
              <a:cs typeface="Roboto"/>
              <a:sym typeface="Roboto"/>
            </a:endParaRPr>
          </a:p>
          <a:p>
            <a:pPr indent="0" lvl="0" marL="0" rtl="0" algn="l">
              <a:spcBef>
                <a:spcPts val="1200"/>
              </a:spcBef>
              <a:spcAft>
                <a:spcPts val="1200"/>
              </a:spcAft>
              <a:buNone/>
            </a:pPr>
            <a:r>
              <a:t/>
            </a:r>
            <a:endParaRPr>
              <a:solidFill>
                <a:srgbClr val="414143"/>
              </a:solidFill>
              <a:latin typeface="Roboto"/>
              <a:ea typeface="Roboto"/>
              <a:cs typeface="Roboto"/>
              <a:sym typeface="Roboto"/>
            </a:endParaRPr>
          </a:p>
        </p:txBody>
      </p:sp>
      <p:cxnSp>
        <p:nvCxnSpPr>
          <p:cNvPr id="109" name="Google Shape;109;p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0" name="Google Shape;110;p19"/>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111" name="Google Shape;111;p19"/>
          <p:cNvPicPr preferRelativeResize="0"/>
          <p:nvPr/>
        </p:nvPicPr>
        <p:blipFill>
          <a:blip r:embed="rId4">
            <a:alphaModFix/>
          </a:blip>
          <a:stretch>
            <a:fillRect/>
          </a:stretch>
        </p:blipFill>
        <p:spPr>
          <a:xfrm>
            <a:off x="2508486" y="3208625"/>
            <a:ext cx="4127025" cy="1707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2"/>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else might impact stocks?</a:t>
            </a:r>
            <a:endParaRPr b="1">
              <a:solidFill>
                <a:srgbClr val="1F3A93"/>
              </a:solidFill>
              <a:latin typeface="Roboto Condensed"/>
              <a:ea typeface="Roboto Condensed"/>
              <a:cs typeface="Roboto Condensed"/>
              <a:sym typeface="Roboto Condensed"/>
            </a:endParaRPr>
          </a:p>
        </p:txBody>
      </p:sp>
      <p:sp>
        <p:nvSpPr>
          <p:cNvPr id="696" name="Google Shape;696;p82"/>
          <p:cNvSpPr txBox="1"/>
          <p:nvPr>
            <p:ph idx="1" type="body"/>
          </p:nvPr>
        </p:nvSpPr>
        <p:spPr>
          <a:xfrm>
            <a:off x="311700" y="1152475"/>
            <a:ext cx="8520600" cy="377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414143"/>
              </a:buClr>
              <a:buSzPts val="1800"/>
              <a:buFont typeface="Roboto"/>
              <a:buChar char="●"/>
            </a:pPr>
            <a:r>
              <a:rPr b="1" lang="en">
                <a:solidFill>
                  <a:srgbClr val="00B2A9"/>
                </a:solidFill>
                <a:latin typeface="Roboto"/>
                <a:ea typeface="Roboto"/>
                <a:cs typeface="Roboto"/>
                <a:sym typeface="Roboto"/>
              </a:rPr>
              <a:t>Supply &amp; Demand:</a:t>
            </a:r>
            <a:r>
              <a:rPr lang="en">
                <a:solidFill>
                  <a:srgbClr val="414143"/>
                </a:solidFill>
                <a:latin typeface="Roboto"/>
                <a:ea typeface="Roboto"/>
                <a:cs typeface="Roboto"/>
                <a:sym typeface="Roboto"/>
              </a:rPr>
              <a:t> If more people want to buy a stock (demand) than sell it (supply), then the price goes up. Conversely, if more people wanted to sell a stock than buy it, supply exceeds demand and the price falls. </a:t>
            </a:r>
            <a:endParaRPr>
              <a:solidFill>
                <a:srgbClr val="414143"/>
              </a:solidFill>
              <a:latin typeface="Roboto"/>
              <a:ea typeface="Roboto"/>
              <a:cs typeface="Roboto"/>
              <a:sym typeface="Roboto"/>
            </a:endParaRPr>
          </a:p>
          <a:p>
            <a:pPr indent="-342900" lvl="0" marL="457200" rtl="0" algn="l">
              <a:spcBef>
                <a:spcPts val="1000"/>
              </a:spcBef>
              <a:spcAft>
                <a:spcPts val="0"/>
              </a:spcAft>
              <a:buClr>
                <a:srgbClr val="414143"/>
              </a:buClr>
              <a:buSzPts val="1800"/>
              <a:buFont typeface="Roboto"/>
              <a:buChar char="●"/>
            </a:pPr>
            <a:r>
              <a:rPr b="1" lang="en">
                <a:solidFill>
                  <a:srgbClr val="00B2A9"/>
                </a:solidFill>
                <a:latin typeface="Roboto"/>
                <a:ea typeface="Roboto"/>
                <a:cs typeface="Roboto"/>
                <a:sym typeface="Roboto"/>
              </a:rPr>
              <a:t>Reports on internal corporate activity:</a:t>
            </a:r>
            <a:r>
              <a:rPr lang="en">
                <a:solidFill>
                  <a:srgbClr val="414143"/>
                </a:solidFill>
                <a:latin typeface="Roboto"/>
                <a:ea typeface="Roboto"/>
                <a:cs typeface="Roboto"/>
                <a:sym typeface="Roboto"/>
              </a:rPr>
              <a:t> For example, if a company makes a huge charitable donation and the public likes that they did that, price goes up.</a:t>
            </a:r>
            <a:endParaRPr>
              <a:solidFill>
                <a:srgbClr val="414143"/>
              </a:solidFill>
              <a:latin typeface="Roboto"/>
              <a:ea typeface="Roboto"/>
              <a:cs typeface="Roboto"/>
              <a:sym typeface="Roboto"/>
            </a:endParaRPr>
          </a:p>
          <a:p>
            <a:pPr indent="-342900" lvl="0" marL="457200" rtl="0" algn="l">
              <a:spcBef>
                <a:spcPts val="1000"/>
              </a:spcBef>
              <a:spcAft>
                <a:spcPts val="1000"/>
              </a:spcAft>
              <a:buClr>
                <a:srgbClr val="414143"/>
              </a:buClr>
              <a:buSzPts val="1800"/>
              <a:buFont typeface="Roboto"/>
              <a:buChar char="●"/>
            </a:pPr>
            <a:r>
              <a:rPr b="1" lang="en">
                <a:solidFill>
                  <a:srgbClr val="00B2A9"/>
                </a:solidFill>
                <a:latin typeface="Roboto"/>
                <a:ea typeface="Roboto"/>
                <a:cs typeface="Roboto"/>
                <a:sym typeface="Roboto"/>
              </a:rPr>
              <a:t>Public Earnings Reports: </a:t>
            </a:r>
            <a:r>
              <a:rPr lang="en">
                <a:solidFill>
                  <a:srgbClr val="414143"/>
                </a:solidFill>
                <a:latin typeface="Roboto"/>
                <a:ea typeface="Roboto"/>
                <a:cs typeface="Roboto"/>
                <a:sym typeface="Roboto"/>
              </a:rPr>
              <a:t>Public companies must report their earnings four times a year. “Wall Street” carefully watches earnings results. Analysts base their opinions about future value of a company on its earnings projections. If a company's results are better than analysts expected, the stock price rises. If a company's results are worse than expected the stock price falls.</a:t>
            </a:r>
            <a:endParaRPr>
              <a:solidFill>
                <a:srgbClr val="414143"/>
              </a:solidFill>
              <a:latin typeface="Roboto"/>
              <a:ea typeface="Roboto"/>
              <a:cs typeface="Roboto"/>
              <a:sym typeface="Roboto"/>
            </a:endParaRPr>
          </a:p>
        </p:txBody>
      </p:sp>
      <p:cxnSp>
        <p:nvCxnSpPr>
          <p:cNvPr id="697" name="Google Shape;697;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8" name="Google Shape;698;p82"/>
          <p:cNvPicPr preferRelativeResize="0"/>
          <p:nvPr/>
        </p:nvPicPr>
        <p:blipFill>
          <a:blip r:embed="rId3">
            <a:alphaModFix/>
          </a:blip>
          <a:stretch>
            <a:fillRect/>
          </a:stretch>
        </p:blipFill>
        <p:spPr>
          <a:xfrm>
            <a:off x="7701174" y="31900"/>
            <a:ext cx="1197252" cy="115129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3"/>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Recap Video</a:t>
            </a:r>
            <a:endParaRPr b="1">
              <a:solidFill>
                <a:srgbClr val="1F3A93"/>
              </a:solidFill>
              <a:latin typeface="Roboto Condensed"/>
              <a:ea typeface="Roboto Condensed"/>
              <a:cs typeface="Roboto Condensed"/>
              <a:sym typeface="Roboto Condensed"/>
            </a:endParaRPr>
          </a:p>
        </p:txBody>
      </p:sp>
      <p:cxnSp>
        <p:nvCxnSpPr>
          <p:cNvPr id="704" name="Google Shape;704;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05" name="Google Shape;705;p83"/>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10;~Fundamental Analysis&#10;~Earnings &#10;~Quarterly Earnings Report" id="706" name="Google Shape;706;p83" title="Chapter 9: What causes stock prices to change?">
            <a:hlinkClick r:id="rId4"/>
          </p:cNvPr>
          <p:cNvPicPr preferRelativeResize="0"/>
          <p:nvPr/>
        </p:nvPicPr>
        <p:blipFill>
          <a:blip r:embed="rId5">
            <a:alphaModFix/>
          </a:blip>
          <a:stretch>
            <a:fillRect/>
          </a:stretch>
        </p:blipFill>
        <p:spPr>
          <a:xfrm>
            <a:off x="2286000" y="1357923"/>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4"/>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Buy, Sell or Hold</a:t>
            </a:r>
            <a:endParaRPr b="1">
              <a:solidFill>
                <a:srgbClr val="1F3A93"/>
              </a:solidFill>
              <a:latin typeface="Roboto Condensed"/>
              <a:ea typeface="Roboto Condensed"/>
              <a:cs typeface="Roboto Condensed"/>
              <a:sym typeface="Roboto Condensed"/>
            </a:endParaRPr>
          </a:p>
        </p:txBody>
      </p:sp>
      <p:cxnSp>
        <p:nvCxnSpPr>
          <p:cNvPr id="712" name="Google Shape;712;p8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13" name="Google Shape;713;p84"/>
          <p:cNvPicPr preferRelativeResize="0"/>
          <p:nvPr/>
        </p:nvPicPr>
        <p:blipFill>
          <a:blip r:embed="rId3">
            <a:alphaModFix/>
          </a:blip>
          <a:stretch>
            <a:fillRect/>
          </a:stretch>
        </p:blipFill>
        <p:spPr>
          <a:xfrm>
            <a:off x="7701174" y="31900"/>
            <a:ext cx="1197252" cy="1151298"/>
          </a:xfrm>
          <a:prstGeom prst="rect">
            <a:avLst/>
          </a:prstGeom>
          <a:noFill/>
          <a:ln>
            <a:noFill/>
          </a:ln>
        </p:spPr>
      </p:pic>
      <p:sp>
        <p:nvSpPr>
          <p:cNvPr id="714" name="Google Shape;714;p84"/>
          <p:cNvSpPr txBox="1"/>
          <p:nvPr>
            <p:ph idx="1" type="body"/>
          </p:nvPr>
        </p:nvSpPr>
        <p:spPr>
          <a:xfrm>
            <a:off x="311700" y="11524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000"/>
              </a:spcAft>
              <a:buNone/>
            </a:pPr>
            <a:r>
              <a:rPr lang="en">
                <a:solidFill>
                  <a:srgbClr val="414143"/>
                </a:solidFill>
                <a:latin typeface="Roboto"/>
                <a:ea typeface="Roboto"/>
                <a:cs typeface="Roboto"/>
                <a:sym typeface="Roboto"/>
              </a:rPr>
              <a:t>Why would someone...</a:t>
            </a:r>
            <a:endParaRPr>
              <a:solidFill>
                <a:srgbClr val="414143"/>
              </a:solidFill>
              <a:latin typeface="Roboto"/>
              <a:ea typeface="Roboto"/>
              <a:cs typeface="Roboto"/>
              <a:sym typeface="Roboto"/>
            </a:endParaRPr>
          </a:p>
        </p:txBody>
      </p:sp>
      <p:sp>
        <p:nvSpPr>
          <p:cNvPr id="715" name="Google Shape;715;p84"/>
          <p:cNvSpPr txBox="1"/>
          <p:nvPr>
            <p:ph idx="1" type="body"/>
          </p:nvPr>
        </p:nvSpPr>
        <p:spPr>
          <a:xfrm>
            <a:off x="311700" y="43954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000"/>
              </a:spcAft>
              <a:buNone/>
            </a:pPr>
            <a:r>
              <a:rPr b="1" lang="en">
                <a:solidFill>
                  <a:srgbClr val="414143"/>
                </a:solidFill>
                <a:latin typeface="Roboto"/>
                <a:ea typeface="Roboto"/>
                <a:cs typeface="Roboto"/>
                <a:sym typeface="Roboto"/>
              </a:rPr>
              <a:t>How do you know the “right” action to take? </a:t>
            </a:r>
            <a:endParaRPr b="1">
              <a:solidFill>
                <a:srgbClr val="414143"/>
              </a:solidFill>
              <a:latin typeface="Roboto"/>
              <a:ea typeface="Roboto"/>
              <a:cs typeface="Roboto"/>
              <a:sym typeface="Roboto"/>
            </a:endParaRPr>
          </a:p>
        </p:txBody>
      </p:sp>
      <p:sp>
        <p:nvSpPr>
          <p:cNvPr id="716" name="Google Shape;716;p84"/>
          <p:cNvSpPr txBox="1"/>
          <p:nvPr/>
        </p:nvSpPr>
        <p:spPr>
          <a:xfrm>
            <a:off x="872975" y="1544150"/>
            <a:ext cx="1762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00B2A9"/>
                </a:solidFill>
              </a:rPr>
              <a:t>Buy</a:t>
            </a:r>
            <a:endParaRPr b="1" sz="6000">
              <a:solidFill>
                <a:srgbClr val="00B2A9"/>
              </a:solidFill>
            </a:endParaRPr>
          </a:p>
        </p:txBody>
      </p:sp>
      <p:sp>
        <p:nvSpPr>
          <p:cNvPr id="717" name="Google Shape;717;p84"/>
          <p:cNvSpPr txBox="1"/>
          <p:nvPr/>
        </p:nvSpPr>
        <p:spPr>
          <a:xfrm>
            <a:off x="3690600" y="1544150"/>
            <a:ext cx="1762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00B2A9"/>
                </a:solidFill>
              </a:rPr>
              <a:t>Sell</a:t>
            </a:r>
            <a:endParaRPr b="1" sz="6000">
              <a:solidFill>
                <a:srgbClr val="00B2A9"/>
              </a:solidFill>
            </a:endParaRPr>
          </a:p>
        </p:txBody>
      </p:sp>
      <p:sp>
        <p:nvSpPr>
          <p:cNvPr id="718" name="Google Shape;718;p84"/>
          <p:cNvSpPr txBox="1"/>
          <p:nvPr/>
        </p:nvSpPr>
        <p:spPr>
          <a:xfrm>
            <a:off x="6508225" y="1544150"/>
            <a:ext cx="1926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6000">
                <a:solidFill>
                  <a:srgbClr val="00B2A9"/>
                </a:solidFill>
              </a:rPr>
              <a:t>Hold</a:t>
            </a:r>
            <a:endParaRPr b="1" sz="6000">
              <a:solidFill>
                <a:srgbClr val="00B2A9"/>
              </a:solidFill>
            </a:endParaRPr>
          </a:p>
        </p:txBody>
      </p:sp>
      <p:cxnSp>
        <p:nvCxnSpPr>
          <p:cNvPr id="719" name="Google Shape;719;p84"/>
          <p:cNvCxnSpPr/>
          <p:nvPr/>
        </p:nvCxnSpPr>
        <p:spPr>
          <a:xfrm>
            <a:off x="3168675" y="1762850"/>
            <a:ext cx="0" cy="2075400"/>
          </a:xfrm>
          <a:prstGeom prst="straightConnector1">
            <a:avLst/>
          </a:prstGeom>
          <a:noFill/>
          <a:ln cap="flat" cmpd="sng" w="28575">
            <a:solidFill>
              <a:srgbClr val="1F3A92"/>
            </a:solidFill>
            <a:prstDash val="solid"/>
            <a:round/>
            <a:headEnd len="med" w="med" type="none"/>
            <a:tailEnd len="med" w="med" type="none"/>
          </a:ln>
        </p:spPr>
      </p:cxnSp>
      <p:cxnSp>
        <p:nvCxnSpPr>
          <p:cNvPr id="720" name="Google Shape;720;p84"/>
          <p:cNvCxnSpPr/>
          <p:nvPr/>
        </p:nvCxnSpPr>
        <p:spPr>
          <a:xfrm>
            <a:off x="5898400" y="1762850"/>
            <a:ext cx="0" cy="2075400"/>
          </a:xfrm>
          <a:prstGeom prst="straightConnector1">
            <a:avLst/>
          </a:prstGeom>
          <a:noFill/>
          <a:ln cap="flat" cmpd="sng" w="28575">
            <a:solidFill>
              <a:srgbClr val="1F3A92"/>
            </a:solidFill>
            <a:prstDash val="solid"/>
            <a:round/>
            <a:headEnd len="med" w="med" type="none"/>
            <a:tailEnd len="med" w="med" type="non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5"/>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Buy, Sell or Hold Video</a:t>
            </a:r>
            <a:endParaRPr b="1">
              <a:solidFill>
                <a:srgbClr val="1F3A93"/>
              </a:solidFill>
              <a:latin typeface="Roboto Condensed"/>
              <a:ea typeface="Roboto Condensed"/>
              <a:cs typeface="Roboto Condensed"/>
              <a:sym typeface="Roboto Condensed"/>
            </a:endParaRPr>
          </a:p>
        </p:txBody>
      </p:sp>
      <p:cxnSp>
        <p:nvCxnSpPr>
          <p:cNvPr id="726" name="Google Shape;726;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7" name="Google Shape;727;p85"/>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728" name="Google Shape;728;p85"/>
          <p:cNvSpPr txBox="1"/>
          <p:nvPr>
            <p:ph idx="1" type="body"/>
          </p:nvPr>
        </p:nvSpPr>
        <p:spPr>
          <a:xfrm>
            <a:off x="311700" y="1152475"/>
            <a:ext cx="8520600" cy="777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745">
                <a:solidFill>
                  <a:srgbClr val="414143"/>
                </a:solidFill>
                <a:latin typeface="Roboto"/>
                <a:ea typeface="Roboto"/>
                <a:cs typeface="Roboto"/>
                <a:sym typeface="Roboto"/>
              </a:rPr>
              <a:t>Watch the video and answer the questions in it!</a:t>
            </a:r>
            <a:endParaRPr sz="1745">
              <a:solidFill>
                <a:srgbClr val="414143"/>
              </a:solidFill>
              <a:latin typeface="Roboto"/>
              <a:ea typeface="Roboto"/>
              <a:cs typeface="Roboto"/>
              <a:sym typeface="Roboto"/>
            </a:endParaRPr>
          </a:p>
          <a:p>
            <a:pPr indent="0" lvl="0" marL="0" rtl="0" algn="l">
              <a:lnSpc>
                <a:spcPct val="95000"/>
              </a:lnSpc>
              <a:spcBef>
                <a:spcPts val="1200"/>
              </a:spcBef>
              <a:spcAft>
                <a:spcPts val="1200"/>
              </a:spcAft>
              <a:buSzPts val="935"/>
              <a:buNone/>
            </a:pPr>
            <a:r>
              <a:t/>
            </a:r>
            <a:endParaRPr sz="1445">
              <a:solidFill>
                <a:srgbClr val="414143"/>
              </a:solidFill>
              <a:latin typeface="Roboto"/>
              <a:ea typeface="Roboto"/>
              <a:cs typeface="Roboto"/>
              <a:sym typeface="Roboto"/>
            </a:endParaRPr>
          </a:p>
        </p:txBody>
      </p:sp>
      <p:pic>
        <p:nvPicPr>
          <p:cNvPr descr="In this video we’re going to learn about:&#10;~ Annual Reports&#10;~ Revenue&#10;~ Net Income&#10;~ Determining to buy, sell or hold stocks" id="729" name="Google Shape;729;p85" title="Chapter 10: Buy, Sell or Hold?">
            <a:hlinkClick r:id="rId4"/>
          </p:cNvPr>
          <p:cNvPicPr preferRelativeResize="0"/>
          <p:nvPr/>
        </p:nvPicPr>
        <p:blipFill>
          <a:blip r:embed="rId5">
            <a:alphaModFix/>
          </a:blip>
          <a:stretch>
            <a:fillRect/>
          </a:stretch>
        </p:blipFill>
        <p:spPr>
          <a:xfrm>
            <a:off x="2277275" y="1571350"/>
            <a:ext cx="4589450" cy="3442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000"/>
                                        <p:tgtEl>
                                          <p:spTgt spid="7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6"/>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Time to research!</a:t>
            </a:r>
            <a:endParaRPr b="1">
              <a:solidFill>
                <a:srgbClr val="1F3A93"/>
              </a:solidFill>
              <a:latin typeface="Roboto Condensed"/>
              <a:ea typeface="Roboto Condensed"/>
              <a:cs typeface="Roboto Condensed"/>
              <a:sym typeface="Roboto Condensed"/>
            </a:endParaRPr>
          </a:p>
        </p:txBody>
      </p:sp>
      <p:cxnSp>
        <p:nvCxnSpPr>
          <p:cNvPr id="735" name="Google Shape;735;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36" name="Google Shape;736;p86"/>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sp>
        <p:nvSpPr>
          <p:cNvPr id="737" name="Google Shape;737;p86"/>
          <p:cNvSpPr txBox="1"/>
          <p:nvPr>
            <p:ph idx="1" type="body"/>
          </p:nvPr>
        </p:nvSpPr>
        <p:spPr>
          <a:xfrm>
            <a:off x="311700" y="1152475"/>
            <a:ext cx="8520600" cy="214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rgbClr val="414143"/>
                </a:solidFill>
                <a:latin typeface="Roboto"/>
                <a:ea typeface="Roboto"/>
                <a:cs typeface="Roboto"/>
                <a:sym typeface="Roboto"/>
              </a:rPr>
              <a:t>It’s time for us to start thinking about what companies we want to invest in and what stocks we’re going to buy!</a:t>
            </a:r>
            <a:endParaRPr sz="1700">
              <a:solidFill>
                <a:srgbClr val="414143"/>
              </a:solidFill>
              <a:latin typeface="Roboto"/>
              <a:ea typeface="Roboto"/>
              <a:cs typeface="Roboto"/>
              <a:sym typeface="Roboto"/>
            </a:endParaRPr>
          </a:p>
          <a:p>
            <a:pPr indent="-336550" lvl="0" marL="914400" rtl="0" algn="l">
              <a:spcBef>
                <a:spcPts val="1200"/>
              </a:spcBef>
              <a:spcAft>
                <a:spcPts val="0"/>
              </a:spcAft>
              <a:buClr>
                <a:srgbClr val="00B2A9"/>
              </a:buClr>
              <a:buSzPts val="1700"/>
              <a:buFont typeface="Roboto"/>
              <a:buAutoNum type="arabicPeriod"/>
            </a:pPr>
            <a:r>
              <a:rPr b="1" lang="en" sz="1700">
                <a:solidFill>
                  <a:srgbClr val="00B2A9"/>
                </a:solidFill>
                <a:latin typeface="Roboto"/>
                <a:ea typeface="Roboto"/>
                <a:cs typeface="Roboto"/>
                <a:sym typeface="Roboto"/>
              </a:rPr>
              <a:t>Choose two companies in a sector</a:t>
            </a:r>
            <a:endParaRPr b="1" sz="1700">
              <a:solidFill>
                <a:srgbClr val="00B2A9"/>
              </a:solidFill>
              <a:latin typeface="Roboto"/>
              <a:ea typeface="Roboto"/>
              <a:cs typeface="Roboto"/>
              <a:sym typeface="Roboto"/>
            </a:endParaRPr>
          </a:p>
          <a:p>
            <a:pPr indent="-336550" lvl="0" marL="914400" rtl="0" algn="l">
              <a:spcBef>
                <a:spcPts val="1000"/>
              </a:spcBef>
              <a:spcAft>
                <a:spcPts val="0"/>
              </a:spcAft>
              <a:buClr>
                <a:srgbClr val="00B2A9"/>
              </a:buClr>
              <a:buSzPts val="1700"/>
              <a:buFont typeface="Roboto"/>
              <a:buAutoNum type="arabicPeriod"/>
            </a:pPr>
            <a:r>
              <a:rPr b="1" lang="en" sz="1700">
                <a:solidFill>
                  <a:srgbClr val="00B2A9"/>
                </a:solidFill>
                <a:latin typeface="Roboto"/>
                <a:ea typeface="Roboto"/>
                <a:cs typeface="Roboto"/>
                <a:sym typeface="Roboto"/>
              </a:rPr>
              <a:t>Research</a:t>
            </a:r>
            <a:r>
              <a:rPr b="1" lang="en" sz="1700">
                <a:solidFill>
                  <a:srgbClr val="00B2A9"/>
                </a:solidFill>
                <a:latin typeface="Roboto"/>
                <a:ea typeface="Roboto"/>
                <a:cs typeface="Roboto"/>
                <a:sym typeface="Roboto"/>
              </a:rPr>
              <a:t> the companies through a financial engine</a:t>
            </a:r>
            <a:endParaRPr b="1" sz="1700">
              <a:solidFill>
                <a:srgbClr val="00B2A9"/>
              </a:solidFill>
              <a:latin typeface="Roboto"/>
              <a:ea typeface="Roboto"/>
              <a:cs typeface="Roboto"/>
              <a:sym typeface="Roboto"/>
            </a:endParaRPr>
          </a:p>
          <a:p>
            <a:pPr indent="-336550" lvl="0" marL="914400" rtl="0" algn="l">
              <a:spcBef>
                <a:spcPts val="1000"/>
              </a:spcBef>
              <a:spcAft>
                <a:spcPts val="1000"/>
              </a:spcAft>
              <a:buClr>
                <a:srgbClr val="00B2A9"/>
              </a:buClr>
              <a:buSzPts val="1700"/>
              <a:buFont typeface="Roboto"/>
              <a:buAutoNum type="arabicPeriod"/>
            </a:pPr>
            <a:r>
              <a:rPr b="1" lang="en" sz="1700">
                <a:solidFill>
                  <a:srgbClr val="00B2A9"/>
                </a:solidFill>
                <a:latin typeface="Roboto"/>
                <a:ea typeface="Roboto"/>
                <a:cs typeface="Roboto"/>
                <a:sym typeface="Roboto"/>
              </a:rPr>
              <a:t>Compare information from company websites and annual reports</a:t>
            </a:r>
            <a:endParaRPr sz="1700">
              <a:solidFill>
                <a:srgbClr val="414143"/>
              </a:solidFill>
              <a:latin typeface="Roboto"/>
              <a:ea typeface="Roboto"/>
              <a:cs typeface="Roboto"/>
              <a:sym typeface="Roboto"/>
            </a:endParaRPr>
          </a:p>
        </p:txBody>
      </p:sp>
      <p:pic>
        <p:nvPicPr>
          <p:cNvPr id="738" name="Google Shape;738;p86"/>
          <p:cNvPicPr preferRelativeResize="0"/>
          <p:nvPr/>
        </p:nvPicPr>
        <p:blipFill>
          <a:blip r:embed="rId4">
            <a:alphaModFix/>
          </a:blip>
          <a:stretch>
            <a:fillRect/>
          </a:stretch>
        </p:blipFill>
        <p:spPr>
          <a:xfrm>
            <a:off x="72300" y="3849651"/>
            <a:ext cx="1202310" cy="704469"/>
          </a:xfrm>
          <a:prstGeom prst="rect">
            <a:avLst/>
          </a:prstGeom>
          <a:noFill/>
          <a:ln>
            <a:noFill/>
          </a:ln>
        </p:spPr>
      </p:pic>
      <p:pic>
        <p:nvPicPr>
          <p:cNvPr id="739" name="Google Shape;739;p86"/>
          <p:cNvPicPr preferRelativeResize="0"/>
          <p:nvPr/>
        </p:nvPicPr>
        <p:blipFill rotWithShape="1">
          <a:blip r:embed="rId5">
            <a:alphaModFix/>
          </a:blip>
          <a:srcRect b="20174" l="0" r="0" t="20174"/>
          <a:stretch/>
        </p:blipFill>
        <p:spPr>
          <a:xfrm>
            <a:off x="1262750" y="3810924"/>
            <a:ext cx="1794351" cy="781925"/>
          </a:xfrm>
          <a:prstGeom prst="rect">
            <a:avLst/>
          </a:prstGeom>
          <a:noFill/>
          <a:ln>
            <a:noFill/>
          </a:ln>
        </p:spPr>
      </p:pic>
      <p:sp>
        <p:nvSpPr>
          <p:cNvPr id="740" name="Google Shape;740;p86"/>
          <p:cNvSpPr txBox="1"/>
          <p:nvPr/>
        </p:nvSpPr>
        <p:spPr>
          <a:xfrm>
            <a:off x="1176696" y="4036954"/>
            <a:ext cx="41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Vs.</a:t>
            </a:r>
            <a:endParaRPr b="1">
              <a:solidFill>
                <a:srgbClr val="00B2A9"/>
              </a:solidFill>
              <a:latin typeface="Roboto"/>
              <a:ea typeface="Roboto"/>
              <a:cs typeface="Roboto"/>
              <a:sym typeface="Roboto"/>
            </a:endParaRPr>
          </a:p>
        </p:txBody>
      </p:sp>
      <p:pic>
        <p:nvPicPr>
          <p:cNvPr id="741" name="Google Shape;741;p86"/>
          <p:cNvPicPr preferRelativeResize="0"/>
          <p:nvPr/>
        </p:nvPicPr>
        <p:blipFill>
          <a:blip r:embed="rId6">
            <a:alphaModFix/>
          </a:blip>
          <a:stretch>
            <a:fillRect/>
          </a:stretch>
        </p:blipFill>
        <p:spPr>
          <a:xfrm>
            <a:off x="7961764" y="3635500"/>
            <a:ext cx="1013112" cy="1132299"/>
          </a:xfrm>
          <a:prstGeom prst="rect">
            <a:avLst/>
          </a:prstGeom>
          <a:noFill/>
          <a:ln>
            <a:noFill/>
          </a:ln>
        </p:spPr>
      </p:pic>
      <p:pic>
        <p:nvPicPr>
          <p:cNvPr id="742" name="Google Shape;742;p86"/>
          <p:cNvPicPr preferRelativeResize="0"/>
          <p:nvPr/>
        </p:nvPicPr>
        <p:blipFill rotWithShape="1">
          <a:blip r:embed="rId7">
            <a:alphaModFix/>
          </a:blip>
          <a:srcRect b="0" l="22612" r="21744" t="0"/>
          <a:stretch/>
        </p:blipFill>
        <p:spPr>
          <a:xfrm>
            <a:off x="6471225" y="3635501"/>
            <a:ext cx="1120020" cy="1132298"/>
          </a:xfrm>
          <a:prstGeom prst="rect">
            <a:avLst/>
          </a:prstGeom>
          <a:noFill/>
          <a:ln>
            <a:noFill/>
          </a:ln>
        </p:spPr>
      </p:pic>
      <p:sp>
        <p:nvSpPr>
          <p:cNvPr id="743" name="Google Shape;743;p86"/>
          <p:cNvSpPr txBox="1"/>
          <p:nvPr/>
        </p:nvSpPr>
        <p:spPr>
          <a:xfrm>
            <a:off x="7591245" y="4024335"/>
            <a:ext cx="41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Vs.</a:t>
            </a:r>
            <a:endParaRPr b="1">
              <a:solidFill>
                <a:srgbClr val="00B2A9"/>
              </a:solidFill>
              <a:latin typeface="Roboto"/>
              <a:ea typeface="Roboto"/>
              <a:cs typeface="Roboto"/>
              <a:sym typeface="Roboto"/>
            </a:endParaRPr>
          </a:p>
        </p:txBody>
      </p:sp>
      <p:pic>
        <p:nvPicPr>
          <p:cNvPr id="744" name="Google Shape;744;p86"/>
          <p:cNvPicPr preferRelativeResize="0"/>
          <p:nvPr/>
        </p:nvPicPr>
        <p:blipFill>
          <a:blip r:embed="rId8">
            <a:alphaModFix/>
          </a:blip>
          <a:stretch>
            <a:fillRect/>
          </a:stretch>
        </p:blipFill>
        <p:spPr>
          <a:xfrm>
            <a:off x="3203536" y="3659862"/>
            <a:ext cx="1211507" cy="918095"/>
          </a:xfrm>
          <a:prstGeom prst="rect">
            <a:avLst/>
          </a:prstGeom>
          <a:noFill/>
          <a:ln>
            <a:noFill/>
          </a:ln>
        </p:spPr>
      </p:pic>
      <p:pic>
        <p:nvPicPr>
          <p:cNvPr id="745" name="Google Shape;745;p86"/>
          <p:cNvPicPr preferRelativeResize="0"/>
          <p:nvPr/>
        </p:nvPicPr>
        <p:blipFill>
          <a:blip r:embed="rId9">
            <a:alphaModFix/>
          </a:blip>
          <a:stretch>
            <a:fillRect/>
          </a:stretch>
        </p:blipFill>
        <p:spPr>
          <a:xfrm>
            <a:off x="4758026" y="3552750"/>
            <a:ext cx="1132293" cy="1132298"/>
          </a:xfrm>
          <a:prstGeom prst="rect">
            <a:avLst/>
          </a:prstGeom>
          <a:noFill/>
          <a:ln>
            <a:noFill/>
          </a:ln>
        </p:spPr>
      </p:pic>
      <p:sp>
        <p:nvSpPr>
          <p:cNvPr id="746" name="Google Shape;746;p86"/>
          <p:cNvSpPr txBox="1"/>
          <p:nvPr/>
        </p:nvSpPr>
        <p:spPr>
          <a:xfrm>
            <a:off x="4365826" y="4001550"/>
            <a:ext cx="44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Vs.</a:t>
            </a:r>
            <a:endParaRPr b="1">
              <a:solidFill>
                <a:srgbClr val="00B2A9"/>
              </a:solidFill>
              <a:latin typeface="Roboto"/>
              <a:ea typeface="Roboto"/>
              <a:cs typeface="Roboto"/>
              <a:sym typeface="Robo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7"/>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BreakFree Investors Challenge</a:t>
            </a:r>
            <a:endParaRPr b="1">
              <a:solidFill>
                <a:srgbClr val="1F3A93"/>
              </a:solidFill>
              <a:latin typeface="Roboto Condensed"/>
              <a:ea typeface="Roboto Condensed"/>
              <a:cs typeface="Roboto Condensed"/>
              <a:sym typeface="Roboto Condensed"/>
            </a:endParaRPr>
          </a:p>
        </p:txBody>
      </p:sp>
      <p:sp>
        <p:nvSpPr>
          <p:cNvPr id="752" name="Google Shape;752;p87"/>
          <p:cNvSpPr txBox="1"/>
          <p:nvPr>
            <p:ph idx="1" type="body"/>
          </p:nvPr>
        </p:nvSpPr>
        <p:spPr>
          <a:xfrm>
            <a:off x="311700" y="1183200"/>
            <a:ext cx="8375100" cy="368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1018"/>
              <a:buNone/>
            </a:pPr>
            <a:r>
              <a:rPr b="1" lang="en" sz="2097">
                <a:solidFill>
                  <a:srgbClr val="1F3A92"/>
                </a:solidFill>
                <a:latin typeface="Roboto"/>
                <a:ea typeface="Roboto"/>
                <a:cs typeface="Roboto"/>
                <a:sym typeface="Roboto"/>
              </a:rPr>
              <a:t>Now it’s time to invest!</a:t>
            </a:r>
            <a:endParaRPr b="1" sz="2097">
              <a:solidFill>
                <a:srgbClr val="1F3A92"/>
              </a:solidFill>
              <a:latin typeface="Roboto"/>
              <a:ea typeface="Roboto"/>
              <a:cs typeface="Roboto"/>
              <a:sym typeface="Roboto"/>
            </a:endParaRPr>
          </a:p>
          <a:p>
            <a:pPr indent="0" lvl="0" marL="0" rtl="0" algn="l">
              <a:spcBef>
                <a:spcPts val="0"/>
              </a:spcBef>
              <a:spcAft>
                <a:spcPts val="0"/>
              </a:spcAft>
              <a:buSzPts val="1018"/>
              <a:buNone/>
            </a:pPr>
            <a:r>
              <a:t/>
            </a:r>
            <a:endParaRPr sz="2097">
              <a:solidFill>
                <a:srgbClr val="1F3A92"/>
              </a:solidFill>
              <a:latin typeface="Roboto"/>
              <a:ea typeface="Roboto"/>
              <a:cs typeface="Roboto"/>
              <a:sym typeface="Roboto"/>
            </a:endParaRPr>
          </a:p>
          <a:p>
            <a:pPr indent="0" lvl="0" marL="0" rtl="0" algn="l">
              <a:spcBef>
                <a:spcPts val="0"/>
              </a:spcBef>
              <a:spcAft>
                <a:spcPts val="0"/>
              </a:spcAft>
              <a:buSzPts val="1018"/>
              <a:buNone/>
            </a:pPr>
            <a:r>
              <a:rPr lang="en" sz="2097">
                <a:solidFill>
                  <a:srgbClr val="1F3A92"/>
                </a:solidFill>
                <a:latin typeface="Roboto"/>
                <a:ea typeface="Roboto"/>
                <a:cs typeface="Roboto"/>
                <a:sym typeface="Roboto"/>
              </a:rPr>
              <a:t>Remember, we’re competing against other schools, so we have to be smart and patient with our decisions. We also need to monitor our investment portfolio and make trades (sell and buy) as we go!</a:t>
            </a:r>
            <a:endParaRPr sz="2097">
              <a:solidFill>
                <a:srgbClr val="1F3A92"/>
              </a:solidFill>
              <a:latin typeface="Roboto"/>
              <a:ea typeface="Roboto"/>
              <a:cs typeface="Roboto"/>
              <a:sym typeface="Roboto"/>
            </a:endParaRPr>
          </a:p>
          <a:p>
            <a:pPr indent="0" lvl="0" marL="0" rtl="0" algn="l">
              <a:spcBef>
                <a:spcPts val="0"/>
              </a:spcBef>
              <a:spcAft>
                <a:spcPts val="0"/>
              </a:spcAft>
              <a:buSzPts val="1018"/>
              <a:buNone/>
            </a:pPr>
            <a:r>
              <a:t/>
            </a:r>
            <a:endParaRPr sz="2097">
              <a:solidFill>
                <a:srgbClr val="1F3A92"/>
              </a:solidFill>
              <a:latin typeface="Roboto"/>
              <a:ea typeface="Roboto"/>
              <a:cs typeface="Roboto"/>
              <a:sym typeface="Roboto"/>
            </a:endParaRPr>
          </a:p>
          <a:p>
            <a:pPr indent="0" lvl="0" marL="0" rtl="0" algn="l">
              <a:spcBef>
                <a:spcPts val="0"/>
              </a:spcBef>
              <a:spcAft>
                <a:spcPts val="0"/>
              </a:spcAft>
              <a:buSzPts val="1018"/>
              <a:buNone/>
            </a:pPr>
            <a:r>
              <a:rPr lang="en" sz="2097">
                <a:solidFill>
                  <a:srgbClr val="1F3A92"/>
                </a:solidFill>
                <a:latin typeface="Roboto"/>
                <a:ea typeface="Roboto"/>
                <a:cs typeface="Roboto"/>
                <a:sym typeface="Roboto"/>
              </a:rPr>
              <a:t>BreakFree Prizes:</a:t>
            </a:r>
            <a:endParaRPr sz="2097">
              <a:solidFill>
                <a:srgbClr val="1F3A92"/>
              </a:solidFill>
              <a:latin typeface="Roboto"/>
              <a:ea typeface="Roboto"/>
              <a:cs typeface="Roboto"/>
              <a:sym typeface="Roboto"/>
            </a:endParaRPr>
          </a:p>
          <a:p>
            <a:pPr indent="-361791" lvl="0" marL="914400" rtl="0" algn="l">
              <a:spcBef>
                <a:spcPts val="0"/>
              </a:spcBef>
              <a:spcAft>
                <a:spcPts val="0"/>
              </a:spcAft>
              <a:buClr>
                <a:srgbClr val="1F3A92"/>
              </a:buClr>
              <a:buSzPts val="2098"/>
              <a:buFont typeface="Roboto"/>
              <a:buChar char="●"/>
            </a:pPr>
            <a:r>
              <a:rPr lang="en" sz="2097">
                <a:solidFill>
                  <a:srgbClr val="1F3A92"/>
                </a:solidFill>
                <a:latin typeface="Roboto"/>
                <a:ea typeface="Roboto"/>
                <a:cs typeface="Roboto"/>
                <a:sym typeface="Roboto"/>
              </a:rPr>
              <a:t>Monthly winners</a:t>
            </a:r>
            <a:endParaRPr sz="2097">
              <a:solidFill>
                <a:srgbClr val="1F3A92"/>
              </a:solidFill>
              <a:latin typeface="Roboto"/>
              <a:ea typeface="Roboto"/>
              <a:cs typeface="Roboto"/>
              <a:sym typeface="Roboto"/>
            </a:endParaRPr>
          </a:p>
          <a:p>
            <a:pPr indent="-361791" lvl="0" marL="914400" rtl="0" algn="l">
              <a:spcBef>
                <a:spcPts val="0"/>
              </a:spcBef>
              <a:spcAft>
                <a:spcPts val="0"/>
              </a:spcAft>
              <a:buClr>
                <a:srgbClr val="1F3A92"/>
              </a:buClr>
              <a:buSzPts val="2098"/>
              <a:buFont typeface="Roboto"/>
              <a:buChar char="●"/>
            </a:pPr>
            <a:r>
              <a:rPr lang="en" sz="2097">
                <a:solidFill>
                  <a:srgbClr val="1F3A92"/>
                </a:solidFill>
                <a:latin typeface="Roboto"/>
                <a:ea typeface="Roboto"/>
                <a:cs typeface="Roboto"/>
                <a:sym typeface="Roboto"/>
              </a:rPr>
              <a:t>Overall winners at end of school year</a:t>
            </a:r>
            <a:endParaRPr sz="2097">
              <a:solidFill>
                <a:srgbClr val="1F3A92"/>
              </a:solidFill>
              <a:latin typeface="Roboto"/>
              <a:ea typeface="Roboto"/>
              <a:cs typeface="Roboto"/>
              <a:sym typeface="Roboto"/>
            </a:endParaRPr>
          </a:p>
        </p:txBody>
      </p:sp>
      <p:cxnSp>
        <p:nvCxnSpPr>
          <p:cNvPr id="753" name="Google Shape;753;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4" name="Google Shape;754;p87"/>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id="755" name="Google Shape;755;p87"/>
          <p:cNvPicPr preferRelativeResize="0"/>
          <p:nvPr/>
        </p:nvPicPr>
        <p:blipFill>
          <a:blip r:embed="rId4">
            <a:alphaModFix/>
          </a:blip>
          <a:stretch>
            <a:fillRect/>
          </a:stretch>
        </p:blipFill>
        <p:spPr>
          <a:xfrm>
            <a:off x="6593250" y="2400300"/>
            <a:ext cx="3189051" cy="3189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Why is investing important?</a:t>
            </a:r>
            <a:endParaRPr b="1">
              <a:solidFill>
                <a:srgbClr val="1F3A93"/>
              </a:solidFill>
              <a:latin typeface="Roboto Condensed"/>
              <a:ea typeface="Roboto Condensed"/>
              <a:cs typeface="Roboto Condensed"/>
              <a:sym typeface="Roboto Condensed"/>
            </a:endParaRPr>
          </a:p>
        </p:txBody>
      </p:sp>
      <p:cxnSp>
        <p:nvCxnSpPr>
          <p:cNvPr id="117" name="Google Shape;117;p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8" name="Google Shape;118;p20"/>
          <p:cNvPicPr preferRelativeResize="0"/>
          <p:nvPr/>
        </p:nvPicPr>
        <p:blipFill>
          <a:blip r:embed="rId3">
            <a:alphaModFix/>
          </a:blip>
          <a:stretch>
            <a:fillRect/>
          </a:stretch>
        </p:blipFill>
        <p:spPr>
          <a:xfrm>
            <a:off x="7701174" y="31900"/>
            <a:ext cx="1197252" cy="1151298"/>
          </a:xfrm>
          <a:prstGeom prst="rect">
            <a:avLst/>
          </a:prstGeom>
          <a:noFill/>
          <a:ln>
            <a:noFill/>
          </a:ln>
        </p:spPr>
      </p:pic>
      <p:pic>
        <p:nvPicPr>
          <p:cNvPr descr="In this video we’re going to learn:     &#10;~Short-term vs. long-term goals   &#10;~Saving vs. investing   &#10;~Emergency funds  &#10;~Risk    &#10;~Why The Stock Market Game is relevant to YOU!" id="119" name="Google Shape;119;p20" title="Chapter 1: Why is investing important?">
            <a:hlinkClick r:id="rId4"/>
          </p:cNvPr>
          <p:cNvPicPr preferRelativeResize="0"/>
          <p:nvPr/>
        </p:nvPicPr>
        <p:blipFill>
          <a:blip r:embed="rId5">
            <a:alphaModFix/>
          </a:blip>
          <a:stretch>
            <a:fillRect/>
          </a:stretch>
        </p:blipFill>
        <p:spPr>
          <a:xfrm>
            <a:off x="2286000" y="132199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321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Revisiting the $100,000</a:t>
            </a:r>
            <a:endParaRPr b="1">
              <a:solidFill>
                <a:srgbClr val="1F3A93"/>
              </a:solidFill>
              <a:latin typeface="Roboto Condensed"/>
              <a:ea typeface="Roboto Condensed"/>
              <a:cs typeface="Roboto Condensed"/>
              <a:sym typeface="Roboto Condensed"/>
            </a:endParaRPr>
          </a:p>
        </p:txBody>
      </p:sp>
      <p:sp>
        <p:nvSpPr>
          <p:cNvPr id="125" name="Google Shape;125;p21"/>
          <p:cNvSpPr txBox="1"/>
          <p:nvPr>
            <p:ph idx="1" type="body"/>
          </p:nvPr>
        </p:nvSpPr>
        <p:spPr>
          <a:xfrm>
            <a:off x="311700" y="1152475"/>
            <a:ext cx="8520600" cy="1112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700">
                <a:solidFill>
                  <a:srgbClr val="414143"/>
                </a:solidFill>
                <a:latin typeface="Roboto"/>
                <a:ea typeface="Roboto"/>
                <a:cs typeface="Roboto"/>
                <a:sym typeface="Roboto"/>
              </a:rPr>
              <a:t>Directions</a:t>
            </a:r>
            <a:r>
              <a:rPr lang="en" sz="1700">
                <a:solidFill>
                  <a:srgbClr val="414143"/>
                </a:solidFill>
                <a:latin typeface="Roboto"/>
                <a:ea typeface="Roboto"/>
                <a:cs typeface="Roboto"/>
                <a:sym typeface="Roboto"/>
              </a:rPr>
              <a:t>:</a:t>
            </a:r>
            <a:r>
              <a:rPr lang="en" sz="1600">
                <a:solidFill>
                  <a:srgbClr val="414143"/>
                </a:solidFill>
                <a:latin typeface="Roboto"/>
                <a:ea typeface="Roboto"/>
                <a:cs typeface="Roboto"/>
                <a:sym typeface="Roboto"/>
              </a:rPr>
              <a:t> With your $100,000 you can buy any of the following items (and multiple of each). You just have to spend your $100,000 completely. Write down the items and quantities you would purchase. Then pair off and determine the most popular items.</a:t>
            </a:r>
            <a:endParaRPr sz="1600">
              <a:solidFill>
                <a:srgbClr val="414143"/>
              </a:solidFill>
              <a:latin typeface="Roboto"/>
              <a:ea typeface="Roboto"/>
              <a:cs typeface="Roboto"/>
              <a:sym typeface="Roboto"/>
            </a:endParaRPr>
          </a:p>
        </p:txBody>
      </p:sp>
      <p:cxnSp>
        <p:nvCxnSpPr>
          <p:cNvPr id="126" name="Google Shape;126;p2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7" name="Google Shape;127;p21"/>
          <p:cNvPicPr preferRelativeResize="0"/>
          <p:nvPr/>
        </p:nvPicPr>
        <p:blipFill rotWithShape="1">
          <a:blip r:embed="rId3">
            <a:alphaModFix/>
          </a:blip>
          <a:srcRect b="0" l="0" r="0" t="15604"/>
          <a:stretch/>
        </p:blipFill>
        <p:spPr>
          <a:xfrm>
            <a:off x="7973100" y="184813"/>
            <a:ext cx="1001775" cy="845475"/>
          </a:xfrm>
          <a:prstGeom prst="rect">
            <a:avLst/>
          </a:prstGeom>
          <a:noFill/>
          <a:ln>
            <a:noFill/>
          </a:ln>
        </p:spPr>
      </p:pic>
      <p:pic>
        <p:nvPicPr>
          <p:cNvPr id="128" name="Google Shape;128;p21"/>
          <p:cNvPicPr preferRelativeResize="0"/>
          <p:nvPr/>
        </p:nvPicPr>
        <p:blipFill>
          <a:blip r:embed="rId4">
            <a:alphaModFix/>
          </a:blip>
          <a:stretch>
            <a:fillRect/>
          </a:stretch>
        </p:blipFill>
        <p:spPr>
          <a:xfrm>
            <a:off x="152400" y="2261697"/>
            <a:ext cx="2107306" cy="971092"/>
          </a:xfrm>
          <a:prstGeom prst="rect">
            <a:avLst/>
          </a:prstGeom>
          <a:noFill/>
          <a:ln>
            <a:noFill/>
          </a:ln>
        </p:spPr>
      </p:pic>
      <p:sp>
        <p:nvSpPr>
          <p:cNvPr id="129" name="Google Shape;129;p21"/>
          <p:cNvSpPr txBox="1"/>
          <p:nvPr/>
        </p:nvSpPr>
        <p:spPr>
          <a:xfrm>
            <a:off x="25200" y="3165925"/>
            <a:ext cx="2017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PS5 </a:t>
            </a:r>
            <a:endParaRPr b="1">
              <a:solidFill>
                <a:srgbClr val="00B2A9"/>
              </a:solidFill>
            </a:endParaRPr>
          </a:p>
          <a:p>
            <a:pPr indent="0" lvl="0" marL="0" rtl="0" algn="ctr">
              <a:spcBef>
                <a:spcPts val="0"/>
              </a:spcBef>
              <a:spcAft>
                <a:spcPts val="0"/>
              </a:spcAft>
              <a:buNone/>
            </a:pPr>
            <a:r>
              <a:rPr b="1" lang="en">
                <a:solidFill>
                  <a:srgbClr val="00B2A9"/>
                </a:solidFill>
              </a:rPr>
              <a:t>$500</a:t>
            </a:r>
            <a:endParaRPr b="1">
              <a:solidFill>
                <a:srgbClr val="00B2A9"/>
              </a:solidFill>
            </a:endParaRPr>
          </a:p>
        </p:txBody>
      </p:sp>
      <p:pic>
        <p:nvPicPr>
          <p:cNvPr id="130" name="Google Shape;130;p21"/>
          <p:cNvPicPr preferRelativeResize="0"/>
          <p:nvPr/>
        </p:nvPicPr>
        <p:blipFill>
          <a:blip r:embed="rId5">
            <a:alphaModFix/>
          </a:blip>
          <a:stretch>
            <a:fillRect/>
          </a:stretch>
        </p:blipFill>
        <p:spPr>
          <a:xfrm>
            <a:off x="2437626" y="2261697"/>
            <a:ext cx="1619161" cy="971091"/>
          </a:xfrm>
          <a:prstGeom prst="rect">
            <a:avLst/>
          </a:prstGeom>
          <a:noFill/>
          <a:ln>
            <a:noFill/>
          </a:ln>
        </p:spPr>
      </p:pic>
      <p:sp>
        <p:nvSpPr>
          <p:cNvPr id="131" name="Google Shape;131;p21"/>
          <p:cNvSpPr txBox="1"/>
          <p:nvPr/>
        </p:nvSpPr>
        <p:spPr>
          <a:xfrm>
            <a:off x="2106300" y="3165925"/>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Toyota Corolla </a:t>
            </a:r>
            <a:endParaRPr b="1">
              <a:solidFill>
                <a:srgbClr val="00B2A9"/>
              </a:solidFill>
            </a:endParaRPr>
          </a:p>
          <a:p>
            <a:pPr indent="0" lvl="0" marL="0" rtl="0" algn="ctr">
              <a:spcBef>
                <a:spcPts val="0"/>
              </a:spcBef>
              <a:spcAft>
                <a:spcPts val="0"/>
              </a:spcAft>
              <a:buNone/>
            </a:pPr>
            <a:r>
              <a:rPr b="1" lang="en">
                <a:solidFill>
                  <a:srgbClr val="00B2A9"/>
                </a:solidFill>
              </a:rPr>
              <a:t>$20,000</a:t>
            </a:r>
            <a:endParaRPr b="1">
              <a:solidFill>
                <a:srgbClr val="00B2A9"/>
              </a:solidFill>
            </a:endParaRPr>
          </a:p>
        </p:txBody>
      </p:sp>
      <p:sp>
        <p:nvSpPr>
          <p:cNvPr id="132" name="Google Shape;132;p21"/>
          <p:cNvSpPr txBox="1"/>
          <p:nvPr/>
        </p:nvSpPr>
        <p:spPr>
          <a:xfrm>
            <a:off x="1634900" y="4598750"/>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Daily Starbucks </a:t>
            </a:r>
            <a:endParaRPr b="1">
              <a:solidFill>
                <a:srgbClr val="00B2A9"/>
              </a:solidFill>
            </a:endParaRPr>
          </a:p>
          <a:p>
            <a:pPr indent="0" lvl="0" marL="0" rtl="0" algn="ctr">
              <a:spcBef>
                <a:spcPts val="0"/>
              </a:spcBef>
              <a:spcAft>
                <a:spcPts val="0"/>
              </a:spcAft>
              <a:buNone/>
            </a:pPr>
            <a:r>
              <a:rPr b="1" lang="en">
                <a:solidFill>
                  <a:srgbClr val="00B2A9"/>
                </a:solidFill>
              </a:rPr>
              <a:t>$1,500</a:t>
            </a:r>
            <a:endParaRPr b="1">
              <a:solidFill>
                <a:srgbClr val="00B2A9"/>
              </a:solidFill>
            </a:endParaRPr>
          </a:p>
        </p:txBody>
      </p:sp>
      <p:pic>
        <p:nvPicPr>
          <p:cNvPr id="133" name="Google Shape;133;p21"/>
          <p:cNvPicPr preferRelativeResize="0"/>
          <p:nvPr/>
        </p:nvPicPr>
        <p:blipFill rotWithShape="1">
          <a:blip r:embed="rId6">
            <a:alphaModFix/>
          </a:blip>
          <a:srcRect b="14842" l="34118" r="20595" t="0"/>
          <a:stretch/>
        </p:blipFill>
        <p:spPr>
          <a:xfrm>
            <a:off x="2398075" y="3718525"/>
            <a:ext cx="755450" cy="947050"/>
          </a:xfrm>
          <a:prstGeom prst="rect">
            <a:avLst/>
          </a:prstGeom>
          <a:noFill/>
          <a:ln>
            <a:noFill/>
          </a:ln>
        </p:spPr>
      </p:pic>
      <p:sp>
        <p:nvSpPr>
          <p:cNvPr id="134" name="Google Shape;134;p21"/>
          <p:cNvSpPr txBox="1"/>
          <p:nvPr/>
        </p:nvSpPr>
        <p:spPr>
          <a:xfrm>
            <a:off x="3834775" y="3165925"/>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Vacation to </a:t>
            </a:r>
            <a:r>
              <a:rPr b="1" lang="en">
                <a:solidFill>
                  <a:srgbClr val="00B2A9"/>
                </a:solidFill>
              </a:rPr>
              <a:t>Caribbean</a:t>
            </a:r>
            <a:r>
              <a:rPr b="1" lang="en">
                <a:solidFill>
                  <a:srgbClr val="00B2A9"/>
                </a:solidFill>
              </a:rPr>
              <a:t> for 1 person $5,000</a:t>
            </a:r>
            <a:endParaRPr b="1">
              <a:solidFill>
                <a:srgbClr val="00B2A9"/>
              </a:solidFill>
            </a:endParaRPr>
          </a:p>
        </p:txBody>
      </p:sp>
      <p:pic>
        <p:nvPicPr>
          <p:cNvPr id="135" name="Google Shape;135;p21"/>
          <p:cNvPicPr preferRelativeResize="0"/>
          <p:nvPr/>
        </p:nvPicPr>
        <p:blipFill>
          <a:blip r:embed="rId7">
            <a:alphaModFix/>
          </a:blip>
          <a:stretch>
            <a:fillRect/>
          </a:stretch>
        </p:blipFill>
        <p:spPr>
          <a:xfrm>
            <a:off x="4234699" y="2240886"/>
            <a:ext cx="1481951" cy="1010887"/>
          </a:xfrm>
          <a:prstGeom prst="rect">
            <a:avLst/>
          </a:prstGeom>
          <a:noFill/>
          <a:ln>
            <a:noFill/>
          </a:ln>
        </p:spPr>
      </p:pic>
      <p:pic>
        <p:nvPicPr>
          <p:cNvPr id="136" name="Google Shape;136;p21"/>
          <p:cNvPicPr preferRelativeResize="0"/>
          <p:nvPr/>
        </p:nvPicPr>
        <p:blipFill rotWithShape="1">
          <a:blip r:embed="rId8">
            <a:alphaModFix/>
          </a:blip>
          <a:srcRect b="8625" l="0" r="3334" t="0"/>
          <a:stretch/>
        </p:blipFill>
        <p:spPr>
          <a:xfrm>
            <a:off x="7050600" y="3747550"/>
            <a:ext cx="2017200" cy="953405"/>
          </a:xfrm>
          <a:prstGeom prst="rect">
            <a:avLst/>
          </a:prstGeom>
          <a:noFill/>
          <a:ln>
            <a:noFill/>
          </a:ln>
        </p:spPr>
      </p:pic>
      <p:sp>
        <p:nvSpPr>
          <p:cNvPr id="137" name="Google Shape;137;p21"/>
          <p:cNvSpPr txBox="1"/>
          <p:nvPr/>
        </p:nvSpPr>
        <p:spPr>
          <a:xfrm>
            <a:off x="6938400" y="4629625"/>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Electric Skateboard</a:t>
            </a:r>
            <a:endParaRPr b="1">
              <a:solidFill>
                <a:srgbClr val="00B2A9"/>
              </a:solidFill>
            </a:endParaRPr>
          </a:p>
          <a:p>
            <a:pPr indent="0" lvl="0" marL="0" rtl="0" algn="ctr">
              <a:spcBef>
                <a:spcPts val="0"/>
              </a:spcBef>
              <a:spcAft>
                <a:spcPts val="0"/>
              </a:spcAft>
              <a:buNone/>
            </a:pPr>
            <a:r>
              <a:rPr b="1" lang="en">
                <a:solidFill>
                  <a:srgbClr val="00B2A9"/>
                </a:solidFill>
              </a:rPr>
              <a:t>$1,000</a:t>
            </a:r>
            <a:endParaRPr b="1">
              <a:solidFill>
                <a:srgbClr val="00B2A9"/>
              </a:solidFill>
            </a:endParaRPr>
          </a:p>
        </p:txBody>
      </p:sp>
      <p:pic>
        <p:nvPicPr>
          <p:cNvPr id="138" name="Google Shape;138;p21"/>
          <p:cNvPicPr preferRelativeResize="0"/>
          <p:nvPr/>
        </p:nvPicPr>
        <p:blipFill rotWithShape="1">
          <a:blip r:embed="rId9">
            <a:alphaModFix/>
          </a:blip>
          <a:srcRect b="0" l="0" r="0" t="3966"/>
          <a:stretch/>
        </p:blipFill>
        <p:spPr>
          <a:xfrm>
            <a:off x="377825" y="3743150"/>
            <a:ext cx="1481950" cy="947050"/>
          </a:xfrm>
          <a:prstGeom prst="rect">
            <a:avLst/>
          </a:prstGeom>
          <a:noFill/>
          <a:ln>
            <a:noFill/>
          </a:ln>
        </p:spPr>
      </p:pic>
      <p:sp>
        <p:nvSpPr>
          <p:cNvPr id="139" name="Google Shape;139;p21"/>
          <p:cNvSpPr txBox="1"/>
          <p:nvPr/>
        </p:nvSpPr>
        <p:spPr>
          <a:xfrm>
            <a:off x="-22100" y="4598750"/>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Recording Studio</a:t>
            </a:r>
            <a:endParaRPr b="1">
              <a:solidFill>
                <a:srgbClr val="00B2A9"/>
              </a:solidFill>
            </a:endParaRPr>
          </a:p>
          <a:p>
            <a:pPr indent="0" lvl="0" marL="0" rtl="0" algn="ctr">
              <a:spcBef>
                <a:spcPts val="0"/>
              </a:spcBef>
              <a:spcAft>
                <a:spcPts val="0"/>
              </a:spcAft>
              <a:buNone/>
            </a:pPr>
            <a:r>
              <a:rPr b="1" lang="en">
                <a:solidFill>
                  <a:srgbClr val="00B2A9"/>
                </a:solidFill>
              </a:rPr>
              <a:t>$30,000</a:t>
            </a:r>
            <a:endParaRPr b="1">
              <a:solidFill>
                <a:srgbClr val="00B2A9"/>
              </a:solidFill>
            </a:endParaRPr>
          </a:p>
        </p:txBody>
      </p:sp>
      <p:pic>
        <p:nvPicPr>
          <p:cNvPr id="140" name="Google Shape;140;p21"/>
          <p:cNvPicPr preferRelativeResize="0"/>
          <p:nvPr/>
        </p:nvPicPr>
        <p:blipFill rotWithShape="1">
          <a:blip r:embed="rId10">
            <a:alphaModFix/>
          </a:blip>
          <a:srcRect b="19665" l="41710" r="10853" t="0"/>
          <a:stretch/>
        </p:blipFill>
        <p:spPr>
          <a:xfrm>
            <a:off x="3984525" y="3746675"/>
            <a:ext cx="848014" cy="947050"/>
          </a:xfrm>
          <a:prstGeom prst="rect">
            <a:avLst/>
          </a:prstGeom>
          <a:noFill/>
          <a:ln>
            <a:noFill/>
          </a:ln>
        </p:spPr>
      </p:pic>
      <p:sp>
        <p:nvSpPr>
          <p:cNvPr id="141" name="Google Shape;141;p21"/>
          <p:cNvSpPr txBox="1"/>
          <p:nvPr/>
        </p:nvSpPr>
        <p:spPr>
          <a:xfrm>
            <a:off x="3417438" y="4598750"/>
            <a:ext cx="2017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1 Season Ticket</a:t>
            </a:r>
            <a:endParaRPr b="1">
              <a:solidFill>
                <a:srgbClr val="00B2A9"/>
              </a:solidFill>
            </a:endParaRPr>
          </a:p>
          <a:p>
            <a:pPr indent="0" lvl="0" marL="0" rtl="0" algn="ctr">
              <a:spcBef>
                <a:spcPts val="0"/>
              </a:spcBef>
              <a:spcAft>
                <a:spcPts val="0"/>
              </a:spcAft>
              <a:buNone/>
            </a:pPr>
            <a:r>
              <a:rPr b="1" lang="en">
                <a:solidFill>
                  <a:srgbClr val="00B2A9"/>
                </a:solidFill>
              </a:rPr>
              <a:t>$10,000</a:t>
            </a:r>
            <a:endParaRPr b="1">
              <a:solidFill>
                <a:srgbClr val="00B2A9"/>
              </a:solidFill>
            </a:endParaRPr>
          </a:p>
        </p:txBody>
      </p:sp>
      <p:pic>
        <p:nvPicPr>
          <p:cNvPr id="142" name="Google Shape;142;p21"/>
          <p:cNvPicPr preferRelativeResize="0"/>
          <p:nvPr/>
        </p:nvPicPr>
        <p:blipFill rotWithShape="1">
          <a:blip r:embed="rId11">
            <a:alphaModFix/>
          </a:blip>
          <a:srcRect b="0" l="48352" r="0" t="0"/>
          <a:stretch/>
        </p:blipFill>
        <p:spPr>
          <a:xfrm>
            <a:off x="6354438" y="2129513"/>
            <a:ext cx="904875" cy="1112100"/>
          </a:xfrm>
          <a:prstGeom prst="rect">
            <a:avLst/>
          </a:prstGeom>
          <a:noFill/>
          <a:ln>
            <a:noFill/>
          </a:ln>
        </p:spPr>
      </p:pic>
      <p:sp>
        <p:nvSpPr>
          <p:cNvPr id="143" name="Google Shape;143;p21"/>
          <p:cNvSpPr txBox="1"/>
          <p:nvPr/>
        </p:nvSpPr>
        <p:spPr>
          <a:xfrm>
            <a:off x="5665975" y="3156600"/>
            <a:ext cx="2281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Personal library</a:t>
            </a:r>
            <a:endParaRPr b="1">
              <a:solidFill>
                <a:srgbClr val="00B2A9"/>
              </a:solidFill>
            </a:endParaRPr>
          </a:p>
          <a:p>
            <a:pPr indent="0" lvl="0" marL="0" rtl="0" algn="ctr">
              <a:spcBef>
                <a:spcPts val="0"/>
              </a:spcBef>
              <a:spcAft>
                <a:spcPts val="0"/>
              </a:spcAft>
              <a:buNone/>
            </a:pPr>
            <a:r>
              <a:rPr b="1" lang="en">
                <a:solidFill>
                  <a:srgbClr val="00B2A9"/>
                </a:solidFill>
              </a:rPr>
              <a:t>$2,000</a:t>
            </a:r>
            <a:endParaRPr b="1">
              <a:solidFill>
                <a:srgbClr val="00B2A9"/>
              </a:solidFill>
            </a:endParaRPr>
          </a:p>
        </p:txBody>
      </p:sp>
      <p:pic>
        <p:nvPicPr>
          <p:cNvPr id="144" name="Google Shape;144;p21"/>
          <p:cNvPicPr preferRelativeResize="0"/>
          <p:nvPr/>
        </p:nvPicPr>
        <p:blipFill rotWithShape="1">
          <a:blip r:embed="rId12">
            <a:alphaModFix/>
          </a:blip>
          <a:srcRect b="0" l="43338" r="8805" t="0"/>
          <a:stretch/>
        </p:blipFill>
        <p:spPr>
          <a:xfrm>
            <a:off x="8005563" y="2222324"/>
            <a:ext cx="848025" cy="992354"/>
          </a:xfrm>
          <a:prstGeom prst="rect">
            <a:avLst/>
          </a:prstGeom>
          <a:noFill/>
          <a:ln>
            <a:noFill/>
          </a:ln>
        </p:spPr>
      </p:pic>
      <p:sp>
        <p:nvSpPr>
          <p:cNvPr id="145" name="Google Shape;145;p21"/>
          <p:cNvSpPr txBox="1"/>
          <p:nvPr/>
        </p:nvSpPr>
        <p:spPr>
          <a:xfrm>
            <a:off x="7420963" y="3125200"/>
            <a:ext cx="2017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French Bulldog</a:t>
            </a:r>
            <a:endParaRPr b="1">
              <a:solidFill>
                <a:srgbClr val="00B2A9"/>
              </a:solidFill>
            </a:endParaRPr>
          </a:p>
          <a:p>
            <a:pPr indent="0" lvl="0" marL="0" rtl="0" algn="ctr">
              <a:spcBef>
                <a:spcPts val="0"/>
              </a:spcBef>
              <a:spcAft>
                <a:spcPts val="0"/>
              </a:spcAft>
              <a:buNone/>
            </a:pPr>
            <a:r>
              <a:rPr b="1" lang="en">
                <a:solidFill>
                  <a:srgbClr val="00B2A9"/>
                </a:solidFill>
              </a:rPr>
              <a:t>$1,500</a:t>
            </a:r>
            <a:endParaRPr b="1">
              <a:solidFill>
                <a:srgbClr val="00B2A9"/>
              </a:solidFill>
            </a:endParaRPr>
          </a:p>
        </p:txBody>
      </p:sp>
      <p:pic>
        <p:nvPicPr>
          <p:cNvPr id="146" name="Google Shape;146;p21"/>
          <p:cNvPicPr preferRelativeResize="0"/>
          <p:nvPr/>
        </p:nvPicPr>
        <p:blipFill rotWithShape="1">
          <a:blip r:embed="rId13">
            <a:alphaModFix/>
          </a:blip>
          <a:srcRect b="16962" l="0" r="0" t="21446"/>
          <a:stretch/>
        </p:blipFill>
        <p:spPr>
          <a:xfrm>
            <a:off x="5317188" y="3718053"/>
            <a:ext cx="1619150" cy="997234"/>
          </a:xfrm>
          <a:prstGeom prst="rect">
            <a:avLst/>
          </a:prstGeom>
          <a:noFill/>
          <a:ln>
            <a:noFill/>
          </a:ln>
        </p:spPr>
      </p:pic>
      <p:sp>
        <p:nvSpPr>
          <p:cNvPr id="147" name="Google Shape;147;p21"/>
          <p:cNvSpPr txBox="1"/>
          <p:nvPr/>
        </p:nvSpPr>
        <p:spPr>
          <a:xfrm>
            <a:off x="5118163" y="4598750"/>
            <a:ext cx="2017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rPr>
              <a:t>Backyard Pool</a:t>
            </a:r>
            <a:endParaRPr b="1">
              <a:solidFill>
                <a:srgbClr val="00B2A9"/>
              </a:solidFill>
            </a:endParaRPr>
          </a:p>
          <a:p>
            <a:pPr indent="0" lvl="0" marL="0" rtl="0" algn="ctr">
              <a:spcBef>
                <a:spcPts val="0"/>
              </a:spcBef>
              <a:spcAft>
                <a:spcPts val="0"/>
              </a:spcAft>
              <a:buNone/>
            </a:pPr>
            <a:r>
              <a:rPr b="1" lang="en">
                <a:solidFill>
                  <a:srgbClr val="00B2A9"/>
                </a:solidFill>
              </a:rPr>
              <a:t>$800</a:t>
            </a:r>
            <a:endParaRPr b="1">
              <a:solidFill>
                <a:srgbClr val="00B2A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