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5"/>
    <p:sldMasterId id="2147483684" r:id="rId6"/>
    <p:sldMasterId id="214748368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Lst>
  <p:sldSz cy="5143500" cx="9144000"/>
  <p:notesSz cx="6858000" cy="9144000"/>
  <p:embeddedFontLst>
    <p:embeddedFont>
      <p:font typeface="Raleway SemiBold"/>
      <p:regular r:id="rId110"/>
      <p:bold r:id="rId111"/>
      <p:italic r:id="rId112"/>
      <p:boldItalic r:id="rId113"/>
    </p:embeddedFont>
    <p:embeddedFont>
      <p:font typeface="Raleway"/>
      <p:regular r:id="rId114"/>
      <p:bold r:id="rId115"/>
      <p:italic r:id="rId116"/>
      <p:boldItalic r:id="rId117"/>
    </p:embeddedFont>
    <p:embeddedFont>
      <p:font typeface="Roboto"/>
      <p:regular r:id="rId118"/>
      <p:bold r:id="rId119"/>
      <p:italic r:id="rId120"/>
      <p:boldItalic r:id="rId121"/>
    </p:embeddedFont>
    <p:embeddedFont>
      <p:font typeface="Source Code Pro"/>
      <p:regular r:id="rId122"/>
      <p:bold r:id="rId123"/>
      <p:italic r:id="rId124"/>
      <p:boldItalic r:id="rId125"/>
    </p:embeddedFont>
    <p:embeddedFont>
      <p:font typeface="Roboto Condensed"/>
      <p:regular r:id="rId126"/>
      <p:bold r:id="rId127"/>
      <p:italic r:id="rId128"/>
      <p:boldItalic r:id="rId129"/>
    </p:embeddedFont>
    <p:embeddedFont>
      <p:font typeface="Raleway Medium"/>
      <p:regular r:id="rId130"/>
      <p:bold r:id="rId131"/>
      <p:italic r:id="rId132"/>
      <p:boldItalic r:id="rId133"/>
    </p:embeddedFont>
    <p:embeddedFont>
      <p:font typeface="Oswald"/>
      <p:regular r:id="rId134"/>
      <p:bold r:id="rId1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A6830E-F268-4882-BA3F-72BD250BE273}">
  <a:tblStyle styleId="{FDA6830E-F268-4882-BA3F-72BD250BE2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88E6A68-EAF9-4D04-AAE2-04D8F7EDB04D}" styleName="Table_1">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14CFA12-864A-465B-8994-31D7B57D6CF7}"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07" Type="http://schemas.openxmlformats.org/officeDocument/2006/relationships/slide" Target="slides/slide99.xml"/><Relationship Id="rId106" Type="http://schemas.openxmlformats.org/officeDocument/2006/relationships/slide" Target="slides/slide98.xml"/><Relationship Id="rId105" Type="http://schemas.openxmlformats.org/officeDocument/2006/relationships/slide" Target="slides/slide97.xml"/><Relationship Id="rId104" Type="http://schemas.openxmlformats.org/officeDocument/2006/relationships/slide" Target="slides/slide96.xml"/><Relationship Id="rId109" Type="http://schemas.openxmlformats.org/officeDocument/2006/relationships/slide" Target="slides/slide101.xml"/><Relationship Id="rId108" Type="http://schemas.openxmlformats.org/officeDocument/2006/relationships/slide" Target="slides/slide100.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103" Type="http://schemas.openxmlformats.org/officeDocument/2006/relationships/slide" Target="slides/slide95.xml"/><Relationship Id="rId102" Type="http://schemas.openxmlformats.org/officeDocument/2006/relationships/slide" Target="slides/slide94.xml"/><Relationship Id="rId101" Type="http://schemas.openxmlformats.org/officeDocument/2006/relationships/slide" Target="slides/slide93.xml"/><Relationship Id="rId100" Type="http://schemas.openxmlformats.org/officeDocument/2006/relationships/slide" Target="slides/slide92.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29" Type="http://schemas.openxmlformats.org/officeDocument/2006/relationships/font" Target="fonts/RobotoCondensed-boldItalic.fntdata"/><Relationship Id="rId128" Type="http://schemas.openxmlformats.org/officeDocument/2006/relationships/font" Target="fonts/RobotoCondensed-italic.fntdata"/><Relationship Id="rId127" Type="http://schemas.openxmlformats.org/officeDocument/2006/relationships/font" Target="fonts/RobotoCondensed-bold.fntdata"/><Relationship Id="rId126" Type="http://schemas.openxmlformats.org/officeDocument/2006/relationships/font" Target="fonts/RobotoCondensed-regular.fntdata"/><Relationship Id="rId26" Type="http://schemas.openxmlformats.org/officeDocument/2006/relationships/slide" Target="slides/slide18.xml"/><Relationship Id="rId121" Type="http://schemas.openxmlformats.org/officeDocument/2006/relationships/font" Target="fonts/Roboto-boldItalic.fntdata"/><Relationship Id="rId25" Type="http://schemas.openxmlformats.org/officeDocument/2006/relationships/slide" Target="slides/slide17.xml"/><Relationship Id="rId120" Type="http://schemas.openxmlformats.org/officeDocument/2006/relationships/font" Target="fonts/Roboto-italic.fntdata"/><Relationship Id="rId28" Type="http://schemas.openxmlformats.org/officeDocument/2006/relationships/slide" Target="slides/slide20.xml"/><Relationship Id="rId27" Type="http://schemas.openxmlformats.org/officeDocument/2006/relationships/slide" Target="slides/slide19.xml"/><Relationship Id="rId125" Type="http://schemas.openxmlformats.org/officeDocument/2006/relationships/font" Target="fonts/SourceCodePro-boldItalic.fntdata"/><Relationship Id="rId29" Type="http://schemas.openxmlformats.org/officeDocument/2006/relationships/slide" Target="slides/slide21.xml"/><Relationship Id="rId124" Type="http://schemas.openxmlformats.org/officeDocument/2006/relationships/font" Target="fonts/SourceCodePro-italic.fntdata"/><Relationship Id="rId123" Type="http://schemas.openxmlformats.org/officeDocument/2006/relationships/font" Target="fonts/SourceCodePro-bold.fntdata"/><Relationship Id="rId122" Type="http://schemas.openxmlformats.org/officeDocument/2006/relationships/font" Target="fonts/SourceCodePro-regular.fntdata"/><Relationship Id="rId95" Type="http://schemas.openxmlformats.org/officeDocument/2006/relationships/slide" Target="slides/slide87.xml"/><Relationship Id="rId94" Type="http://schemas.openxmlformats.org/officeDocument/2006/relationships/slide" Target="slides/slide86.xml"/><Relationship Id="rId97" Type="http://schemas.openxmlformats.org/officeDocument/2006/relationships/slide" Target="slides/slide89.xml"/><Relationship Id="rId96" Type="http://schemas.openxmlformats.org/officeDocument/2006/relationships/slide" Target="slides/slide88.xml"/><Relationship Id="rId11" Type="http://schemas.openxmlformats.org/officeDocument/2006/relationships/slide" Target="slides/slide3.xml"/><Relationship Id="rId99" Type="http://schemas.openxmlformats.org/officeDocument/2006/relationships/slide" Target="slides/slide91.xml"/><Relationship Id="rId10" Type="http://schemas.openxmlformats.org/officeDocument/2006/relationships/slide" Target="slides/slide2.xml"/><Relationship Id="rId98" Type="http://schemas.openxmlformats.org/officeDocument/2006/relationships/slide" Target="slides/slide90.xml"/><Relationship Id="rId13" Type="http://schemas.openxmlformats.org/officeDocument/2006/relationships/slide" Target="slides/slide5.xml"/><Relationship Id="rId12" Type="http://schemas.openxmlformats.org/officeDocument/2006/relationships/slide" Target="slides/slide4.xml"/><Relationship Id="rId91" Type="http://schemas.openxmlformats.org/officeDocument/2006/relationships/slide" Target="slides/slide83.xml"/><Relationship Id="rId90" Type="http://schemas.openxmlformats.org/officeDocument/2006/relationships/slide" Target="slides/slide82.xml"/><Relationship Id="rId93" Type="http://schemas.openxmlformats.org/officeDocument/2006/relationships/slide" Target="slides/slide85.xml"/><Relationship Id="rId92" Type="http://schemas.openxmlformats.org/officeDocument/2006/relationships/slide" Target="slides/slide84.xml"/><Relationship Id="rId118" Type="http://schemas.openxmlformats.org/officeDocument/2006/relationships/font" Target="fonts/Roboto-regular.fntdata"/><Relationship Id="rId117" Type="http://schemas.openxmlformats.org/officeDocument/2006/relationships/font" Target="fonts/Raleway-boldItalic.fntdata"/><Relationship Id="rId116" Type="http://schemas.openxmlformats.org/officeDocument/2006/relationships/font" Target="fonts/Raleway-italic.fntdata"/><Relationship Id="rId115" Type="http://schemas.openxmlformats.org/officeDocument/2006/relationships/font" Target="fonts/Raleway-bold.fntdata"/><Relationship Id="rId119" Type="http://schemas.openxmlformats.org/officeDocument/2006/relationships/font" Target="fonts/Roboto-bold.fntdata"/><Relationship Id="rId15" Type="http://schemas.openxmlformats.org/officeDocument/2006/relationships/slide" Target="slides/slide7.xml"/><Relationship Id="rId110" Type="http://schemas.openxmlformats.org/officeDocument/2006/relationships/font" Target="fonts/RalewaySemiBold-regular.fntdata"/><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14" Type="http://schemas.openxmlformats.org/officeDocument/2006/relationships/font" Target="fonts/Raleway-regular.fntdata"/><Relationship Id="rId18" Type="http://schemas.openxmlformats.org/officeDocument/2006/relationships/slide" Target="slides/slide10.xml"/><Relationship Id="rId113" Type="http://schemas.openxmlformats.org/officeDocument/2006/relationships/font" Target="fonts/RalewaySemiBold-boldItalic.fntdata"/><Relationship Id="rId112" Type="http://schemas.openxmlformats.org/officeDocument/2006/relationships/font" Target="fonts/RalewaySemiBold-italic.fntdata"/><Relationship Id="rId111" Type="http://schemas.openxmlformats.org/officeDocument/2006/relationships/font" Target="fonts/RalewaySemiBold-bold.fntdata"/><Relationship Id="rId84" Type="http://schemas.openxmlformats.org/officeDocument/2006/relationships/slide" Target="slides/slide76.xml"/><Relationship Id="rId83" Type="http://schemas.openxmlformats.org/officeDocument/2006/relationships/slide" Target="slides/slide75.xml"/><Relationship Id="rId86" Type="http://schemas.openxmlformats.org/officeDocument/2006/relationships/slide" Target="slides/slide78.xml"/><Relationship Id="rId85" Type="http://schemas.openxmlformats.org/officeDocument/2006/relationships/slide" Target="slides/slide77.xml"/><Relationship Id="rId88" Type="http://schemas.openxmlformats.org/officeDocument/2006/relationships/slide" Target="slides/slide80.xml"/><Relationship Id="rId87" Type="http://schemas.openxmlformats.org/officeDocument/2006/relationships/slide" Target="slides/slide79.xml"/><Relationship Id="rId89" Type="http://schemas.openxmlformats.org/officeDocument/2006/relationships/slide" Target="slides/slide81.xml"/><Relationship Id="rId80" Type="http://schemas.openxmlformats.org/officeDocument/2006/relationships/slide" Target="slides/slide72.xml"/><Relationship Id="rId82" Type="http://schemas.openxmlformats.org/officeDocument/2006/relationships/slide" Target="slides/slide74.xml"/><Relationship Id="rId81" Type="http://schemas.openxmlformats.org/officeDocument/2006/relationships/slide" Target="slides/slide7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75" Type="http://schemas.openxmlformats.org/officeDocument/2006/relationships/slide" Target="slides/slide67.xml"/><Relationship Id="rId74" Type="http://schemas.openxmlformats.org/officeDocument/2006/relationships/slide" Target="slides/slide66.xml"/><Relationship Id="rId77" Type="http://schemas.openxmlformats.org/officeDocument/2006/relationships/slide" Target="slides/slide69.xml"/><Relationship Id="rId76" Type="http://schemas.openxmlformats.org/officeDocument/2006/relationships/slide" Target="slides/slide68.xml"/><Relationship Id="rId79" Type="http://schemas.openxmlformats.org/officeDocument/2006/relationships/slide" Target="slides/slide71.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132" Type="http://schemas.openxmlformats.org/officeDocument/2006/relationships/font" Target="fonts/RalewayMedium-italic.fntdata"/><Relationship Id="rId131" Type="http://schemas.openxmlformats.org/officeDocument/2006/relationships/font" Target="fonts/RalewayMedium-bold.fntdata"/><Relationship Id="rId130" Type="http://schemas.openxmlformats.org/officeDocument/2006/relationships/font" Target="fonts/RalewayMedium-regular.fntdata"/><Relationship Id="rId135" Type="http://schemas.openxmlformats.org/officeDocument/2006/relationships/font" Target="fonts/Oswald-bold.fntdata"/><Relationship Id="rId134" Type="http://schemas.openxmlformats.org/officeDocument/2006/relationships/font" Target="fonts/Oswald-regular.fntdata"/><Relationship Id="rId133" Type="http://schemas.openxmlformats.org/officeDocument/2006/relationships/font" Target="fonts/RalewayMedium-boldItalic.fntdata"/><Relationship Id="rId62" Type="http://schemas.openxmlformats.org/officeDocument/2006/relationships/slide" Target="slides/slide54.xml"/><Relationship Id="rId61" Type="http://schemas.openxmlformats.org/officeDocument/2006/relationships/slide" Target="slides/slide53.xml"/><Relationship Id="rId64" Type="http://schemas.openxmlformats.org/officeDocument/2006/relationships/slide" Target="slides/slide56.xml"/><Relationship Id="rId63" Type="http://schemas.openxmlformats.org/officeDocument/2006/relationships/slide" Target="slides/slide55.xml"/><Relationship Id="rId66" Type="http://schemas.openxmlformats.org/officeDocument/2006/relationships/slide" Target="slides/slide58.xml"/><Relationship Id="rId65" Type="http://schemas.openxmlformats.org/officeDocument/2006/relationships/slide" Target="slides/slide57.xml"/><Relationship Id="rId68" Type="http://schemas.openxmlformats.org/officeDocument/2006/relationships/slide" Target="slides/slide60.xml"/><Relationship Id="rId67" Type="http://schemas.openxmlformats.org/officeDocument/2006/relationships/slide" Target="slides/slide59.xml"/><Relationship Id="rId60" Type="http://schemas.openxmlformats.org/officeDocument/2006/relationships/slide" Target="slides/slide52.xml"/><Relationship Id="rId69" Type="http://schemas.openxmlformats.org/officeDocument/2006/relationships/slide" Target="slides/slide6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55" Type="http://schemas.openxmlformats.org/officeDocument/2006/relationships/slide" Target="slides/slide47.xml"/><Relationship Id="rId54" Type="http://schemas.openxmlformats.org/officeDocument/2006/relationships/slide" Target="slides/slide46.xml"/><Relationship Id="rId57" Type="http://schemas.openxmlformats.org/officeDocument/2006/relationships/slide" Target="slides/slide49.xml"/><Relationship Id="rId56" Type="http://schemas.openxmlformats.org/officeDocument/2006/relationships/slide" Target="slides/slide48.xml"/><Relationship Id="rId59" Type="http://schemas.openxmlformats.org/officeDocument/2006/relationships/slide" Target="slides/slide51.xml"/><Relationship Id="rId58"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nKSjUee3hE-i17ml5a7UGOxXalVaGbsYtLlDLMtkj8E/edit?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BVkZ8XxkAK6Vw3s_cZDkv0gP3nct22Dq7k957ZR2qU/copy"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BVkZ8XxkAK6Vw3s_cZDkv0gP3nct22Dq7k957ZR2qU/copy"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Hl8DXG_ZM-3oPbSgey_YNlsw6e0FF8SR6sPXlf9lJ8/edit?usp=sharing" TargetMode="External"/><Relationship Id="rId3" Type="http://schemas.openxmlformats.org/officeDocument/2006/relationships/hyperlink" Target="https://docs.google.com/document/d/1akyVbJEvy18Os4aTZL-pmyqpa2g3TzQyuNkCUz2z6lM/copy"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zSiZJh3it3Yzw5dv2GeZIYkQnUHVD1GONwKu8yIa0Wo/edit?usp=sharing" TargetMode="External"/><Relationship Id="rId3" Type="http://schemas.openxmlformats.org/officeDocument/2006/relationships/hyperlink" Target="https://docs.google.com/document/d/1q45C39RvZQWz8D1csqXilFDWu4ZM9_G4vO76cGATLTQ/copy"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mithsonianmag.com/history/how-young-activists-got-18-year-olds-right-vote-record-time-180976261/"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BVkZ8XxkAK6Vw3s_cZDkv0gP3nct22Dq7k957ZR2qU/copy"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X7U8xZ1xKlih8zJiRg61Ji8AKBPEI2iDqy-WrMRz80/edit?usp=sharing" TargetMode="External"/><Relationship Id="rId3" Type="http://schemas.openxmlformats.org/officeDocument/2006/relationships/hyperlink" Target="https://docs.google.com/document/d/11G6OXC2BIDqwsbUiEAVshSFXnWIBAos0KiSy6I_fn5M/copy"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5B8VU3JykvI&amp;ab_channel=AmnestyInternational"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BVkZ8XxkAK6Vw3s_cZDkv0gP3nct22Dq7k957ZR2qU/copy"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MN2oetPA-K4wMenkyny5tQJtfXIi15352Vf0WJd8mQ0/edit?usp=sharing" TargetMode="External"/><Relationship Id="rId3" Type="http://schemas.openxmlformats.org/officeDocument/2006/relationships/hyperlink" Target="https://docs.google.com/document/d/1FMtLAiSA7a8ds9kBnB1XzJRceX8-bycAw6cPGlR3pto/copy"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nstitutioncenter.org/media/files/constitution.pdf" TargetMode="External"/><Relationship Id="rId3" Type="http://schemas.openxmlformats.org/officeDocument/2006/relationships/hyperlink" Target="https://www.un.org/sites/un2.un.org/files/udhr.pdf"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BVkZ8XxkAK6Vw3s_cZDkv0gP3nct22Dq7k957ZR2qU/copy"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NNH7tf2FDwB0zDaXBt7YbSzPqlkCaN-B4dHc2tMsECc/edit?usp=sharing" TargetMode="External"/><Relationship Id="rId3" Type="http://schemas.openxmlformats.org/officeDocument/2006/relationships/hyperlink" Target="https://docs.google.com/document/d/1PjKPNGDFzEmkJxGceM5RlGdjxqlfLeJ8EkWMMB12S7A/copy"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d-ipModOFcivaUdhDLzhPg7SX6-TbD0BqmZvbSkeo6U/copy" TargetMode="Externa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d.com/talks/stacey_abrams_3_questions_to_ask_yourself_about_everything_you_do/transcript?language=en" TargetMode="Externa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BVkZ8XxkAK6Vw3s_cZDkv0gP3nct22Dq7k957ZR2qU/copy" TargetMode="Externa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qy9wx5Uoeavf1FvhPN-0zVbWfDMA_B_WPLVpFFy5TBU/edit?usp=sharing" TargetMode="External"/><Relationship Id="rId3" Type="http://schemas.openxmlformats.org/officeDocument/2006/relationships/hyperlink" Target="https://docs.google.com/document/d/1qX6YQJqBGtZKwy-DHAhhtJUib5_fYyacRPrfWl_YFuI/copy" TargetMode="Externa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ennancenter.org/our-work/research-reports/voting-laws-roundup-may-2021" TargetMode="Externa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BVkZ8XxkAK6Vw3s_cZDkv0gP3nct22Dq7k957ZR2qU/copy" TargetMode="Externa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FC-JLa5LepYqiWhq0VfkXc5QuWxQEYQxuXwtJ5_loDs/edit?usp=sharing" TargetMode="External"/><Relationship Id="rId3" Type="http://schemas.openxmlformats.org/officeDocument/2006/relationships/hyperlink" Target="https://docs.google.com/document/d/14LTjr5uDsocEXnMU9JygoUVIzXb3wNXLWKYxH_y2jho/copy" TargetMode="Externa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BVkZ8XxkAK6Vw3s_cZDkv0gP3nct22Dq7k957ZR2qU/copy" TargetMode="Externa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mMc-1oBUgSu050WgMKBgNQ7zVQHxv_kRxMzkqv-uFI/edit?usp=sharing" TargetMode="External"/><Relationship Id="rId3" Type="http://schemas.openxmlformats.org/officeDocument/2006/relationships/hyperlink" Target="https://docs.google.com/document/d/1eMuIfWkzgGTkkFAStQgAh2E1QLLEB39zj4aybYhNmu4/copy" TargetMode="Externa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2fn-OBMdY7RjASrnw3jyF8MIiOolGVJ4h6x04iYs_iA/edit?usp=sharing" TargetMode="External"/><Relationship Id="rId3" Type="http://schemas.openxmlformats.org/officeDocument/2006/relationships/hyperlink" Target="https://docs.google.com/document/d/1nKSjUee3hE-i17ml5a7UGOxXalVaGbsYtLlDLMtkj8E/edit?usp=sharing" TargetMode="Externa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55643f066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55643f066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Access information on the 2022 Speech Competition </a:t>
            </a:r>
            <a:r>
              <a:rPr lang="en" u="sng">
                <a:solidFill>
                  <a:schemeClr val="hlink"/>
                </a:solidFill>
                <a:hlinkClick r:id="rId2"/>
              </a:rPr>
              <a:t>here</a:t>
            </a:r>
            <a:endParaRPr>
              <a:solidFill>
                <a:schemeClr val="dk1"/>
              </a:solidFill>
            </a:endParaRPr>
          </a:p>
          <a:p>
            <a:pPr indent="0" lvl="0" marL="0" rtl="0" algn="l">
              <a:spcBef>
                <a:spcPts val="0"/>
              </a:spcBef>
              <a:spcAft>
                <a:spcPts val="0"/>
              </a:spcAft>
              <a:buNone/>
            </a:pPr>
            <a:r>
              <a:rPr lang="en">
                <a:solidFill>
                  <a:schemeClr val="dk1"/>
                </a:solidFill>
              </a:rPr>
              <a:t>*The lesson plans were designed, in large part, by teachers at the Maya Angelou Academy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e55643f066_0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e55643f066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Play</a:t>
            </a:r>
            <a:r>
              <a:rPr lang="en">
                <a:solidFill>
                  <a:schemeClr val="dk1"/>
                </a:solidFill>
              </a:rPr>
              <a:t> video of speech for students.  You can also print out the text of the speech and have students follow along as they listen.</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 a class, </a:t>
            </a:r>
            <a:r>
              <a:rPr b="1" lang="en">
                <a:solidFill>
                  <a:schemeClr val="dk1"/>
                </a:solidFill>
              </a:rPr>
              <a:t>discuss</a:t>
            </a:r>
            <a:r>
              <a:rPr lang="en">
                <a:solidFill>
                  <a:schemeClr val="dk1"/>
                </a:solidFill>
              </a:rPr>
              <a:t> the questions to analyze the speech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b852cab300_0_8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0" name="Google Shape;1120;gb852cab300_0_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Walk thru </a:t>
            </a:r>
            <a:r>
              <a:rPr lang="en">
                <a:solidFill>
                  <a:schemeClr val="dk1"/>
                </a:solidFill>
              </a:rPr>
              <a:t>the steps students will take to complete their assignment.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Remind students that they will have more time to work on their speech draft and prepare for the speech competition.</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b852cab300_0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b852cab300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Before students leave class, ask them to complete the exit ticket on a piece of paper or submit one through your virtual classroom.</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Ask students to fill out their </a:t>
            </a:r>
            <a:r>
              <a:rPr lang="en" u="sng">
                <a:solidFill>
                  <a:srgbClr val="1155CC"/>
                </a:solidFill>
                <a:latin typeface="Roboto"/>
                <a:ea typeface="Roboto"/>
                <a:cs typeface="Roboto"/>
                <a:sym typeface="Roboto"/>
                <a:hlinkClick r:id="rId2">
                  <a:extLst>
                    <a:ext uri="{A12FA001-AC4F-418D-AE19-62706E023703}">
                      <ahyp:hlinkClr val="tx"/>
                    </a:ext>
                  </a:extLst>
                </a:hlinkClick>
              </a:rPr>
              <a:t>Daily Learning Log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55643f066_0_8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55643f066_0_8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Walk thru</a:t>
            </a:r>
            <a:r>
              <a:rPr lang="en">
                <a:solidFill>
                  <a:schemeClr val="dk1"/>
                </a:solidFill>
              </a:rPr>
              <a:t> the students steps for reading and analyzing the assigned speech</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Keep this slide on the screen as students work through their handouts so they can keep track of what steps are next</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Click</a:t>
            </a:r>
            <a:r>
              <a:rPr lang="en">
                <a:solidFill>
                  <a:schemeClr val="dk1"/>
                </a:solidFill>
              </a:rPr>
              <a:t> to the next page to show students the anticipation guide before they begin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e55643f066_0_8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e55643f066_0_8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Walk thru</a:t>
            </a:r>
            <a:r>
              <a:rPr lang="en">
                <a:solidFill>
                  <a:schemeClr val="dk1"/>
                </a:solidFill>
              </a:rPr>
              <a:t> the students steps for reading and analyzing the assigned speech</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Keep this slide on the screen as students work through their handouts so they can keep track of what steps are next</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Click</a:t>
            </a:r>
            <a:r>
              <a:rPr lang="en">
                <a:solidFill>
                  <a:schemeClr val="dk1"/>
                </a:solidFill>
              </a:rPr>
              <a:t> to the next page to show students the anticipation guide before they begin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e55643f066_0_8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e55643f066_0_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Before students leave class, ask them to complete the exit ticket on a piece of paper or submit one through your virtual classroom.</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Ask students to fill out their </a:t>
            </a:r>
            <a:r>
              <a:rPr lang="en" u="sng">
                <a:solidFill>
                  <a:srgbClr val="1155CC"/>
                </a:solidFill>
                <a:latin typeface="Roboto"/>
                <a:ea typeface="Roboto"/>
                <a:cs typeface="Roboto"/>
                <a:sym typeface="Roboto"/>
                <a:hlinkClick r:id="rId2">
                  <a:extLst>
                    <a:ext uri="{A12FA001-AC4F-418D-AE19-62706E023703}">
                      <ahyp:hlinkClr val="tx"/>
                    </a:ext>
                  </a:extLst>
                </a:hlinkClick>
              </a:rPr>
              <a:t>Daily Learning Log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b852cab3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b852cab3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View Day 2 Lesson plan </a:t>
            </a:r>
            <a:r>
              <a:rPr lang="en" u="sng">
                <a:solidFill>
                  <a:schemeClr val="hlink"/>
                </a:solidFill>
                <a:hlinkClick r:id="rId2"/>
              </a:rPr>
              <a:t>here</a:t>
            </a:r>
            <a:endParaRPr>
              <a:solidFill>
                <a:schemeClr val="dk1"/>
              </a:solidFill>
            </a:endParaRPr>
          </a:p>
          <a:p>
            <a:pPr indent="0" lvl="0" marL="0" rtl="0" algn="l">
              <a:spcBef>
                <a:spcPts val="0"/>
              </a:spcBef>
              <a:spcAft>
                <a:spcPts val="0"/>
              </a:spcAft>
              <a:buNone/>
            </a:pPr>
            <a:r>
              <a:rPr lang="en">
                <a:solidFill>
                  <a:schemeClr val="dk1"/>
                </a:solidFill>
              </a:rPr>
              <a:t>View Day 2 handouts </a:t>
            </a:r>
            <a:r>
              <a:rPr lang="en" u="sng">
                <a:solidFill>
                  <a:schemeClr val="hlink"/>
                </a:solidFill>
                <a:hlinkClick r:id="rId3"/>
              </a:rPr>
              <a:t>here</a:t>
            </a:r>
            <a:endParaRPr>
              <a:solidFill>
                <a:srgbClr val="222222"/>
              </a:solidFill>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852cab30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852cab30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handout, or piece of paper.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b852cab30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b852cab30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a:t>
            </a:r>
            <a:r>
              <a:rPr lang="en">
                <a:solidFill>
                  <a:schemeClr val="dk1"/>
                </a:solidFill>
              </a:rPr>
              <a:t> the agenda for the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b852cab30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b852cab30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b852cab30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b852cab30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Ask</a:t>
            </a:r>
            <a:r>
              <a:rPr lang="en">
                <a:solidFill>
                  <a:schemeClr val="dk1"/>
                </a:solidFill>
              </a:rPr>
              <a:t> students to review what they have learned in previous classes using the questions on the board</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If using an interactive board, teacher can ask student volunteers to write answers on the board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b852cab30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b852cab30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a:t>
            </a:r>
            <a:r>
              <a:rPr lang="en">
                <a:solidFill>
                  <a:schemeClr val="dk1"/>
                </a:solidFill>
              </a:rPr>
              <a:t> students on proper uses of capital letters</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Extension: consider creating a handout with more practice or including this concept in an upcoming quiz or test.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e55643f066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e55643f066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View Day 1 Lesson plan </a:t>
            </a:r>
            <a:r>
              <a:rPr lang="en" u="sng">
                <a:solidFill>
                  <a:schemeClr val="hlink"/>
                </a:solidFill>
                <a:hlinkClick r:id="rId2"/>
              </a:rPr>
              <a:t>here</a:t>
            </a:r>
            <a:endParaRPr>
              <a:solidFill>
                <a:schemeClr val="dk1"/>
              </a:solidFill>
            </a:endParaRPr>
          </a:p>
          <a:p>
            <a:pPr indent="0" lvl="0" marL="0" rtl="0" algn="l">
              <a:spcBef>
                <a:spcPts val="0"/>
              </a:spcBef>
              <a:spcAft>
                <a:spcPts val="0"/>
              </a:spcAft>
              <a:buNone/>
            </a:pPr>
            <a:r>
              <a:rPr lang="en">
                <a:solidFill>
                  <a:schemeClr val="dk1"/>
                </a:solidFill>
              </a:rPr>
              <a:t>View Day 1 handouts </a:t>
            </a:r>
            <a:r>
              <a:rPr lang="en" u="sng">
                <a:solidFill>
                  <a:schemeClr val="hlink"/>
                </a:solidFill>
                <a:hlinkClick r:id="rId3"/>
              </a:rPr>
              <a:t>here</a:t>
            </a:r>
            <a:endParaRPr>
              <a:solidFill>
                <a:srgbClr val="222222"/>
              </a:solidFill>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b852cab30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b852cab30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her speech from Day 1’s lesson, Naomi Wadler talked about how she and her peers will be voting in just a few short years. Take students through a See-Think-Wonder thinking routine to begin thinking about how voting laws have changed in the US for young people. </a:t>
            </a:r>
            <a:r>
              <a:rPr lang="en">
                <a:solidFill>
                  <a:srgbClr val="E91D63"/>
                </a:solidFill>
              </a:rPr>
              <a:t>This can be done as a whole class discussion or students working in small groups or partners.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See- Show students this image and ask them to identify only what they see. (ex. Posters, young white men and women)</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Think- Ask students what they think is happening in the photo. (ex. protest)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Wonder- Students ask questions about the image. (ex. I wonder why the sign is encouraging support for 18 as the voting age, isn’t that already the voting age? I wonder if it always has been? Or I wonder why there are only white people in this photo? I wonder when/where it was taken?)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Image- </a:t>
            </a:r>
            <a:r>
              <a:rPr lang="en" u="sng">
                <a:solidFill>
                  <a:srgbClr val="01AFD1"/>
                </a:solidFill>
                <a:hlinkClick r:id="rId2">
                  <a:extLst>
                    <a:ext uri="{A12FA001-AC4F-418D-AE19-62706E023703}">
                      <ahyp:hlinkClr val="tx"/>
                    </a:ext>
                  </a:extLst>
                </a:hlinkClick>
              </a:rPr>
              <a:t>https://www.smithsonianmag.com/history/how-young-activists-got-18-year-olds-right-vote-record-time-180976261/</a:t>
            </a:r>
            <a:r>
              <a:rPr lang="en">
                <a:solidFill>
                  <a:schemeClr val="dk1"/>
                </a:solidFill>
              </a:rPr>
              <a:t>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b852cab30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b852cab30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Questions for Discussion: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Why do you think it took so long for the voting age to change?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Do you think 18 is the right age for voting?</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What role did young people play in the 26th amendment?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more information or to extend this mini-lesson further: https://www.smithsonianmag.com/history/how-young-activists-got-18-year-olds-right-vote-record-time-180976261/</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b852cab300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b852cab30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Discuss the quote in the third bullet point- explain how the government would have been ambivalent and resistant to changing the voting age. </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What is an example of an issue today that could also be described in this way?</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What connections can you make between Naomi Wadler’s speech and the 26th amendment?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more information or to extend this mini-lesson further: https://www.smithsonianmag.com/history/how-young-activists-got-18-year-olds-right-vote-record-time-180976261/</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b852cab30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b852cab30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a:t>
            </a:r>
            <a:r>
              <a:rPr lang="en">
                <a:solidFill>
                  <a:schemeClr val="dk1"/>
                </a:solidFill>
              </a:rPr>
              <a:t> students on the 3 key components of a speech.  Remind them that they will need to focus on these components as they write their mini-speech and as they prepare their speech for the final competition.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b852cab30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b852cab30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Explain</a:t>
            </a:r>
            <a:r>
              <a:rPr lang="en">
                <a:solidFill>
                  <a:schemeClr val="dk1"/>
                </a:solidFill>
              </a:rPr>
              <a:t> the directions for the mini-speech</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Ask</a:t>
            </a:r>
            <a:r>
              <a:rPr lang="en">
                <a:solidFill>
                  <a:schemeClr val="dk1"/>
                </a:solidFill>
              </a:rPr>
              <a:t> volunteer students to read the two writing prompts for today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b852cab30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b852cab30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Walk thru </a:t>
            </a:r>
            <a:r>
              <a:rPr lang="en">
                <a:solidFill>
                  <a:schemeClr val="dk1"/>
                </a:solidFill>
              </a:rPr>
              <a:t>the steps students will take to complete their assignment.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Once students have completed their mini-speech, remind them that they will share their speech and use the rubric to offer feedback to a peer.</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91f9ae3ceb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91f9ae3ceb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a:t>Present </a:t>
            </a:r>
            <a:r>
              <a:rPr lang="en"/>
              <a:t>the rubric on the board while students either work in small groups, pairs, or as a class with volunteer students presenting their speech.  </a:t>
            </a:r>
            <a:endParaRPr/>
          </a:p>
          <a:p>
            <a:pPr indent="-298450" lvl="0" marL="457200" rtl="0" algn="l">
              <a:spcBef>
                <a:spcPts val="0"/>
              </a:spcBef>
              <a:spcAft>
                <a:spcPts val="0"/>
              </a:spcAft>
              <a:buSzPts val="1100"/>
              <a:buAutoNum type="arabicPeriod"/>
            </a:pPr>
            <a:r>
              <a:rPr lang="en"/>
              <a:t>Students should use the rubric in their handouts to offer feedback to a peer.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b852cab30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b852cab30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Before students leave class, ask them to complete the exit ticket on a piece of paper or submit one through your virtual classroom.</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Ask students to fill out their </a:t>
            </a:r>
            <a:r>
              <a:rPr lang="en" u="sng">
                <a:solidFill>
                  <a:srgbClr val="1155CC"/>
                </a:solidFill>
                <a:latin typeface="Roboto"/>
                <a:ea typeface="Roboto"/>
                <a:cs typeface="Roboto"/>
                <a:sym typeface="Roboto"/>
                <a:hlinkClick r:id="rId2">
                  <a:extLst>
                    <a:ext uri="{A12FA001-AC4F-418D-AE19-62706E023703}">
                      <ahyp:hlinkClr val="tx"/>
                    </a:ext>
                  </a:extLst>
                </a:hlinkClick>
              </a:rPr>
              <a:t>Daily Learning Log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b852cab300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b852cab300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View Day 3 Lesson plan </a:t>
            </a:r>
            <a:r>
              <a:rPr lang="en" u="sng">
                <a:solidFill>
                  <a:schemeClr val="hlink"/>
                </a:solidFill>
                <a:hlinkClick r:id="rId2"/>
              </a:rPr>
              <a:t>here</a:t>
            </a:r>
            <a:endParaRPr>
              <a:solidFill>
                <a:schemeClr val="dk1"/>
              </a:solidFill>
            </a:endParaRPr>
          </a:p>
          <a:p>
            <a:pPr indent="0" lvl="0" marL="0" rtl="0" algn="l">
              <a:spcBef>
                <a:spcPts val="0"/>
              </a:spcBef>
              <a:spcAft>
                <a:spcPts val="0"/>
              </a:spcAft>
              <a:buNone/>
            </a:pPr>
            <a:r>
              <a:rPr lang="en">
                <a:solidFill>
                  <a:schemeClr val="dk1"/>
                </a:solidFill>
              </a:rPr>
              <a:t>View Day 3 handouts </a:t>
            </a:r>
            <a:r>
              <a:rPr lang="en" u="sng">
                <a:solidFill>
                  <a:schemeClr val="hlink"/>
                </a:solidFill>
                <a:hlinkClick r:id="rId3"/>
              </a:rPr>
              <a:t>here</a:t>
            </a:r>
            <a:endParaRPr>
              <a:solidFill>
                <a:srgbClr val="222222"/>
              </a:solidFill>
              <a:latin typeface="Roboto"/>
              <a:ea typeface="Roboto"/>
              <a:cs typeface="Roboto"/>
              <a:sym typeface="Robo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b852cab300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b852cab300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handout, or piece of paper.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55643f066_0_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55643f066_0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handout, or piece of paper.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b852cab300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b852cab30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a:t>
            </a:r>
            <a:r>
              <a:rPr lang="en">
                <a:solidFill>
                  <a:schemeClr val="dk1"/>
                </a:solidFill>
              </a:rPr>
              <a:t> the agenda for the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b852cab300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b852cab300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b852cab300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b852cab300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Ask</a:t>
            </a:r>
            <a:r>
              <a:rPr lang="en">
                <a:solidFill>
                  <a:schemeClr val="dk1"/>
                </a:solidFill>
              </a:rPr>
              <a:t> students to review what they have learned in previous classes using the questions on the board</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If using an interactive board, teacher can ask student volunteers to write answers on the board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b852cab300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b852cab300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Tell </a:t>
            </a:r>
            <a:r>
              <a:rPr lang="en">
                <a:solidFill>
                  <a:schemeClr val="dk1"/>
                </a:solidFill>
              </a:rPr>
              <a:t>students there are three modes of persuasion that speakers use.  Remind students that persuasive speech is one type of speeches.</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b852cab300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b852cab300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Explain to students the definitions of ethos and pathos</a:t>
            </a:r>
            <a:endParaRPr>
              <a:solidFill>
                <a:schemeClr val="dk1"/>
              </a:solidFill>
            </a:endParaRPr>
          </a:p>
          <a:p>
            <a:pPr indent="-298450" lvl="1" marL="914400" rtl="0" algn="l">
              <a:spcBef>
                <a:spcPts val="0"/>
              </a:spcBef>
              <a:spcAft>
                <a:spcPts val="0"/>
              </a:spcAft>
              <a:buClr>
                <a:schemeClr val="dk1"/>
              </a:buClr>
              <a:buSzPts val="1100"/>
              <a:buAutoNum type="alphaLcPeriod"/>
            </a:pPr>
            <a:r>
              <a:rPr b="1" lang="en">
                <a:solidFill>
                  <a:schemeClr val="dk1"/>
                </a:solidFill>
              </a:rPr>
              <a:t>Ethos</a:t>
            </a:r>
            <a:r>
              <a:rPr lang="en">
                <a:solidFill>
                  <a:schemeClr val="dk1"/>
                </a:solidFill>
              </a:rPr>
              <a:t> is about establishing your authority to speak on the subject</a:t>
            </a:r>
            <a:endParaRPr>
              <a:solidFill>
                <a:schemeClr val="dk1"/>
              </a:solidFill>
            </a:endParaRPr>
          </a:p>
          <a:p>
            <a:pPr indent="-298450" lvl="1" marL="914400" rtl="0" algn="l">
              <a:spcBef>
                <a:spcPts val="0"/>
              </a:spcBef>
              <a:spcAft>
                <a:spcPts val="0"/>
              </a:spcAft>
              <a:buClr>
                <a:schemeClr val="dk1"/>
              </a:buClr>
              <a:buSzPts val="1100"/>
              <a:buAutoNum type="alphaLcPeriod"/>
            </a:pPr>
            <a:r>
              <a:rPr b="1" lang="en">
                <a:solidFill>
                  <a:schemeClr val="dk1"/>
                </a:solidFill>
              </a:rPr>
              <a:t>Pathos</a:t>
            </a:r>
            <a:r>
              <a:rPr lang="en">
                <a:solidFill>
                  <a:schemeClr val="dk1"/>
                </a:solidFill>
              </a:rPr>
              <a:t> is your attempt to sway an audience emotionally.</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b852cab300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b852cab300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Explain</a:t>
            </a:r>
            <a:r>
              <a:rPr lang="en">
                <a:solidFill>
                  <a:schemeClr val="dk1"/>
                </a:solidFill>
              </a:rPr>
              <a:t> to students the definitions of ethos and pathos</a:t>
            </a:r>
            <a:endParaRPr>
              <a:solidFill>
                <a:schemeClr val="dk1"/>
              </a:solidFill>
            </a:endParaRPr>
          </a:p>
          <a:p>
            <a:pPr indent="-298450" lvl="1" marL="914400" rtl="0" algn="l">
              <a:spcBef>
                <a:spcPts val="0"/>
              </a:spcBef>
              <a:spcAft>
                <a:spcPts val="0"/>
              </a:spcAft>
              <a:buClr>
                <a:schemeClr val="dk1"/>
              </a:buClr>
              <a:buSzPts val="1100"/>
              <a:buAutoNum type="alphaLcPeriod"/>
            </a:pPr>
            <a:r>
              <a:rPr b="1" lang="en">
                <a:solidFill>
                  <a:schemeClr val="dk1"/>
                </a:solidFill>
              </a:rPr>
              <a:t>Logos</a:t>
            </a:r>
            <a:r>
              <a:rPr lang="en">
                <a:solidFill>
                  <a:schemeClr val="dk1"/>
                </a:solidFill>
              </a:rPr>
              <a:t> is your logical argument for your point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b852cab300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b852cab300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Facilitate </a:t>
            </a:r>
            <a:r>
              <a:rPr lang="en">
                <a:solidFill>
                  <a:schemeClr val="dk1"/>
                </a:solidFill>
              </a:rPr>
              <a:t>a review activity.  Click through the sentences on the slide and as you go through them one by one, have student raise the number of fingers for they type of persuasion they think is being used in the sentence.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b852cab300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b852cab300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Explain</a:t>
            </a:r>
            <a:r>
              <a:rPr lang="en">
                <a:solidFill>
                  <a:schemeClr val="dk1"/>
                </a:solidFill>
              </a:rPr>
              <a:t> to students the four questions to ask when analyzing the message of a speech.</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b852cab300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b852cab300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Introduce</a:t>
            </a:r>
            <a:r>
              <a:rPr lang="en">
                <a:solidFill>
                  <a:schemeClr val="dk1"/>
                </a:solidFill>
              </a:rPr>
              <a:t> students to the speech you will be reading together by reviewing the context of the speech written in white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 a class, </a:t>
            </a:r>
            <a:r>
              <a:rPr b="1" lang="en">
                <a:solidFill>
                  <a:schemeClr val="dk1"/>
                </a:solidFill>
              </a:rPr>
              <a:t>read</a:t>
            </a:r>
            <a:r>
              <a:rPr lang="en">
                <a:solidFill>
                  <a:schemeClr val="dk1"/>
                </a:solidFill>
              </a:rPr>
              <a:t> the speech out loud</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b852cab300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b852cab300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Read</a:t>
            </a:r>
            <a:r>
              <a:rPr lang="en">
                <a:solidFill>
                  <a:schemeClr val="dk1"/>
                </a:solidFill>
              </a:rPr>
              <a:t> the speech.</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After completing the speech,</a:t>
            </a:r>
            <a:r>
              <a:rPr b="1" lang="en">
                <a:solidFill>
                  <a:schemeClr val="dk1"/>
                </a:solidFill>
              </a:rPr>
              <a:t> click back</a:t>
            </a:r>
            <a:r>
              <a:rPr lang="en">
                <a:solidFill>
                  <a:schemeClr val="dk1"/>
                </a:solidFill>
              </a:rPr>
              <a:t> to the previous slide to determine meaning of bolded words via context clues</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e55643f066_0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e55643f066_0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a:t>
            </a:r>
            <a:r>
              <a:rPr lang="en">
                <a:solidFill>
                  <a:schemeClr val="dk1"/>
                </a:solidFill>
              </a:rPr>
              <a:t> the agenda for the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b852cab300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b852cab300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Walk thru</a:t>
            </a:r>
            <a:r>
              <a:rPr lang="en">
                <a:solidFill>
                  <a:schemeClr val="dk1"/>
                </a:solidFill>
              </a:rPr>
              <a:t> the students steps for reading and analyzing the assigned speech</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Keep this slide on the screen as students work through their handouts so they can keep track of what steps are next</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Click</a:t>
            </a:r>
            <a:r>
              <a:rPr lang="en">
                <a:solidFill>
                  <a:schemeClr val="dk1"/>
                </a:solidFill>
              </a:rPr>
              <a:t> to the next page to show students the anticipation guide before they begin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b852cab300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b852cab300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the anticipation guide with students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You can also show a video of this speech </a:t>
            </a:r>
            <a:r>
              <a:rPr lang="en" u="sng">
                <a:solidFill>
                  <a:srgbClr val="01AFD1"/>
                </a:solidFill>
                <a:hlinkClick r:id="rId2">
                  <a:extLst>
                    <a:ext uri="{A12FA001-AC4F-418D-AE19-62706E023703}">
                      <ahyp:hlinkClr val="tx"/>
                    </a:ext>
                  </a:extLst>
                </a:hlinkClick>
              </a:rPr>
              <a:t>https://www.youtube.com/watch?v=5B8VU3JykvI&amp;ab_channel=AmnestyInternational</a:t>
            </a:r>
            <a:r>
              <a:rPr lang="en">
                <a:solidFill>
                  <a:schemeClr val="dk1"/>
                </a:solidFill>
              </a:rPr>
              <a:t>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b852cab300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b852cab300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Before students leave class, ask them to complete the exit ticket on a piece of paper or submit one through your virtual classroom.</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Ask students to fill out their </a:t>
            </a:r>
            <a:r>
              <a:rPr lang="en" u="sng">
                <a:solidFill>
                  <a:srgbClr val="1155CC"/>
                </a:solidFill>
                <a:latin typeface="Roboto"/>
                <a:ea typeface="Roboto"/>
                <a:cs typeface="Roboto"/>
                <a:sym typeface="Roboto"/>
                <a:hlinkClick r:id="rId2">
                  <a:extLst>
                    <a:ext uri="{A12FA001-AC4F-418D-AE19-62706E023703}">
                      <ahyp:hlinkClr val="tx"/>
                    </a:ext>
                  </a:extLst>
                </a:hlinkClick>
              </a:rPr>
              <a:t>Daily Learning Log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b852cab300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b852cab300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View Day 4 Lesson plan </a:t>
            </a:r>
            <a:r>
              <a:rPr lang="en" u="sng">
                <a:solidFill>
                  <a:schemeClr val="hlink"/>
                </a:solidFill>
                <a:hlinkClick r:id="rId2"/>
              </a:rPr>
              <a:t>here</a:t>
            </a:r>
            <a:endParaRPr>
              <a:solidFill>
                <a:schemeClr val="dk1"/>
              </a:solidFill>
            </a:endParaRPr>
          </a:p>
          <a:p>
            <a:pPr indent="0" lvl="0" marL="0" rtl="0" algn="l">
              <a:spcBef>
                <a:spcPts val="0"/>
              </a:spcBef>
              <a:spcAft>
                <a:spcPts val="0"/>
              </a:spcAft>
              <a:buNone/>
            </a:pPr>
            <a:r>
              <a:rPr lang="en">
                <a:solidFill>
                  <a:schemeClr val="dk1"/>
                </a:solidFill>
              </a:rPr>
              <a:t>View Day 4 handouts </a:t>
            </a:r>
            <a:r>
              <a:rPr lang="en" u="sng">
                <a:solidFill>
                  <a:schemeClr val="hlink"/>
                </a:solidFill>
                <a:hlinkClick r:id="rId3"/>
              </a:rPr>
              <a:t>here</a:t>
            </a:r>
            <a:endParaRPr>
              <a:solidFill>
                <a:srgbClr val="222222"/>
              </a:solidFill>
              <a:latin typeface="Roboto"/>
              <a:ea typeface="Roboto"/>
              <a:cs typeface="Roboto"/>
              <a:sym typeface="Roboto"/>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b852cab300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b852cab300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handout, or piece of paper.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b852cab300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b852cab300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a:t>
            </a:r>
            <a:r>
              <a:rPr lang="en">
                <a:solidFill>
                  <a:schemeClr val="dk1"/>
                </a:solidFill>
              </a:rPr>
              <a:t> the agenda for the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b852cab300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b852cab300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b852cab300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b852cab300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Ask</a:t>
            </a:r>
            <a:r>
              <a:rPr lang="en">
                <a:solidFill>
                  <a:schemeClr val="dk1"/>
                </a:solidFill>
              </a:rPr>
              <a:t> students to review what they have learned in previous classes using the questions on the board</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If using an interactive board, teacher can ask student volunteers to write answers on the board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b852cab300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b852cab300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a:t>
            </a:r>
            <a:r>
              <a:rPr lang="en">
                <a:solidFill>
                  <a:schemeClr val="dk1"/>
                </a:solidFill>
              </a:rPr>
              <a:t> students on proper uses of commas</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Extension: consider creating a handout with more practice or including this concept in an upcoming quiz or test.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b852cab300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b852cab300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a:t>
            </a:r>
            <a:r>
              <a:rPr lang="en">
                <a:solidFill>
                  <a:schemeClr val="dk1"/>
                </a:solidFill>
              </a:rPr>
              <a:t> students on proper uses of apostrophes</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Extension: consider creating a handout with more practice or including this concept in an upcoming quiz or test.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55643f066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e55643f066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b852cab300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b852cab300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Read through the quotes and remind students that Colin Kaepernick and Nelson Mandela both exercised their right to free speech in different ways.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Lead a brief discussion using the questions below: </a:t>
            </a:r>
            <a:endParaRPr>
              <a:solidFill>
                <a:schemeClr val="dk1"/>
              </a:solidFill>
            </a:endParaRPr>
          </a:p>
          <a:p>
            <a:pPr indent="-298450" lvl="0" marL="914400" rtl="0" algn="l">
              <a:spcBef>
                <a:spcPts val="0"/>
              </a:spcBef>
              <a:spcAft>
                <a:spcPts val="0"/>
              </a:spcAft>
              <a:buClr>
                <a:schemeClr val="dk1"/>
              </a:buClr>
              <a:buSzPts val="1100"/>
              <a:buAutoNum type="arabicPeriod"/>
            </a:pPr>
            <a:r>
              <a:rPr lang="en">
                <a:solidFill>
                  <a:schemeClr val="dk1"/>
                </a:solidFill>
              </a:rPr>
              <a:t>What does freedom of speech mean?</a:t>
            </a:r>
            <a:endParaRPr>
              <a:solidFill>
                <a:schemeClr val="dk1"/>
              </a:solidFill>
            </a:endParaRPr>
          </a:p>
          <a:p>
            <a:pPr indent="-298450" lvl="0" marL="914400" rtl="0" algn="l">
              <a:spcBef>
                <a:spcPts val="0"/>
              </a:spcBef>
              <a:spcAft>
                <a:spcPts val="0"/>
              </a:spcAft>
              <a:buClr>
                <a:schemeClr val="dk1"/>
              </a:buClr>
              <a:buSzPts val="1100"/>
              <a:buAutoNum type="arabicPeriod"/>
            </a:pPr>
            <a:r>
              <a:rPr lang="en">
                <a:solidFill>
                  <a:schemeClr val="dk1"/>
                </a:solidFill>
              </a:rPr>
              <a:t>Are there any situations in which freedom of speech should not be protected? Encourage students to support their claims with evidence. </a:t>
            </a:r>
            <a:endParaRPr>
              <a:solidFill>
                <a:schemeClr val="dk1"/>
              </a:solidFill>
            </a:endParaRPr>
          </a:p>
          <a:p>
            <a:pPr indent="-298450" lvl="0" marL="914400" rtl="0" algn="l">
              <a:spcBef>
                <a:spcPts val="0"/>
              </a:spcBef>
              <a:spcAft>
                <a:spcPts val="0"/>
              </a:spcAft>
              <a:buClr>
                <a:schemeClr val="dk1"/>
              </a:buClr>
              <a:buSzPts val="1100"/>
              <a:buAutoNum type="arabicPeriod"/>
            </a:pPr>
            <a:r>
              <a:rPr lang="en">
                <a:solidFill>
                  <a:schemeClr val="dk1"/>
                </a:solidFill>
              </a:rPr>
              <a:t>Have students read Articles 28-30 in the handout. </a:t>
            </a:r>
            <a:endParaRPr>
              <a:solidFill>
                <a:schemeClr val="dk1"/>
              </a:solidFill>
            </a:endParaRPr>
          </a:p>
          <a:p>
            <a:pPr indent="-298450" lvl="0" marL="914400" rtl="0" algn="l">
              <a:spcBef>
                <a:spcPts val="0"/>
              </a:spcBef>
              <a:spcAft>
                <a:spcPts val="0"/>
              </a:spcAft>
              <a:buClr>
                <a:schemeClr val="dk1"/>
              </a:buClr>
              <a:buSzPts val="1100"/>
              <a:buAutoNum type="arabicPeriod"/>
            </a:pPr>
            <a:r>
              <a:rPr lang="en">
                <a:solidFill>
                  <a:schemeClr val="dk1"/>
                </a:solidFill>
              </a:rPr>
              <a:t>Discuss: What do these articles mean (in your own words)?</a:t>
            </a:r>
            <a:endParaRPr>
              <a:solidFill>
                <a:schemeClr val="dk1"/>
              </a:solidFill>
            </a:endParaRPr>
          </a:p>
          <a:p>
            <a:pPr indent="-298450" lvl="0" marL="914400" rtl="0" algn="l">
              <a:spcBef>
                <a:spcPts val="0"/>
              </a:spcBef>
              <a:spcAft>
                <a:spcPts val="0"/>
              </a:spcAft>
              <a:buClr>
                <a:schemeClr val="dk1"/>
              </a:buClr>
              <a:buSzPts val="1100"/>
              <a:buAutoNum type="arabicPeriod"/>
            </a:pPr>
            <a:r>
              <a:rPr lang="en">
                <a:solidFill>
                  <a:schemeClr val="dk1"/>
                </a:solidFill>
              </a:rPr>
              <a:t>Had your opinion changed about what freedom of speech is or should be?</a:t>
            </a:r>
            <a:endParaRPr>
              <a:solidFill>
                <a:schemeClr val="dk1"/>
              </a:solidFill>
            </a:endParaRPr>
          </a:p>
          <a:p>
            <a:pPr indent="-298450" lvl="0" marL="914400" rtl="0" algn="l">
              <a:spcBef>
                <a:spcPts val="0"/>
              </a:spcBef>
              <a:spcAft>
                <a:spcPts val="0"/>
              </a:spcAft>
              <a:buClr>
                <a:schemeClr val="dk1"/>
              </a:buClr>
              <a:buSzPts val="1100"/>
              <a:buAutoNum type="arabicPeriod"/>
            </a:pPr>
            <a:r>
              <a:rPr lang="en">
                <a:solidFill>
                  <a:schemeClr val="dk1"/>
                </a:solidFill>
              </a:rPr>
              <a:t>How does personal responsibility connect to freedom of speech?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Full text of the Constitution can be found here: </a:t>
            </a:r>
            <a:r>
              <a:rPr lang="en" u="sng">
                <a:solidFill>
                  <a:srgbClr val="01AFD1"/>
                </a:solidFill>
                <a:hlinkClick r:id="rId2">
                  <a:extLst>
                    <a:ext uri="{A12FA001-AC4F-418D-AE19-62706E023703}">
                      <ahyp:hlinkClr val="tx"/>
                    </a:ext>
                  </a:extLst>
                </a:hlinkClick>
              </a:rPr>
              <a:t>https://constitutioncenter.org/media/files/constitution.pdf</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Full text of the Universal Declaration of Human Rights can be found here: </a:t>
            </a:r>
            <a:r>
              <a:rPr lang="en" u="sng">
                <a:solidFill>
                  <a:srgbClr val="01AFD1"/>
                </a:solidFill>
                <a:hlinkClick r:id="rId3">
                  <a:extLst>
                    <a:ext uri="{A12FA001-AC4F-418D-AE19-62706E023703}">
                      <ahyp:hlinkClr val="tx"/>
                    </a:ext>
                  </a:extLst>
                </a:hlinkClick>
              </a:rPr>
              <a:t>https://www.un.org/sites/un2.un.org/files/udhr.pdf</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b852cab300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b852cab300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Have students read Articles 28-30 from the Universal Declaration of Human Rights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Discuss: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What do these articles mean (in your own words)?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How does personal responsibility connect to freedom of speech?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Who decides if someone’s right to free speech is infringing on someone else’s rights?</a:t>
            </a:r>
            <a:endParaRPr>
              <a:solidFill>
                <a:schemeClr val="dk1"/>
              </a:solidFill>
            </a:endParaRPr>
          </a:p>
          <a:p>
            <a:pPr indent="-298450" lvl="1" marL="914400" rtl="0" algn="l">
              <a:spcBef>
                <a:spcPts val="0"/>
              </a:spcBef>
              <a:spcAft>
                <a:spcPts val="0"/>
              </a:spcAft>
              <a:buClr>
                <a:srgbClr val="E91D63"/>
              </a:buClr>
              <a:buSzPts val="1100"/>
              <a:buChar char="○"/>
            </a:pPr>
            <a:r>
              <a:rPr lang="en">
                <a:solidFill>
                  <a:srgbClr val="E91D63"/>
                </a:solidFill>
              </a:rPr>
              <a:t>Has your opinion changed about what freedom of speech is or should be?</a:t>
            </a:r>
            <a:endParaRPr>
              <a:solidFill>
                <a:schemeClr val="dk1"/>
              </a:solidFill>
            </a:endParaRPr>
          </a:p>
          <a:p>
            <a:pPr indent="0" lvl="0" marL="914400" rtl="0" algn="l">
              <a:spcBef>
                <a:spcPts val="0"/>
              </a:spcBef>
              <a:spcAft>
                <a:spcPts val="0"/>
              </a:spcAft>
              <a:buNone/>
            </a:pPr>
            <a:r>
              <a:t/>
            </a:r>
            <a:endParaRPr>
              <a:solidFill>
                <a:schemeClr val="dk1"/>
              </a:solidFill>
            </a:endParaRPr>
          </a:p>
          <a:p>
            <a:pPr indent="0" lvl="0" marL="457200" rtl="0" algn="l">
              <a:spcBef>
                <a:spcPts val="0"/>
              </a:spcBef>
              <a:spcAft>
                <a:spcPts val="0"/>
              </a:spcAft>
              <a:buNone/>
            </a:pPr>
            <a:r>
              <a:t/>
            </a: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b852cab300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b852cab300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a:t>
            </a:r>
            <a:r>
              <a:rPr lang="en">
                <a:solidFill>
                  <a:schemeClr val="dk1"/>
                </a:solidFill>
              </a:rPr>
              <a:t> students on the 3 key components of a speech.  Remind them that they will need to focus on these components as they write their mini-speech and as they prepare their speech for the final competition.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b852cab300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b852cab300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Explain</a:t>
            </a:r>
            <a:r>
              <a:rPr lang="en">
                <a:solidFill>
                  <a:schemeClr val="dk1"/>
                </a:solidFill>
              </a:rPr>
              <a:t> the directions for the mini-speech</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Ask</a:t>
            </a:r>
            <a:r>
              <a:rPr lang="en">
                <a:solidFill>
                  <a:schemeClr val="dk1"/>
                </a:solidFill>
              </a:rPr>
              <a:t> volunteer students to read the two writing prompts for today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b852cab300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b852cab300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Walk thru </a:t>
            </a:r>
            <a:r>
              <a:rPr lang="en">
                <a:solidFill>
                  <a:schemeClr val="dk1"/>
                </a:solidFill>
              </a:rPr>
              <a:t>the steps students will take to complete their assignment.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Once students have completed their mini-speech, remind them that they will share their speech and use the rubric to offer feedback to a peer.</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b852cab300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b852cab300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a:t>Present </a:t>
            </a:r>
            <a:r>
              <a:rPr lang="en"/>
              <a:t>the rubric on the board while students either work in small groups, pairs, or as a class with volunteer students presenting their speech.  </a:t>
            </a:r>
            <a:endParaRPr/>
          </a:p>
          <a:p>
            <a:pPr indent="-298450" lvl="0" marL="457200" rtl="0" algn="l">
              <a:spcBef>
                <a:spcPts val="0"/>
              </a:spcBef>
              <a:spcAft>
                <a:spcPts val="0"/>
              </a:spcAft>
              <a:buSzPts val="1100"/>
              <a:buAutoNum type="arabicPeriod"/>
            </a:pPr>
            <a:r>
              <a:rPr lang="en"/>
              <a:t>Students should use the rubric in their handouts to offer feedback to a peer.</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b852cab300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b852cab300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Before students leave class, ask them to complete the exit ticket on a piece of paper or submit one through your virtual classroom.</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Ask students to fill out their </a:t>
            </a:r>
            <a:r>
              <a:rPr lang="en" u="sng">
                <a:solidFill>
                  <a:srgbClr val="1155CC"/>
                </a:solidFill>
                <a:latin typeface="Roboto"/>
                <a:ea typeface="Roboto"/>
                <a:cs typeface="Roboto"/>
                <a:sym typeface="Roboto"/>
                <a:hlinkClick r:id="rId2">
                  <a:extLst>
                    <a:ext uri="{A12FA001-AC4F-418D-AE19-62706E023703}">
                      <ahyp:hlinkClr val="tx"/>
                    </a:ext>
                  </a:extLst>
                </a:hlinkClick>
              </a:rPr>
              <a:t>Daily Learning Log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b852cab300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b852cab300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View Day 5 Lesson plan </a:t>
            </a:r>
            <a:r>
              <a:rPr lang="en" u="sng">
                <a:solidFill>
                  <a:schemeClr val="hlink"/>
                </a:solidFill>
                <a:hlinkClick r:id="rId2"/>
              </a:rPr>
              <a:t>here</a:t>
            </a:r>
            <a:endParaRPr>
              <a:solidFill>
                <a:schemeClr val="dk1"/>
              </a:solidFill>
            </a:endParaRPr>
          </a:p>
          <a:p>
            <a:pPr indent="0" lvl="0" marL="0" rtl="0" algn="l">
              <a:spcBef>
                <a:spcPts val="0"/>
              </a:spcBef>
              <a:spcAft>
                <a:spcPts val="0"/>
              </a:spcAft>
              <a:buNone/>
            </a:pPr>
            <a:r>
              <a:rPr lang="en">
                <a:solidFill>
                  <a:schemeClr val="dk1"/>
                </a:solidFill>
              </a:rPr>
              <a:t>View Day 5 handouts </a:t>
            </a:r>
            <a:r>
              <a:rPr lang="en" u="sng">
                <a:solidFill>
                  <a:schemeClr val="hlink"/>
                </a:solidFill>
                <a:hlinkClick r:id="rId3"/>
              </a:rPr>
              <a:t>here</a:t>
            </a:r>
            <a:endParaRPr>
              <a:solidFill>
                <a:srgbClr val="222222"/>
              </a:solidFill>
              <a:latin typeface="Roboto"/>
              <a:ea typeface="Roboto"/>
              <a:cs typeface="Roboto"/>
              <a:sym typeface="Roboto"/>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b852cab300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b852cab300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handout, or piece of paper.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b852cab300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b852cab300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a:t>
            </a:r>
            <a:r>
              <a:rPr lang="en">
                <a:solidFill>
                  <a:schemeClr val="dk1"/>
                </a:solidFill>
              </a:rPr>
              <a:t> the agenda for the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e55643f066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e55643f066_0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Introduce</a:t>
            </a:r>
            <a:r>
              <a:rPr lang="en">
                <a:solidFill>
                  <a:schemeClr val="dk1"/>
                </a:solidFill>
              </a:rPr>
              <a:t> students to the Unheard speechwriting unit and explain what they can expect</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Tell</a:t>
            </a:r>
            <a:r>
              <a:rPr lang="en">
                <a:solidFill>
                  <a:schemeClr val="dk1"/>
                </a:solidFill>
              </a:rPr>
              <a:t> students that the unit will culminate with a speech competition (either class-wide or school-wide) and that winners will have the opportunity to submit their speech to BreakFree’s national competition.</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Distribute </a:t>
            </a:r>
            <a:r>
              <a:rPr lang="en">
                <a:solidFill>
                  <a:schemeClr val="dk1"/>
                </a:solidFill>
              </a:rPr>
              <a:t>the </a:t>
            </a:r>
            <a:r>
              <a:rPr lang="en" u="sng">
                <a:solidFill>
                  <a:schemeClr val="hlink"/>
                </a:solidFill>
                <a:hlinkClick r:id="rId2"/>
              </a:rPr>
              <a:t>Note to students</a:t>
            </a:r>
            <a:r>
              <a:rPr lang="en">
                <a:solidFill>
                  <a:schemeClr val="dk1"/>
                </a:solidFill>
              </a:rPr>
              <a:t> and allow them to tread through it to better understand the speechwriting competition</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Ask </a:t>
            </a:r>
            <a:r>
              <a:rPr lang="en">
                <a:solidFill>
                  <a:schemeClr val="dk1"/>
                </a:solidFill>
              </a:rPr>
              <a:t>students if they are familiar with any of the speakers on the slide</a:t>
            </a:r>
            <a:r>
              <a:rPr b="1" lang="en">
                <a:solidFill>
                  <a:schemeClr val="dk1"/>
                </a:solidFill>
              </a:rPr>
              <a:t>.  </a:t>
            </a:r>
            <a:r>
              <a:rPr lang="en">
                <a:solidFill>
                  <a:schemeClr val="dk1"/>
                </a:solidFill>
              </a:rPr>
              <a:t>What do they know about their speeches or their speaking ability?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b852cab300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b852cab300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b852cab300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b852cab300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Ask</a:t>
            </a:r>
            <a:r>
              <a:rPr lang="en">
                <a:solidFill>
                  <a:schemeClr val="dk1"/>
                </a:solidFill>
              </a:rPr>
              <a:t> students to review what they have learned in previous classes using the questions on the board</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If using an interactive board, teacher can ask student volunteers to write answers on the board</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Tell students “today, we’re going to talk about other tools speech writers use and how they are able to make their messages so powerful.”</a:t>
            </a:r>
            <a:endParaRPr b="1">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b852cab300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b852cab300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 </a:t>
            </a:r>
            <a:r>
              <a:rPr lang="en">
                <a:solidFill>
                  <a:schemeClr val="dk1"/>
                </a:solidFill>
              </a:rPr>
              <a:t>students to take Cornell notes as you review the key words and questions for today</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b852cab300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b852cab300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 </a:t>
            </a:r>
            <a:r>
              <a:rPr lang="en">
                <a:solidFill>
                  <a:schemeClr val="dk1"/>
                </a:solidFill>
              </a:rPr>
              <a:t>students to take Cornell notes as you review the key words and questions for today</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b852cab300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b852cab300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Introduce</a:t>
            </a:r>
            <a:r>
              <a:rPr lang="en">
                <a:solidFill>
                  <a:schemeClr val="dk1"/>
                </a:solidFill>
              </a:rPr>
              <a:t> students to the speech you will be reading together by reviewing the context of the speech written in white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 a class, </a:t>
            </a:r>
            <a:r>
              <a:rPr b="1" lang="en">
                <a:solidFill>
                  <a:schemeClr val="dk1"/>
                </a:solidFill>
              </a:rPr>
              <a:t>read</a:t>
            </a:r>
            <a:r>
              <a:rPr lang="en">
                <a:solidFill>
                  <a:schemeClr val="dk1"/>
                </a:solidFill>
              </a:rPr>
              <a:t> the speech out loud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b852cab300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b852cab300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Read</a:t>
            </a:r>
            <a:r>
              <a:rPr lang="en">
                <a:solidFill>
                  <a:schemeClr val="dk1"/>
                </a:solidFill>
              </a:rPr>
              <a:t> the speech</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Discuss</a:t>
            </a:r>
            <a:r>
              <a:rPr lang="en">
                <a:solidFill>
                  <a:schemeClr val="dk1"/>
                </a:solidFill>
              </a:rPr>
              <a:t> the questions as a class</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b852cab300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3" name="Google Shape;783;gb852cab300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Walk thru</a:t>
            </a:r>
            <a:r>
              <a:rPr lang="en">
                <a:solidFill>
                  <a:schemeClr val="dk1"/>
                </a:solidFill>
              </a:rPr>
              <a:t> the students steps for reading and analyzing the assigned speech</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Keep this slide on the screen as students work through their handouts so they can keep track of what steps are next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full speech can be found here: </a:t>
            </a:r>
            <a:r>
              <a:rPr lang="en" u="sng">
                <a:solidFill>
                  <a:srgbClr val="01AFD1"/>
                </a:solidFill>
                <a:hlinkClick r:id="rId2">
                  <a:extLst>
                    <a:ext uri="{A12FA001-AC4F-418D-AE19-62706E023703}">
                      <ahyp:hlinkClr val="tx"/>
                    </a:ext>
                  </a:extLst>
                </a:hlinkClick>
              </a:rPr>
              <a:t>https://www.ted.com/talks/stacey_abrams_3_questions_to_ask_yourself_about_everything_you_do/transcript?language=en</a:t>
            </a:r>
            <a:r>
              <a:rPr lang="en">
                <a:solidFill>
                  <a:schemeClr val="dk1"/>
                </a:solidFill>
              </a:rPr>
              <a:t>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b852cab300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b852cab300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Before students leave class, ask them to complete the exit ticket on a piece of paper or submit one through your virtual classroom.</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Ask students to fill out their </a:t>
            </a:r>
            <a:r>
              <a:rPr lang="en" u="sng">
                <a:solidFill>
                  <a:srgbClr val="1155CC"/>
                </a:solidFill>
                <a:latin typeface="Roboto"/>
                <a:ea typeface="Roboto"/>
                <a:cs typeface="Roboto"/>
                <a:sym typeface="Roboto"/>
                <a:hlinkClick r:id="rId2">
                  <a:extLst>
                    <a:ext uri="{A12FA001-AC4F-418D-AE19-62706E023703}">
                      <ahyp:hlinkClr val="tx"/>
                    </a:ext>
                  </a:extLst>
                </a:hlinkClick>
              </a:rPr>
              <a:t>Daily Learning Log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b852cab300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b852cab300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View Day 6 Lesson plan </a:t>
            </a:r>
            <a:r>
              <a:rPr lang="en" u="sng">
                <a:solidFill>
                  <a:schemeClr val="hlink"/>
                </a:solidFill>
                <a:hlinkClick r:id="rId2"/>
              </a:rPr>
              <a:t>here</a:t>
            </a:r>
            <a:endParaRPr>
              <a:solidFill>
                <a:schemeClr val="dk1"/>
              </a:solidFill>
            </a:endParaRPr>
          </a:p>
          <a:p>
            <a:pPr indent="0" lvl="0" marL="0" rtl="0" algn="l">
              <a:spcBef>
                <a:spcPts val="0"/>
              </a:spcBef>
              <a:spcAft>
                <a:spcPts val="0"/>
              </a:spcAft>
              <a:buNone/>
            </a:pPr>
            <a:r>
              <a:rPr lang="en">
                <a:solidFill>
                  <a:schemeClr val="dk1"/>
                </a:solidFill>
              </a:rPr>
              <a:t>View Day 6 handouts </a:t>
            </a:r>
            <a:r>
              <a:rPr lang="en" u="sng">
                <a:solidFill>
                  <a:schemeClr val="hlink"/>
                </a:solidFill>
                <a:hlinkClick r:id="rId3"/>
              </a:rPr>
              <a:t>here</a:t>
            </a:r>
            <a:endParaRPr>
              <a:solidFill>
                <a:srgbClr val="222222"/>
              </a:solidFill>
              <a:latin typeface="Roboto"/>
              <a:ea typeface="Roboto"/>
              <a:cs typeface="Roboto"/>
              <a:sym typeface="Roboto"/>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b852cab300_0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b852cab300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handout, or piece of paper.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e55643f066_0_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e55643f066_0_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 </a:t>
            </a:r>
            <a:r>
              <a:rPr lang="en">
                <a:solidFill>
                  <a:schemeClr val="dk1"/>
                </a:solidFill>
              </a:rPr>
              <a:t>students to take Cornell notes as you review the key words and questions of the day.</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Context is closely related to purpose.</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Purpose: In this unit, we will primarily be focusing on persuasion</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Message: the message of a speech is the central idea that the speaker is trying to communicate to the listener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b852cab300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b852cab300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a:t>
            </a:r>
            <a:r>
              <a:rPr lang="en">
                <a:solidFill>
                  <a:schemeClr val="dk1"/>
                </a:solidFill>
              </a:rPr>
              <a:t> the agenda for the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b852cab300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b852cab300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b852cab300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b852cab300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a:t>
            </a:r>
            <a:r>
              <a:rPr lang="en">
                <a:solidFill>
                  <a:schemeClr val="dk1"/>
                </a:solidFill>
              </a:rPr>
              <a:t> students on the importance of remembering both clarity and word choice when writing and speaking</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Extension: consider creating a handout with more practice or including this concept in an upcoming quiz or test.</a:t>
            </a:r>
            <a:endParaRPr>
              <a:solidFill>
                <a:schemeClr val="dk1"/>
              </a:solidFill>
            </a:endParaRPr>
          </a:p>
          <a:p>
            <a:pPr indent="0" lvl="0" marL="45720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b852cab300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b852cab300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a:t>
            </a:r>
            <a:r>
              <a:rPr lang="en">
                <a:solidFill>
                  <a:schemeClr val="dk1"/>
                </a:solidFill>
              </a:rPr>
              <a:t> students on to consider word choice further</a:t>
            </a:r>
            <a:endParaRPr>
              <a:solidFill>
                <a:schemeClr val="dk1"/>
              </a:solidFill>
            </a:endParaRPr>
          </a:p>
          <a:p>
            <a:pPr indent="-298450" lvl="1" marL="914400" rtl="0" algn="l">
              <a:spcBef>
                <a:spcPts val="0"/>
              </a:spcBef>
              <a:spcAft>
                <a:spcPts val="0"/>
              </a:spcAft>
              <a:buClr>
                <a:schemeClr val="dk1"/>
              </a:buClr>
              <a:buSzPts val="1100"/>
              <a:buAutoNum type="alphaLcPeriod"/>
            </a:pPr>
            <a:r>
              <a:rPr b="1" lang="en">
                <a:solidFill>
                  <a:schemeClr val="dk1"/>
                </a:solidFill>
              </a:rPr>
              <a:t>Lead</a:t>
            </a:r>
            <a:r>
              <a:rPr lang="en">
                <a:solidFill>
                  <a:schemeClr val="dk1"/>
                </a:solidFill>
              </a:rPr>
              <a:t> students through the exercise of progressing from a 1 cent word to a 50 cent word, using “fun”</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Extension: consider creating a handout with more practice or including this concept in an upcoming quiz or test.</a:t>
            </a:r>
            <a:endParaRPr b="1">
              <a:solidFill>
                <a:schemeClr val="dk1"/>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b852cab300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b852cab300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Introduce the video: </a:t>
            </a:r>
            <a:r>
              <a:rPr lang="en">
                <a:solidFill>
                  <a:schemeClr val="dk1"/>
                </a:solidFill>
              </a:rPr>
              <a:t>This video will give more context to the excerpt of Stacey Abrams’ speech from the previous lesson.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Show the video.</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Discuss: </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Why do you think voting rights are being challenged right now? </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How can voices be heard through voting?</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The next slide will show the evolution of voting rights in the constitution. </a:t>
            </a:r>
            <a:endParaRPr>
              <a:solidFill>
                <a:schemeClr val="dk1"/>
              </a:solidFill>
            </a:endParaRPr>
          </a:p>
          <a:p>
            <a:pPr indent="0" lvl="0" marL="45720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e5be39194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e5be39194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notes: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Walk students through the timeline, which provides historical context for voting rights in the constitution.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It is important to note- </a:t>
            </a:r>
            <a:r>
              <a:rPr lang="en">
                <a:solidFill>
                  <a:schemeClr val="dk1"/>
                </a:solidFill>
                <a:highlight>
                  <a:srgbClr val="FFFFFF"/>
                </a:highlight>
              </a:rPr>
              <a:t>although the 15th Amendment extended the right to vote to all citizens regardless of race, Native American people born in the United States were not recognized as full American citizens until the Snyder Act and therefore did not have the right to vote until 1924.</a:t>
            </a:r>
            <a:endParaRPr sz="900">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Discuss briefly what has been happening recently- laws that limit voting access </a:t>
            </a:r>
            <a:r>
              <a:rPr lang="en">
                <a:solidFill>
                  <a:schemeClr val="dk1"/>
                </a:solidFill>
              </a:rPr>
              <a:t>relate to changing polling locations, changing how people can vote by mail which affects students who live away from home, stricter regulations on acceptable ID’s to vote in person, among others. WA and NY recently restored voting rights to people with past convictions, and other states have made it easier to vote by mail.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The important thing to note here is that the country has become polarized. Because the constitution allows a great deal of power to the states, they can still maintain autonomy in how they run elections. The amendments protect voting to citizens regardless of race, religion, sex, or age, but as we have seen, there are many other ways to restrict voter access or at least make it very difficult for people to navigate the system.</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Discuss: What do you notice?</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What do you wonder?</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Who or what is missing in the article or amendments?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More specific information about 2021 voting laws and updates on the For the People Act: </a:t>
            </a:r>
            <a:r>
              <a:rPr lang="en" u="sng">
                <a:solidFill>
                  <a:schemeClr val="hlink"/>
                </a:solidFill>
                <a:hlinkClick r:id="rId2"/>
              </a:rPr>
              <a:t>https://www.brennancenter.org/our-work/research-reports/voting-laws-roundup-may-2021</a:t>
            </a:r>
            <a:r>
              <a:rPr lang="en">
                <a:solidFill>
                  <a:schemeClr val="dk1"/>
                </a:solidFill>
              </a:rPr>
              <a:t> </a:t>
            </a:r>
            <a:endParaRPr>
              <a:solidFill>
                <a:schemeClr val="dk1"/>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b852cab300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b852cab300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a:t>
            </a:r>
            <a:r>
              <a:rPr lang="en">
                <a:solidFill>
                  <a:schemeClr val="dk1"/>
                </a:solidFill>
              </a:rPr>
              <a:t> students on the 3 key components of a speech.  Remind them that they will need to focus on these components as they write their mini-speech and as they prepare their speech for the final competition.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b852cab300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b852cab300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Explain</a:t>
            </a:r>
            <a:r>
              <a:rPr lang="en">
                <a:solidFill>
                  <a:schemeClr val="dk1"/>
                </a:solidFill>
              </a:rPr>
              <a:t> the directions for the mini-speech</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Ask</a:t>
            </a:r>
            <a:r>
              <a:rPr lang="en">
                <a:solidFill>
                  <a:schemeClr val="dk1"/>
                </a:solidFill>
              </a:rPr>
              <a:t> volunteer students to read the two writing prompts for today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b852cab300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b852cab300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Walk thru </a:t>
            </a:r>
            <a:r>
              <a:rPr lang="en">
                <a:solidFill>
                  <a:schemeClr val="dk1"/>
                </a:solidFill>
              </a:rPr>
              <a:t>the steps students will take to complete their assignment.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Once students have completed their mini-speech, remind them that they will share their speech and use the rubric to offer feedback to a peer.</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b852cab300_0_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b852cab300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a:t>Present </a:t>
            </a:r>
            <a:r>
              <a:rPr lang="en"/>
              <a:t>the rubric on the board while students either work in small groups, pairs, or as a class with volunteer students presenting their speech.  </a:t>
            </a:r>
            <a:endParaRPr/>
          </a:p>
          <a:p>
            <a:pPr indent="-298450" lvl="0" marL="457200" rtl="0" algn="l">
              <a:spcBef>
                <a:spcPts val="0"/>
              </a:spcBef>
              <a:spcAft>
                <a:spcPts val="0"/>
              </a:spcAft>
              <a:buSzPts val="1100"/>
              <a:buAutoNum type="arabicPeriod"/>
            </a:pPr>
            <a:r>
              <a:rPr lang="en"/>
              <a:t>Students should use the rubric in their handouts to offer feedback to a peer.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e55643f066_0_8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e55643f066_0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 </a:t>
            </a:r>
            <a:r>
              <a:rPr lang="en">
                <a:solidFill>
                  <a:schemeClr val="dk1"/>
                </a:solidFill>
              </a:rPr>
              <a:t>students to take Cornell notes as you review the key words and questions of the day.</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Non-verbal aspects can help a speaker communicate to the listeners just as much as the words that are being spoken.  Through non-verbal aspects, the speaker can show emotion and feeling.</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Hand gestures: pointing, lifting arms and calling people to rise, putting a fist in the air to show power, etc</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inflection : it’s important to not be monotone, by using inflections in voice, a speaker can highlight what is most important and bring in the listener to listen deeper</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Physical aspects: posture, clothing, etc</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Eye Contact: it’s important to not only stare at the paper in front of them, to be dynamic by looking to the person you are speaking to</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b852cab300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b852cab300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Before students leave class, ask them to complete the exit ticket on a piece of paper or submit one through your virtual classroom.</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Ask students to fill out their </a:t>
            </a:r>
            <a:r>
              <a:rPr lang="en" u="sng">
                <a:solidFill>
                  <a:srgbClr val="1155CC"/>
                </a:solidFill>
                <a:latin typeface="Roboto"/>
                <a:ea typeface="Roboto"/>
                <a:cs typeface="Roboto"/>
                <a:sym typeface="Roboto"/>
                <a:hlinkClick r:id="rId2">
                  <a:extLst>
                    <a:ext uri="{A12FA001-AC4F-418D-AE19-62706E023703}">
                      <ahyp:hlinkClr val="tx"/>
                    </a:ext>
                  </a:extLst>
                </a:hlinkClick>
              </a:rPr>
              <a:t>Daily Learning Log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b852cab300_0_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b852cab300_0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View Day 7 Lesson plan </a:t>
            </a:r>
            <a:r>
              <a:rPr lang="en" u="sng">
                <a:solidFill>
                  <a:schemeClr val="hlink"/>
                </a:solidFill>
                <a:hlinkClick r:id="rId2"/>
              </a:rPr>
              <a:t>here</a:t>
            </a:r>
            <a:endParaRPr>
              <a:solidFill>
                <a:schemeClr val="dk1"/>
              </a:solidFill>
            </a:endParaRPr>
          </a:p>
          <a:p>
            <a:pPr indent="0" lvl="0" marL="0" rtl="0" algn="l">
              <a:spcBef>
                <a:spcPts val="0"/>
              </a:spcBef>
              <a:spcAft>
                <a:spcPts val="0"/>
              </a:spcAft>
              <a:buNone/>
            </a:pPr>
            <a:r>
              <a:rPr lang="en">
                <a:solidFill>
                  <a:schemeClr val="dk1"/>
                </a:solidFill>
              </a:rPr>
              <a:t>View Day 7 handouts </a:t>
            </a:r>
            <a:r>
              <a:rPr lang="en" u="sng">
                <a:solidFill>
                  <a:schemeClr val="hlink"/>
                </a:solidFill>
                <a:hlinkClick r:id="rId3"/>
              </a:rPr>
              <a:t>here</a:t>
            </a:r>
            <a:endParaRPr>
              <a:solidFill>
                <a:srgbClr val="222222"/>
              </a:solidFill>
              <a:latin typeface="Roboto"/>
              <a:ea typeface="Roboto"/>
              <a:cs typeface="Roboto"/>
              <a:sym typeface="Roboto"/>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b852cab300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3" name="Google Shape;963;gb852cab300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handout, or piece of paper.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b852cab300_0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b852cab300_0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a:t>
            </a:r>
            <a:r>
              <a:rPr lang="en">
                <a:solidFill>
                  <a:schemeClr val="dk1"/>
                </a:solidFill>
              </a:rPr>
              <a:t> the agenda for the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b852cab300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b852cab300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b852cab300_0_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b852cab300_0_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Ask</a:t>
            </a:r>
            <a:r>
              <a:rPr lang="en">
                <a:solidFill>
                  <a:schemeClr val="dk1"/>
                </a:solidFill>
              </a:rPr>
              <a:t> students to review what they have learned in previous classes using the questions on the board</a:t>
            </a:r>
            <a:endParaRPr>
              <a:solidFill>
                <a:schemeClr val="dk1"/>
              </a:solidFill>
            </a:endParaRPr>
          </a:p>
          <a:p>
            <a:pPr indent="-298450" lvl="1" marL="914400" rtl="0" algn="l">
              <a:spcBef>
                <a:spcPts val="0"/>
              </a:spcBef>
              <a:spcAft>
                <a:spcPts val="0"/>
              </a:spcAft>
              <a:buClr>
                <a:schemeClr val="dk1"/>
              </a:buClr>
              <a:buSzPts val="1100"/>
              <a:buAutoNum type="alphaLcPeriod"/>
            </a:pPr>
            <a:r>
              <a:rPr lang="en">
                <a:solidFill>
                  <a:schemeClr val="dk1"/>
                </a:solidFill>
              </a:rPr>
              <a:t>If using an interactive board, teacher can ask student volunteers to write answers on the board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b852cab300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b852cab300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a:t>
            </a:r>
            <a:r>
              <a:rPr lang="en">
                <a:solidFill>
                  <a:schemeClr val="dk1"/>
                </a:solidFill>
              </a:rPr>
              <a:t> students to complete Cornell notes as you review the key words and questions for today</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Click</a:t>
            </a:r>
            <a:r>
              <a:rPr lang="en">
                <a:solidFill>
                  <a:schemeClr val="dk1"/>
                </a:solidFill>
              </a:rPr>
              <a:t> to next slide to review an example together</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b852cab300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b852cab300_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Read</a:t>
            </a:r>
            <a:r>
              <a:rPr lang="en">
                <a:solidFill>
                  <a:schemeClr val="dk1"/>
                </a:solidFill>
              </a:rPr>
              <a:t> the example excerpt together</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Discuss</a:t>
            </a:r>
            <a:r>
              <a:rPr lang="en">
                <a:solidFill>
                  <a:schemeClr val="dk1"/>
                </a:solidFill>
              </a:rPr>
              <a:t> the questions</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b852cab300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b852cab300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Show</a:t>
            </a:r>
            <a:r>
              <a:rPr lang="en">
                <a:solidFill>
                  <a:schemeClr val="dk1"/>
                </a:solidFill>
              </a:rPr>
              <a:t> students the full Steve Jobs Speech, if time permits.</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b852cab300_0_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b852cab300_0_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Tell </a:t>
            </a:r>
            <a:r>
              <a:rPr lang="en">
                <a:solidFill>
                  <a:schemeClr val="dk1"/>
                </a:solidFill>
              </a:rPr>
              <a:t>students that you will be considering a couple excerpts from a Michelle Obama speech where she uses anecdotes.  Tell students that after we read the quotes, they will analyze them for their meaning in their handouts</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Read</a:t>
            </a:r>
            <a:r>
              <a:rPr lang="en">
                <a:solidFill>
                  <a:schemeClr val="dk1"/>
                </a:solidFill>
              </a:rPr>
              <a:t> through the quotes</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Image Source: https://commons.wikimedia.org/wiki/File:Michelle_Obama_2008-10-22_%281%29_cropped.jpg</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e55643f066_0_8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e55643f066_0_8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 </a:t>
            </a:r>
            <a:r>
              <a:rPr lang="en">
                <a:solidFill>
                  <a:schemeClr val="dk1"/>
                </a:solidFill>
              </a:rPr>
              <a:t>students to take Cornell notes as you review the key words and questions of the day.</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Explain</a:t>
            </a:r>
            <a:r>
              <a:rPr lang="en">
                <a:solidFill>
                  <a:schemeClr val="dk1"/>
                </a:solidFill>
              </a:rPr>
              <a:t> why it’s important to both use context clues and be able to analyze a speech for its key components and how the key components of a speech form the foundation of a speech. Make connections between speeches and our lives today.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b852cab300_0_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4" name="Google Shape;1034;gb852cab300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Instruct</a:t>
            </a:r>
            <a:r>
              <a:rPr lang="en">
                <a:solidFill>
                  <a:schemeClr val="dk1"/>
                </a:solidFill>
              </a:rPr>
              <a:t> to complete the graphic organizer in their handouts by writing down the anecdote story in their own words and then providing an explanation for why Michelle Obama told the story (the point of the story)</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b852cab300_0_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b852cab300_0_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Walk thru</a:t>
            </a:r>
            <a:r>
              <a:rPr lang="en">
                <a:solidFill>
                  <a:schemeClr val="dk1"/>
                </a:solidFill>
              </a:rPr>
              <a:t> the students steps for reading and analyzing the assigned speech.  They will now read through more of Michelle Obama’s speech and identify an anecdote to analyze.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Keep this slide on the screen as students work through their handouts so they can keep track of what steps are next</a:t>
            </a:r>
            <a:endParaRPr>
              <a:solidFill>
                <a:schemeClr val="dk1"/>
              </a:solidFill>
            </a:endParaRPr>
          </a:p>
          <a:p>
            <a:pPr indent="0" lvl="0" marL="45720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Image Source: https://commons.wikimedia.org/wiki/File:Michelle_Obama_2008-10-22_%281%29_cropped.jpg</a:t>
            </a:r>
            <a:endParaRPr b="1">
              <a:solidFill>
                <a:schemeClr val="dk1"/>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b852cab300_0_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4" name="Google Shape;1054;gb852cab300_0_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Before students leave class, ask them to complete the exit ticket on a piece of paper or submit one through your virtual classroom.</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Ask students to fill out their </a:t>
            </a:r>
            <a:r>
              <a:rPr lang="en" u="sng">
                <a:solidFill>
                  <a:srgbClr val="1155CC"/>
                </a:solidFill>
                <a:latin typeface="Roboto"/>
                <a:ea typeface="Roboto"/>
                <a:cs typeface="Roboto"/>
                <a:sym typeface="Roboto"/>
                <a:hlinkClick r:id="rId2">
                  <a:extLst>
                    <a:ext uri="{A12FA001-AC4F-418D-AE19-62706E023703}">
                      <ahyp:hlinkClr val="tx"/>
                    </a:ext>
                  </a:extLst>
                </a:hlinkClick>
              </a:rPr>
              <a:t>Daily Learning Log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b852cab300_0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b852cab300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View Day 8 Lesson plan </a:t>
            </a:r>
            <a:r>
              <a:rPr lang="en" u="sng">
                <a:solidFill>
                  <a:schemeClr val="hlink"/>
                </a:solidFill>
                <a:hlinkClick r:id="rId2"/>
              </a:rPr>
              <a:t>here</a:t>
            </a:r>
            <a:endParaRPr>
              <a:solidFill>
                <a:schemeClr val="dk1"/>
              </a:solidFill>
            </a:endParaRPr>
          </a:p>
          <a:p>
            <a:pPr indent="0" lvl="0" marL="0" rtl="0" algn="l">
              <a:spcBef>
                <a:spcPts val="0"/>
              </a:spcBef>
              <a:spcAft>
                <a:spcPts val="0"/>
              </a:spcAft>
              <a:buNone/>
            </a:pPr>
            <a:r>
              <a:rPr lang="en">
                <a:solidFill>
                  <a:schemeClr val="dk1"/>
                </a:solidFill>
              </a:rPr>
              <a:t>View Day 8 handouts </a:t>
            </a:r>
            <a:r>
              <a:rPr lang="en" u="sng">
                <a:solidFill>
                  <a:schemeClr val="hlink"/>
                </a:solidFill>
                <a:hlinkClick r:id="rId3"/>
              </a:rPr>
              <a:t>here</a:t>
            </a:r>
            <a:endParaRPr>
              <a:solidFill>
                <a:srgbClr val="222222"/>
              </a:solidFill>
              <a:latin typeface="Roboto"/>
              <a:ea typeface="Roboto"/>
              <a:cs typeface="Roboto"/>
              <a:sym typeface="Roboto"/>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b852cab300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b852cab300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a:solidFill>
                  <a:schemeClr val="dk1"/>
                </a:solidFill>
              </a:rPr>
              <a:t>As students enter classroom, have the Do Now prompt on the screen for them to respond to in their journals, handout, or piece of paper.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b852cab300_0_8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b852cab300_0_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a:t>
            </a:r>
            <a:r>
              <a:rPr lang="en">
                <a:solidFill>
                  <a:schemeClr val="dk1"/>
                </a:solidFill>
              </a:rPr>
              <a:t> the agenda for the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b852cab300_0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b852cab300_0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Review </a:t>
            </a:r>
            <a:r>
              <a:rPr lang="en">
                <a:solidFill>
                  <a:schemeClr val="dk1"/>
                </a:solidFill>
              </a:rPr>
              <a:t> the objectives for the day, so students know what is expected of their learning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91f9ae3ceb_0_1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91f9ae3ceb_0_1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Introduce the BreakFree </a:t>
            </a:r>
            <a:r>
              <a:rPr lang="en"/>
              <a:t>Education</a:t>
            </a:r>
            <a:r>
              <a:rPr lang="en"/>
              <a:t> Unheard speech competition</a:t>
            </a:r>
            <a:endParaRPr/>
          </a:p>
          <a:p>
            <a:pPr indent="-298450" lvl="1" marL="914400" rtl="0" algn="l">
              <a:spcBef>
                <a:spcPts val="0"/>
              </a:spcBef>
              <a:spcAft>
                <a:spcPts val="0"/>
              </a:spcAft>
              <a:buSzPts val="1100"/>
              <a:buAutoNum type="alphaLcPeriod"/>
            </a:pPr>
            <a:r>
              <a:rPr lang="en"/>
              <a:t>Tell students that the competition is nationwide and that winners will receive prizes</a:t>
            </a:r>
            <a:endParaRPr/>
          </a:p>
          <a:p>
            <a:pPr indent="-298450" lvl="1" marL="914400" rtl="0" algn="l">
              <a:spcBef>
                <a:spcPts val="0"/>
              </a:spcBef>
              <a:spcAft>
                <a:spcPts val="0"/>
              </a:spcAft>
              <a:buSzPts val="1100"/>
              <a:buAutoNum type="alphaLcPeriod"/>
            </a:pPr>
            <a:r>
              <a:rPr lang="en"/>
              <a:t>Explain that you class/school will have its own competition and the top three speeches will be submitted to the national competition</a:t>
            </a:r>
            <a:endParaRPr/>
          </a:p>
          <a:p>
            <a:pPr indent="-298450" lvl="2" marL="1371600" rtl="0" algn="l">
              <a:spcBef>
                <a:spcPts val="0"/>
              </a:spcBef>
              <a:spcAft>
                <a:spcPts val="0"/>
              </a:spcAft>
              <a:buSzPts val="1100"/>
              <a:buAutoNum type="romanLcPeriod"/>
            </a:pPr>
            <a:r>
              <a:rPr lang="en"/>
              <a:t>If you need ideas on how to host an in-person or virtual speech contest, please view our </a:t>
            </a:r>
            <a:r>
              <a:rPr lang="en" u="sng">
                <a:solidFill>
                  <a:schemeClr val="hlink"/>
                </a:solidFill>
                <a:hlinkClick r:id="rId2"/>
              </a:rPr>
              <a:t>How-To Guide</a:t>
            </a:r>
            <a:endParaRPr/>
          </a:p>
          <a:p>
            <a:pPr indent="-298450" lvl="1" marL="914400" rtl="0" algn="l">
              <a:spcBef>
                <a:spcPts val="0"/>
              </a:spcBef>
              <a:spcAft>
                <a:spcPts val="0"/>
              </a:spcAft>
              <a:buSzPts val="1100"/>
              <a:buAutoNum type="alphaLcPeriod"/>
            </a:pPr>
            <a:r>
              <a:rPr lang="en"/>
              <a:t>Tell students the details of the speech</a:t>
            </a:r>
            <a:endParaRPr/>
          </a:p>
          <a:p>
            <a:pPr indent="-298450" lvl="2" marL="1371600" rtl="0" algn="l">
              <a:spcBef>
                <a:spcPts val="0"/>
              </a:spcBef>
              <a:spcAft>
                <a:spcPts val="0"/>
              </a:spcAft>
              <a:buSzPts val="1100"/>
              <a:buAutoNum type="romanLcPeriod"/>
            </a:pPr>
            <a:r>
              <a:rPr lang="en"/>
              <a:t>It will be 3-4 minutes long</a:t>
            </a:r>
            <a:endParaRPr/>
          </a:p>
          <a:p>
            <a:pPr indent="-298450" lvl="2" marL="1371600" rtl="0" algn="l">
              <a:spcBef>
                <a:spcPts val="0"/>
              </a:spcBef>
              <a:spcAft>
                <a:spcPts val="0"/>
              </a:spcAft>
              <a:buSzPts val="1100"/>
              <a:buAutoNum type="romanLcPeriod"/>
            </a:pPr>
            <a:r>
              <a:rPr lang="en"/>
              <a:t>It will be on a specific prompt (next slide)</a:t>
            </a:r>
            <a:endParaRPr/>
          </a:p>
          <a:p>
            <a:pPr indent="-298450" lvl="2" marL="1371600" rtl="0" algn="l">
              <a:spcBef>
                <a:spcPts val="0"/>
              </a:spcBef>
              <a:spcAft>
                <a:spcPts val="0"/>
              </a:spcAft>
              <a:buSzPts val="1100"/>
              <a:buAutoNum type="romanLcPeriod"/>
            </a:pPr>
            <a:r>
              <a:rPr lang="en"/>
              <a:t>They will submit both their written speech along with an audio recording of them presenting it</a:t>
            </a:r>
            <a:endParaRPr/>
          </a:p>
          <a:p>
            <a:pPr indent="-298450" lvl="3" marL="1828800" rtl="0" algn="l">
              <a:spcBef>
                <a:spcPts val="0"/>
              </a:spcBef>
              <a:spcAft>
                <a:spcPts val="0"/>
              </a:spcAft>
              <a:buSzPts val="1100"/>
              <a:buAutoNum type="arabicPeriod"/>
            </a:pPr>
            <a:r>
              <a:rPr lang="en"/>
              <a:t>Our How-To guide also offers assistance in how to record students’ speeches</a:t>
            </a:r>
            <a:endParaRPr/>
          </a:p>
          <a:p>
            <a:pPr indent="-298450" lvl="2" marL="1371600" rtl="0" algn="l">
              <a:spcBef>
                <a:spcPts val="0"/>
              </a:spcBef>
              <a:spcAft>
                <a:spcPts val="0"/>
              </a:spcAft>
              <a:buSzPts val="1100"/>
              <a:buAutoNum type="romanLcPeriod"/>
            </a:pPr>
            <a:r>
              <a:rPr lang="en"/>
              <a:t>For additional competition information, view the guidelines </a:t>
            </a:r>
            <a:r>
              <a:rPr lang="en" u="sng">
                <a:solidFill>
                  <a:schemeClr val="hlink"/>
                </a:solidFill>
                <a:hlinkClick r:id="rId3"/>
              </a:rPr>
              <a:t>here</a:t>
            </a:r>
            <a:endParaRPr/>
          </a:p>
          <a:p>
            <a:pPr indent="0" lvl="0" marL="0" rtl="0" algn="l">
              <a:spcBef>
                <a:spcPts val="0"/>
              </a:spcBef>
              <a:spcAft>
                <a:spcPts val="0"/>
              </a:spcAft>
              <a:buNone/>
            </a:pPr>
            <a:r>
              <a:t/>
            </a:r>
            <a:endParaRPr b="1"/>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905c0546c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905c0546c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a:t>Read</a:t>
            </a:r>
            <a:r>
              <a:rPr lang="en"/>
              <a:t> the prompt to students and answer any questions they have about it</a:t>
            </a:r>
            <a:endParaRPr/>
          </a:p>
          <a:p>
            <a:pPr indent="-298450" lvl="0" marL="457200" rtl="0" algn="l">
              <a:spcBef>
                <a:spcPts val="0"/>
              </a:spcBef>
              <a:spcAft>
                <a:spcPts val="0"/>
              </a:spcAft>
              <a:buSzPts val="1100"/>
              <a:buAutoNum type="arabicPeriod"/>
            </a:pPr>
            <a:r>
              <a:rPr b="1" lang="en"/>
              <a:t>Tell</a:t>
            </a:r>
            <a:r>
              <a:rPr lang="en"/>
              <a:t> students this is the prompt they will be using for the competition</a:t>
            </a:r>
            <a:endParaRPr/>
          </a:p>
          <a:p>
            <a:pPr indent="-298450" lvl="0" marL="457200" rtl="0" algn="l">
              <a:spcBef>
                <a:spcPts val="0"/>
              </a:spcBef>
              <a:spcAft>
                <a:spcPts val="0"/>
              </a:spcAft>
              <a:buSzPts val="1100"/>
              <a:buAutoNum type="arabicPeriod"/>
            </a:pPr>
            <a:r>
              <a:rPr b="1" lang="en"/>
              <a:t>Remind</a:t>
            </a:r>
            <a:r>
              <a:rPr lang="en"/>
              <a:t> students that this is an </a:t>
            </a:r>
            <a:r>
              <a:rPr lang="en"/>
              <a:t>opportunity</a:t>
            </a:r>
            <a:r>
              <a:rPr lang="en"/>
              <a:t> for not only their own voices to be heard, but for them to encourage people to listen to others’ voices as well</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b852cab300_0_8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b852cab300_0_8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Introduce</a:t>
            </a:r>
            <a:r>
              <a:rPr lang="en">
                <a:solidFill>
                  <a:schemeClr val="dk1"/>
                </a:solidFill>
              </a:rPr>
              <a:t> students to the empathy map. Typically empathy maps are used in design thinking to help you grow closer to and better understand an individual or group.  For this exercise, it will help students to think about the group of voices they want to advocate for in their speech and begin thinking about the unique perspective that their chosen group of voices have.  After completing this exercise, students will have a better grasp of their focus group and will be better prepared to write their speech as to why it is important this group of voices is heard.</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rot="10800000">
            <a:off x="4226100" y="2933550"/>
            <a:ext cx="691800" cy="388500"/>
          </a:xfrm>
          <a:prstGeom prst="triangle">
            <a:avLst>
              <a:gd fmla="val 50000" name="adj"/>
            </a:avLst>
          </a:prstGeom>
          <a:solidFill>
            <a:srgbClr val="1F3A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25" y="0"/>
            <a:ext cx="9144000" cy="3124200"/>
          </a:xfrm>
          <a:prstGeom prst="rect">
            <a:avLst/>
          </a:prstGeom>
          <a:solidFill>
            <a:srgbClr val="1F3A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
        <p:nvSpPr>
          <p:cNvPr id="58" name="Google Shape;58;p14"/>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600"/>
              <a:buFont typeface="Oswald"/>
              <a:buNone/>
              <a:defRPr sz="3600">
                <a:latin typeface="Oswald"/>
                <a:ea typeface="Oswald"/>
                <a:cs typeface="Oswald"/>
                <a:sym typeface="Oswald"/>
              </a:defRPr>
            </a:lvl1pPr>
            <a:lvl2pPr lvl="1" rtl="0" algn="ctr">
              <a:lnSpc>
                <a:spcPct val="100000"/>
              </a:lnSpc>
              <a:spcBef>
                <a:spcPts val="0"/>
              </a:spcBef>
              <a:spcAft>
                <a:spcPts val="0"/>
              </a:spcAft>
              <a:buSzPts val="3600"/>
              <a:buFont typeface="Oswald"/>
              <a:buNone/>
              <a:defRPr sz="3600">
                <a:latin typeface="Oswald"/>
                <a:ea typeface="Oswald"/>
                <a:cs typeface="Oswald"/>
                <a:sym typeface="Oswald"/>
              </a:defRPr>
            </a:lvl2pPr>
            <a:lvl3pPr lvl="2" rtl="0" algn="ctr">
              <a:lnSpc>
                <a:spcPct val="100000"/>
              </a:lnSpc>
              <a:spcBef>
                <a:spcPts val="0"/>
              </a:spcBef>
              <a:spcAft>
                <a:spcPts val="0"/>
              </a:spcAft>
              <a:buSzPts val="3600"/>
              <a:buFont typeface="Oswald"/>
              <a:buNone/>
              <a:defRPr sz="3600">
                <a:latin typeface="Oswald"/>
                <a:ea typeface="Oswald"/>
                <a:cs typeface="Oswald"/>
                <a:sym typeface="Oswald"/>
              </a:defRPr>
            </a:lvl3pPr>
            <a:lvl4pPr lvl="3" rtl="0" algn="ctr">
              <a:lnSpc>
                <a:spcPct val="100000"/>
              </a:lnSpc>
              <a:spcBef>
                <a:spcPts val="0"/>
              </a:spcBef>
              <a:spcAft>
                <a:spcPts val="0"/>
              </a:spcAft>
              <a:buSzPts val="3600"/>
              <a:buFont typeface="Oswald"/>
              <a:buNone/>
              <a:defRPr sz="3600">
                <a:latin typeface="Oswald"/>
                <a:ea typeface="Oswald"/>
                <a:cs typeface="Oswald"/>
                <a:sym typeface="Oswald"/>
              </a:defRPr>
            </a:lvl4pPr>
            <a:lvl5pPr lvl="4" rtl="0" algn="ctr">
              <a:lnSpc>
                <a:spcPct val="100000"/>
              </a:lnSpc>
              <a:spcBef>
                <a:spcPts val="0"/>
              </a:spcBef>
              <a:spcAft>
                <a:spcPts val="0"/>
              </a:spcAft>
              <a:buSzPts val="3600"/>
              <a:buFont typeface="Oswald"/>
              <a:buNone/>
              <a:defRPr sz="3600">
                <a:latin typeface="Oswald"/>
                <a:ea typeface="Oswald"/>
                <a:cs typeface="Oswald"/>
                <a:sym typeface="Oswald"/>
              </a:defRPr>
            </a:lvl5pPr>
            <a:lvl6pPr lvl="5" rtl="0" algn="ctr">
              <a:lnSpc>
                <a:spcPct val="100000"/>
              </a:lnSpc>
              <a:spcBef>
                <a:spcPts val="0"/>
              </a:spcBef>
              <a:spcAft>
                <a:spcPts val="0"/>
              </a:spcAft>
              <a:buSzPts val="3600"/>
              <a:buFont typeface="Oswald"/>
              <a:buNone/>
              <a:defRPr sz="3600">
                <a:latin typeface="Oswald"/>
                <a:ea typeface="Oswald"/>
                <a:cs typeface="Oswald"/>
                <a:sym typeface="Oswald"/>
              </a:defRPr>
            </a:lvl6pPr>
            <a:lvl7pPr lvl="6" rtl="0" algn="ctr">
              <a:lnSpc>
                <a:spcPct val="100000"/>
              </a:lnSpc>
              <a:spcBef>
                <a:spcPts val="0"/>
              </a:spcBef>
              <a:spcAft>
                <a:spcPts val="0"/>
              </a:spcAft>
              <a:buSzPts val="3600"/>
              <a:buFont typeface="Oswald"/>
              <a:buNone/>
              <a:defRPr sz="3600">
                <a:latin typeface="Oswald"/>
                <a:ea typeface="Oswald"/>
                <a:cs typeface="Oswald"/>
                <a:sym typeface="Oswald"/>
              </a:defRPr>
            </a:lvl7pPr>
            <a:lvl8pPr lvl="7" rtl="0" algn="ctr">
              <a:lnSpc>
                <a:spcPct val="100000"/>
              </a:lnSpc>
              <a:spcBef>
                <a:spcPts val="0"/>
              </a:spcBef>
              <a:spcAft>
                <a:spcPts val="0"/>
              </a:spcAft>
              <a:buSzPts val="3600"/>
              <a:buFont typeface="Oswald"/>
              <a:buNone/>
              <a:defRPr sz="3600">
                <a:latin typeface="Oswald"/>
                <a:ea typeface="Oswald"/>
                <a:cs typeface="Oswald"/>
                <a:sym typeface="Oswald"/>
              </a:defRPr>
            </a:lvl8pPr>
            <a:lvl9pPr lvl="8" rtl="0"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59" name="Google Shape;5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p:nvPr/>
        </p:nvSpPr>
        <p:spPr>
          <a:xfrm>
            <a:off x="0" y="2162825"/>
            <a:ext cx="9144000" cy="1516500"/>
          </a:xfrm>
          <a:prstGeom prst="rect">
            <a:avLst/>
          </a:prstGeom>
          <a:solidFill>
            <a:srgbClr val="6271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txBox="1"/>
          <p:nvPr>
            <p:ph type="title"/>
          </p:nvPr>
        </p:nvSpPr>
        <p:spPr>
          <a:xfrm>
            <a:off x="430800" y="2162825"/>
            <a:ext cx="8282400" cy="15165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rgbClr val="F2F6F5"/>
              </a:buClr>
              <a:buSzPts val="3600"/>
              <a:buNone/>
              <a:defRPr sz="3600">
                <a:solidFill>
                  <a:srgbClr val="F2F6F5"/>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
        <p:nvSpPr>
          <p:cNvPr id="63" name="Google Shape;63;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5"/>
          <p:cNvSpPr/>
          <p:nvPr/>
        </p:nvSpPr>
        <p:spPr>
          <a:xfrm>
            <a:off x="0" y="3679325"/>
            <a:ext cx="9144000" cy="282300"/>
          </a:xfrm>
          <a:prstGeom prst="rect">
            <a:avLst/>
          </a:prstGeom>
          <a:solidFill>
            <a:srgbClr val="1F3A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idx="2" type="ctrTitle"/>
          </p:nvPr>
        </p:nvSpPr>
        <p:spPr>
          <a:xfrm>
            <a:off x="0" y="644300"/>
            <a:ext cx="9144000" cy="151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1F3A92"/>
              </a:buClr>
              <a:buSzPts val="6000"/>
              <a:buNone/>
              <a:defRPr sz="6000">
                <a:solidFill>
                  <a:srgbClr val="1F3A9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6"/>
          <p:cNvSpPr/>
          <p:nvPr/>
        </p:nvSpPr>
        <p:spPr>
          <a:xfrm>
            <a:off x="0" y="0"/>
            <a:ext cx="9144000" cy="804300"/>
          </a:xfrm>
          <a:prstGeom prst="rect">
            <a:avLst/>
          </a:prstGeom>
          <a:solidFill>
            <a:srgbClr val="1F3A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txBox="1"/>
          <p:nvPr>
            <p:ph type="title"/>
          </p:nvPr>
        </p:nvSpPr>
        <p:spPr>
          <a:xfrm>
            <a:off x="311700" y="63875"/>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2F6F5"/>
              </a:buClr>
              <a:buSzPts val="3700"/>
              <a:buNone/>
              <a:defRPr sz="3700">
                <a:solidFill>
                  <a:srgbClr val="F2F6F5"/>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9" name="Google Shape;69;p16"/>
          <p:cNvSpPr txBox="1"/>
          <p:nvPr>
            <p:ph idx="1" type="body"/>
          </p:nvPr>
        </p:nvSpPr>
        <p:spPr>
          <a:xfrm>
            <a:off x="358450" y="1105238"/>
            <a:ext cx="8520600" cy="3641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a:latin typeface="Roboto"/>
                <a:ea typeface="Roboto"/>
                <a:cs typeface="Roboto"/>
                <a:sym typeface="Roboto"/>
              </a:defRPr>
            </a:lvl1pPr>
            <a:lvl2pPr indent="-317500" lvl="1" marL="914400" rtl="0">
              <a:spcBef>
                <a:spcPts val="1600"/>
              </a:spcBef>
              <a:spcAft>
                <a:spcPts val="0"/>
              </a:spcAft>
              <a:buSzPts val="1400"/>
              <a:buFont typeface="Roboto"/>
              <a:buChar char="○"/>
              <a:defRPr>
                <a:latin typeface="Roboto"/>
                <a:ea typeface="Roboto"/>
                <a:cs typeface="Roboto"/>
                <a:sym typeface="Roboto"/>
              </a:defRPr>
            </a:lvl2pPr>
            <a:lvl3pPr indent="-317500" lvl="2" marL="1371600" rtl="0">
              <a:spcBef>
                <a:spcPts val="1600"/>
              </a:spcBef>
              <a:spcAft>
                <a:spcPts val="0"/>
              </a:spcAft>
              <a:buSzPts val="1400"/>
              <a:buFont typeface="Roboto"/>
              <a:buChar char="■"/>
              <a:defRPr>
                <a:latin typeface="Roboto"/>
                <a:ea typeface="Roboto"/>
                <a:cs typeface="Roboto"/>
                <a:sym typeface="Roboto"/>
              </a:defRPr>
            </a:lvl3pPr>
            <a:lvl4pPr indent="-317500" lvl="3" marL="1828800" rtl="0">
              <a:spcBef>
                <a:spcPts val="1600"/>
              </a:spcBef>
              <a:spcAft>
                <a:spcPts val="0"/>
              </a:spcAft>
              <a:buSzPts val="1400"/>
              <a:buFont typeface="Roboto"/>
              <a:buChar char="●"/>
              <a:defRPr>
                <a:latin typeface="Roboto"/>
                <a:ea typeface="Roboto"/>
                <a:cs typeface="Roboto"/>
                <a:sym typeface="Roboto"/>
              </a:defRPr>
            </a:lvl4pPr>
            <a:lvl5pPr indent="-317500" lvl="4" marL="2286000" rtl="0">
              <a:spcBef>
                <a:spcPts val="1600"/>
              </a:spcBef>
              <a:spcAft>
                <a:spcPts val="0"/>
              </a:spcAft>
              <a:buSzPts val="1400"/>
              <a:buFont typeface="Roboto"/>
              <a:buChar char="○"/>
              <a:defRPr>
                <a:latin typeface="Roboto"/>
                <a:ea typeface="Roboto"/>
                <a:cs typeface="Roboto"/>
                <a:sym typeface="Roboto"/>
              </a:defRPr>
            </a:lvl5pPr>
            <a:lvl6pPr indent="-317500" lvl="5" marL="2743200" rtl="0">
              <a:spcBef>
                <a:spcPts val="1600"/>
              </a:spcBef>
              <a:spcAft>
                <a:spcPts val="0"/>
              </a:spcAft>
              <a:buSzPts val="1400"/>
              <a:buFont typeface="Roboto"/>
              <a:buChar char="■"/>
              <a:defRPr>
                <a:latin typeface="Roboto"/>
                <a:ea typeface="Roboto"/>
                <a:cs typeface="Roboto"/>
                <a:sym typeface="Roboto"/>
              </a:defRPr>
            </a:lvl6pPr>
            <a:lvl7pPr indent="-317500" lvl="6" marL="3200400" rtl="0">
              <a:spcBef>
                <a:spcPts val="1600"/>
              </a:spcBef>
              <a:spcAft>
                <a:spcPts val="0"/>
              </a:spcAft>
              <a:buSzPts val="1400"/>
              <a:buFont typeface="Roboto"/>
              <a:buChar char="●"/>
              <a:defRPr>
                <a:latin typeface="Roboto"/>
                <a:ea typeface="Roboto"/>
                <a:cs typeface="Roboto"/>
                <a:sym typeface="Roboto"/>
              </a:defRPr>
            </a:lvl7pPr>
            <a:lvl8pPr indent="-317500" lvl="7" marL="3657600" rtl="0">
              <a:spcBef>
                <a:spcPts val="1600"/>
              </a:spcBef>
              <a:spcAft>
                <a:spcPts val="0"/>
              </a:spcAft>
              <a:buSzPts val="1400"/>
              <a:buFont typeface="Roboto"/>
              <a:buChar char="○"/>
              <a:defRPr>
                <a:latin typeface="Roboto"/>
                <a:ea typeface="Roboto"/>
                <a:cs typeface="Roboto"/>
                <a:sym typeface="Roboto"/>
              </a:defRPr>
            </a:lvl8pPr>
            <a:lvl9pPr indent="-317500" lvl="8" marL="4114800" rtl="0">
              <a:spcBef>
                <a:spcPts val="1600"/>
              </a:spcBef>
              <a:spcAft>
                <a:spcPts val="1600"/>
              </a:spcAft>
              <a:buSzPts val="1400"/>
              <a:buFont typeface="Roboto"/>
              <a:buChar char="■"/>
              <a:defRPr>
                <a:latin typeface="Roboto"/>
                <a:ea typeface="Roboto"/>
                <a:cs typeface="Roboto"/>
                <a:sym typeface="Roboto"/>
              </a:defRPr>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p:nvPr/>
        </p:nvSpPr>
        <p:spPr>
          <a:xfrm>
            <a:off x="0" y="0"/>
            <a:ext cx="9144000" cy="12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311700" y="73250"/>
            <a:ext cx="8520600" cy="7335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4" name="Google Shape;74;p17"/>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Roboto"/>
              <a:buChar char="●"/>
              <a:defRPr sz="1400">
                <a:latin typeface="Roboto"/>
                <a:ea typeface="Roboto"/>
                <a:cs typeface="Roboto"/>
                <a:sym typeface="Roboto"/>
              </a:defRPr>
            </a:lvl1pPr>
            <a:lvl2pPr indent="-304800" lvl="1" marL="914400" rtl="0">
              <a:spcBef>
                <a:spcPts val="1600"/>
              </a:spcBef>
              <a:spcAft>
                <a:spcPts val="0"/>
              </a:spcAft>
              <a:buSzPts val="1200"/>
              <a:buFont typeface="Roboto"/>
              <a:buChar char="○"/>
              <a:defRPr sz="1200">
                <a:latin typeface="Roboto"/>
                <a:ea typeface="Roboto"/>
                <a:cs typeface="Roboto"/>
                <a:sym typeface="Roboto"/>
              </a:defRPr>
            </a:lvl2pPr>
            <a:lvl3pPr indent="-304800" lvl="2" marL="1371600" rtl="0">
              <a:spcBef>
                <a:spcPts val="1600"/>
              </a:spcBef>
              <a:spcAft>
                <a:spcPts val="0"/>
              </a:spcAft>
              <a:buSzPts val="1200"/>
              <a:buFont typeface="Roboto"/>
              <a:buChar char="■"/>
              <a:defRPr sz="1200">
                <a:latin typeface="Roboto"/>
                <a:ea typeface="Roboto"/>
                <a:cs typeface="Roboto"/>
                <a:sym typeface="Roboto"/>
              </a:defRPr>
            </a:lvl3pPr>
            <a:lvl4pPr indent="-304800" lvl="3" marL="1828800" rtl="0">
              <a:spcBef>
                <a:spcPts val="1600"/>
              </a:spcBef>
              <a:spcAft>
                <a:spcPts val="0"/>
              </a:spcAft>
              <a:buSzPts val="1200"/>
              <a:buFont typeface="Roboto"/>
              <a:buChar char="●"/>
              <a:defRPr sz="1200">
                <a:latin typeface="Roboto"/>
                <a:ea typeface="Roboto"/>
                <a:cs typeface="Roboto"/>
                <a:sym typeface="Roboto"/>
              </a:defRPr>
            </a:lvl4pPr>
            <a:lvl5pPr indent="-304800" lvl="4" marL="2286000" rtl="0">
              <a:spcBef>
                <a:spcPts val="1600"/>
              </a:spcBef>
              <a:spcAft>
                <a:spcPts val="0"/>
              </a:spcAft>
              <a:buSzPts val="1200"/>
              <a:buFont typeface="Roboto"/>
              <a:buChar char="○"/>
              <a:defRPr sz="1200">
                <a:latin typeface="Roboto"/>
                <a:ea typeface="Roboto"/>
                <a:cs typeface="Roboto"/>
                <a:sym typeface="Roboto"/>
              </a:defRPr>
            </a:lvl5pPr>
            <a:lvl6pPr indent="-304800" lvl="5" marL="2743200" rtl="0">
              <a:spcBef>
                <a:spcPts val="1600"/>
              </a:spcBef>
              <a:spcAft>
                <a:spcPts val="0"/>
              </a:spcAft>
              <a:buSzPts val="1200"/>
              <a:buFont typeface="Roboto"/>
              <a:buChar char="■"/>
              <a:defRPr sz="1200">
                <a:latin typeface="Roboto"/>
                <a:ea typeface="Roboto"/>
                <a:cs typeface="Roboto"/>
                <a:sym typeface="Roboto"/>
              </a:defRPr>
            </a:lvl6pPr>
            <a:lvl7pPr indent="-304800" lvl="6" marL="3200400" rtl="0">
              <a:spcBef>
                <a:spcPts val="1600"/>
              </a:spcBef>
              <a:spcAft>
                <a:spcPts val="0"/>
              </a:spcAft>
              <a:buSzPts val="1200"/>
              <a:buFont typeface="Roboto"/>
              <a:buChar char="●"/>
              <a:defRPr sz="1200">
                <a:latin typeface="Roboto"/>
                <a:ea typeface="Roboto"/>
                <a:cs typeface="Roboto"/>
                <a:sym typeface="Roboto"/>
              </a:defRPr>
            </a:lvl7pPr>
            <a:lvl8pPr indent="-304800" lvl="7" marL="3657600" rtl="0">
              <a:spcBef>
                <a:spcPts val="1600"/>
              </a:spcBef>
              <a:spcAft>
                <a:spcPts val="0"/>
              </a:spcAft>
              <a:buSzPts val="1200"/>
              <a:buFont typeface="Roboto"/>
              <a:buChar char="○"/>
              <a:defRPr sz="1200">
                <a:latin typeface="Roboto"/>
                <a:ea typeface="Roboto"/>
                <a:cs typeface="Roboto"/>
                <a:sym typeface="Roboto"/>
              </a:defRPr>
            </a:lvl8pPr>
            <a:lvl9pPr indent="-304800" lvl="8" marL="4114800" rtl="0">
              <a:spcBef>
                <a:spcPts val="1600"/>
              </a:spcBef>
              <a:spcAft>
                <a:spcPts val="1600"/>
              </a:spcAft>
              <a:buSzPts val="1200"/>
              <a:buFont typeface="Roboto"/>
              <a:buChar char="■"/>
              <a:defRPr sz="1200">
                <a:latin typeface="Roboto"/>
                <a:ea typeface="Roboto"/>
                <a:cs typeface="Roboto"/>
                <a:sym typeface="Roboto"/>
              </a:defRPr>
            </a:lvl9pPr>
          </a:lstStyle>
          <a:p/>
        </p:txBody>
      </p:sp>
      <p:sp>
        <p:nvSpPr>
          <p:cNvPr id="75" name="Google Shape;75;p17"/>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Roboto"/>
              <a:buChar char="●"/>
              <a:defRPr sz="1400">
                <a:latin typeface="Roboto"/>
                <a:ea typeface="Roboto"/>
                <a:cs typeface="Roboto"/>
                <a:sym typeface="Roboto"/>
              </a:defRPr>
            </a:lvl1pPr>
            <a:lvl2pPr indent="-304800" lvl="1" marL="914400" rtl="0">
              <a:spcBef>
                <a:spcPts val="1600"/>
              </a:spcBef>
              <a:spcAft>
                <a:spcPts val="0"/>
              </a:spcAft>
              <a:buSzPts val="1200"/>
              <a:buFont typeface="Roboto"/>
              <a:buChar char="○"/>
              <a:defRPr sz="1200">
                <a:latin typeface="Roboto"/>
                <a:ea typeface="Roboto"/>
                <a:cs typeface="Roboto"/>
                <a:sym typeface="Roboto"/>
              </a:defRPr>
            </a:lvl2pPr>
            <a:lvl3pPr indent="-304800" lvl="2" marL="1371600" rtl="0">
              <a:spcBef>
                <a:spcPts val="1600"/>
              </a:spcBef>
              <a:spcAft>
                <a:spcPts val="0"/>
              </a:spcAft>
              <a:buSzPts val="1200"/>
              <a:buFont typeface="Roboto"/>
              <a:buChar char="■"/>
              <a:defRPr sz="1200">
                <a:latin typeface="Roboto"/>
                <a:ea typeface="Roboto"/>
                <a:cs typeface="Roboto"/>
                <a:sym typeface="Roboto"/>
              </a:defRPr>
            </a:lvl3pPr>
            <a:lvl4pPr indent="-304800" lvl="3" marL="1828800" rtl="0">
              <a:spcBef>
                <a:spcPts val="1600"/>
              </a:spcBef>
              <a:spcAft>
                <a:spcPts val="0"/>
              </a:spcAft>
              <a:buSzPts val="1200"/>
              <a:buFont typeface="Roboto"/>
              <a:buChar char="●"/>
              <a:defRPr sz="1200">
                <a:latin typeface="Roboto"/>
                <a:ea typeface="Roboto"/>
                <a:cs typeface="Roboto"/>
                <a:sym typeface="Roboto"/>
              </a:defRPr>
            </a:lvl4pPr>
            <a:lvl5pPr indent="-304800" lvl="4" marL="2286000" rtl="0">
              <a:spcBef>
                <a:spcPts val="1600"/>
              </a:spcBef>
              <a:spcAft>
                <a:spcPts val="0"/>
              </a:spcAft>
              <a:buSzPts val="1200"/>
              <a:buFont typeface="Roboto"/>
              <a:buChar char="○"/>
              <a:defRPr sz="1200">
                <a:latin typeface="Roboto"/>
                <a:ea typeface="Roboto"/>
                <a:cs typeface="Roboto"/>
                <a:sym typeface="Roboto"/>
              </a:defRPr>
            </a:lvl5pPr>
            <a:lvl6pPr indent="-304800" lvl="5" marL="2743200" rtl="0">
              <a:spcBef>
                <a:spcPts val="1600"/>
              </a:spcBef>
              <a:spcAft>
                <a:spcPts val="0"/>
              </a:spcAft>
              <a:buSzPts val="1200"/>
              <a:buFont typeface="Roboto"/>
              <a:buChar char="■"/>
              <a:defRPr sz="1200">
                <a:latin typeface="Roboto"/>
                <a:ea typeface="Roboto"/>
                <a:cs typeface="Roboto"/>
                <a:sym typeface="Roboto"/>
              </a:defRPr>
            </a:lvl6pPr>
            <a:lvl7pPr indent="-304800" lvl="6" marL="3200400" rtl="0">
              <a:spcBef>
                <a:spcPts val="1600"/>
              </a:spcBef>
              <a:spcAft>
                <a:spcPts val="0"/>
              </a:spcAft>
              <a:buSzPts val="1200"/>
              <a:buFont typeface="Roboto"/>
              <a:buChar char="●"/>
              <a:defRPr sz="1200">
                <a:latin typeface="Roboto"/>
                <a:ea typeface="Roboto"/>
                <a:cs typeface="Roboto"/>
                <a:sym typeface="Roboto"/>
              </a:defRPr>
            </a:lvl7pPr>
            <a:lvl8pPr indent="-304800" lvl="7" marL="3657600" rtl="0">
              <a:spcBef>
                <a:spcPts val="1600"/>
              </a:spcBef>
              <a:spcAft>
                <a:spcPts val="0"/>
              </a:spcAft>
              <a:buSzPts val="1200"/>
              <a:buFont typeface="Roboto"/>
              <a:buChar char="○"/>
              <a:defRPr sz="1200">
                <a:latin typeface="Roboto"/>
                <a:ea typeface="Roboto"/>
                <a:cs typeface="Roboto"/>
                <a:sym typeface="Roboto"/>
              </a:defRPr>
            </a:lvl8pPr>
            <a:lvl9pPr indent="-304800" lvl="8" marL="4114800" rtl="0">
              <a:spcBef>
                <a:spcPts val="1600"/>
              </a:spcBef>
              <a:spcAft>
                <a:spcPts val="1600"/>
              </a:spcAft>
              <a:buSzPts val="1200"/>
              <a:buFont typeface="Roboto"/>
              <a:buChar char="■"/>
              <a:defRPr sz="1200">
                <a:latin typeface="Roboto"/>
                <a:ea typeface="Roboto"/>
                <a:cs typeface="Roboto"/>
                <a:sym typeface="Roboto"/>
              </a:defRPr>
            </a:lvl9pPr>
          </a:lstStyle>
          <a:p/>
        </p:txBody>
      </p:sp>
      <p:sp>
        <p:nvSpPr>
          <p:cNvPr id="76" name="Google Shape;7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18"/>
          <p:cNvSpPr/>
          <p:nvPr/>
        </p:nvSpPr>
        <p:spPr>
          <a:xfrm>
            <a:off x="-9350" y="-9350"/>
            <a:ext cx="3628500" cy="5143500"/>
          </a:xfrm>
          <a:prstGeom prst="rect">
            <a:avLst/>
          </a:prstGeom>
          <a:solidFill>
            <a:srgbClr val="1F3A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txBox="1"/>
          <p:nvPr>
            <p:ph type="title"/>
          </p:nvPr>
        </p:nvSpPr>
        <p:spPr>
          <a:xfrm>
            <a:off x="327900" y="73250"/>
            <a:ext cx="3225900" cy="1161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48EF6"/>
              </a:buClr>
              <a:buSzPts val="3700"/>
              <a:buNone/>
              <a:defRPr sz="3700">
                <a:solidFill>
                  <a:srgbClr val="448EF6"/>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1" name="Google Shape;81;p18"/>
          <p:cNvSpPr txBox="1"/>
          <p:nvPr/>
        </p:nvSpPr>
        <p:spPr>
          <a:xfrm>
            <a:off x="261850" y="1552400"/>
            <a:ext cx="3086100" cy="34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
        <p:nvSpPr>
          <p:cNvPr id="82" name="Google Shape;82;p18"/>
          <p:cNvSpPr/>
          <p:nvPr/>
        </p:nvSpPr>
        <p:spPr>
          <a:xfrm>
            <a:off x="3619150" y="-9300"/>
            <a:ext cx="5524800" cy="5143500"/>
          </a:xfrm>
          <a:prstGeom prst="rect">
            <a:avLst/>
          </a:prstGeom>
          <a:solidFill>
            <a:srgbClr val="B5D0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83" name="Shape 83"/>
        <p:cNvGrpSpPr/>
        <p:nvPr/>
      </p:nvGrpSpPr>
      <p:grpSpPr>
        <a:xfrm>
          <a:off x="0" y="0"/>
          <a:ext cx="0" cy="0"/>
          <a:chOff x="0" y="0"/>
          <a:chExt cx="0" cy="0"/>
        </a:xfrm>
      </p:grpSpPr>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19"/>
          <p:cNvSpPr/>
          <p:nvPr/>
        </p:nvSpPr>
        <p:spPr>
          <a:xfrm>
            <a:off x="-9350" y="-9350"/>
            <a:ext cx="3628500" cy="5143500"/>
          </a:xfrm>
          <a:prstGeom prst="rect">
            <a:avLst/>
          </a:prstGeom>
          <a:solidFill>
            <a:srgbClr val="1F3A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type="title"/>
          </p:nvPr>
        </p:nvSpPr>
        <p:spPr>
          <a:xfrm>
            <a:off x="327900" y="73250"/>
            <a:ext cx="3225900" cy="1161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48EF6"/>
              </a:buClr>
              <a:buSzPts val="3700"/>
              <a:buNone/>
              <a:defRPr sz="3700">
                <a:solidFill>
                  <a:srgbClr val="448EF6"/>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7" name="Google Shape;87;p19"/>
          <p:cNvSpPr txBox="1"/>
          <p:nvPr/>
        </p:nvSpPr>
        <p:spPr>
          <a:xfrm>
            <a:off x="261850" y="1552400"/>
            <a:ext cx="3086100" cy="34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
        <p:nvSpPr>
          <p:cNvPr id="88" name="Google Shape;88;p19"/>
          <p:cNvSpPr/>
          <p:nvPr/>
        </p:nvSpPr>
        <p:spPr>
          <a:xfrm>
            <a:off x="3619150" y="-9300"/>
            <a:ext cx="5524800" cy="5143500"/>
          </a:xfrm>
          <a:prstGeom prst="rect">
            <a:avLst/>
          </a:prstGeom>
          <a:solidFill>
            <a:srgbClr val="B5D0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9"/>
          <p:cNvSpPr/>
          <p:nvPr/>
        </p:nvSpPr>
        <p:spPr>
          <a:xfrm>
            <a:off x="4123150" y="1089450"/>
            <a:ext cx="4516800" cy="29646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90" name="Shape 90"/>
        <p:cNvGrpSpPr/>
        <p:nvPr/>
      </p:nvGrpSpPr>
      <p:grpSpPr>
        <a:xfrm>
          <a:off x="0" y="0"/>
          <a:ext cx="0" cy="0"/>
          <a:chOff x="0" y="0"/>
          <a:chExt cx="0" cy="0"/>
        </a:xfrm>
      </p:grpSpPr>
      <p:sp>
        <p:nvSpPr>
          <p:cNvPr id="91" name="Google Shape;9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2" name="Google Shape;92;p20"/>
          <p:cNvSpPr/>
          <p:nvPr/>
        </p:nvSpPr>
        <p:spPr>
          <a:xfrm>
            <a:off x="-9350" y="-9350"/>
            <a:ext cx="3628500" cy="5143500"/>
          </a:xfrm>
          <a:prstGeom prst="rect">
            <a:avLst/>
          </a:prstGeom>
          <a:solidFill>
            <a:srgbClr val="6271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type="title"/>
          </p:nvPr>
        </p:nvSpPr>
        <p:spPr>
          <a:xfrm>
            <a:off x="327900" y="73250"/>
            <a:ext cx="3225900" cy="1161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F3A92"/>
              </a:buClr>
              <a:buSzPts val="3700"/>
              <a:buNone/>
              <a:defRPr sz="3700">
                <a:solidFill>
                  <a:srgbClr val="1F3A9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4" name="Google Shape;94;p20"/>
          <p:cNvSpPr txBox="1"/>
          <p:nvPr/>
        </p:nvSpPr>
        <p:spPr>
          <a:xfrm>
            <a:off x="261850" y="1552400"/>
            <a:ext cx="3086100" cy="34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
        <p:nvSpPr>
          <p:cNvPr id="95" name="Google Shape;95;p20"/>
          <p:cNvSpPr/>
          <p:nvPr/>
        </p:nvSpPr>
        <p:spPr>
          <a:xfrm>
            <a:off x="3619150" y="-9300"/>
            <a:ext cx="5524800" cy="5143500"/>
          </a:xfrm>
          <a:prstGeom prst="rect">
            <a:avLst/>
          </a:prstGeom>
          <a:solidFill>
            <a:srgbClr val="B5D0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0"/>
          <p:cNvSpPr/>
          <p:nvPr/>
        </p:nvSpPr>
        <p:spPr>
          <a:xfrm>
            <a:off x="4123150" y="1089450"/>
            <a:ext cx="4516800" cy="29646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7" name="Shape 97"/>
        <p:cNvGrpSpPr/>
        <p:nvPr/>
      </p:nvGrpSpPr>
      <p:grpSpPr>
        <a:xfrm>
          <a:off x="0" y="0"/>
          <a:ext cx="0" cy="0"/>
          <a:chOff x="0" y="0"/>
          <a:chExt cx="0" cy="0"/>
        </a:xfrm>
      </p:grpSpPr>
      <p:cxnSp>
        <p:nvCxnSpPr>
          <p:cNvPr id="98" name="Google Shape;98;p21"/>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99" name="Google Shape;99;p21"/>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0" name="Google Shape;100;p21"/>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1" name="Google Shape;10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02" name="Shape 102"/>
        <p:cNvGrpSpPr/>
        <p:nvPr/>
      </p:nvGrpSpPr>
      <p:grpSpPr>
        <a:xfrm>
          <a:off x="0" y="0"/>
          <a:ext cx="0" cy="0"/>
          <a:chOff x="0" y="0"/>
          <a:chExt cx="0" cy="0"/>
        </a:xfrm>
      </p:grpSpPr>
      <p:sp>
        <p:nvSpPr>
          <p:cNvPr id="103" name="Google Shape;103;p22"/>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p:txBody>
      </p:sp>
      <p:sp>
        <p:nvSpPr>
          <p:cNvPr id="104" name="Google Shape;10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105" name="Shape 105"/>
        <p:cNvGrpSpPr/>
        <p:nvPr/>
      </p:nvGrpSpPr>
      <p:grpSpPr>
        <a:xfrm>
          <a:off x="0" y="0"/>
          <a:ext cx="0" cy="0"/>
          <a:chOff x="0" y="0"/>
          <a:chExt cx="0" cy="0"/>
        </a:xfrm>
      </p:grpSpPr>
      <p:sp>
        <p:nvSpPr>
          <p:cNvPr id="106" name="Google Shape;106;p23"/>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 name="Google Shape;107;p23"/>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108" name="Google Shape;108;p23"/>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600"/>
              <a:buNone/>
              <a:defRPr sz="4600">
                <a:solidFill>
                  <a:schemeClr val="lt1"/>
                </a:solidFill>
              </a:defRPr>
            </a:lvl1pPr>
            <a:lvl2pPr lvl="1" rtl="0" algn="ctr">
              <a:spcBef>
                <a:spcPts val="0"/>
              </a:spcBef>
              <a:spcAft>
                <a:spcPts val="0"/>
              </a:spcAft>
              <a:buClr>
                <a:schemeClr val="lt1"/>
              </a:buClr>
              <a:buSzPts val="4600"/>
              <a:buNone/>
              <a:defRPr sz="4600">
                <a:solidFill>
                  <a:schemeClr val="lt1"/>
                </a:solidFill>
              </a:defRPr>
            </a:lvl2pPr>
            <a:lvl3pPr lvl="2" rtl="0" algn="ctr">
              <a:spcBef>
                <a:spcPts val="0"/>
              </a:spcBef>
              <a:spcAft>
                <a:spcPts val="0"/>
              </a:spcAft>
              <a:buClr>
                <a:schemeClr val="lt1"/>
              </a:buClr>
              <a:buSzPts val="4600"/>
              <a:buNone/>
              <a:defRPr sz="4600">
                <a:solidFill>
                  <a:schemeClr val="lt1"/>
                </a:solidFill>
              </a:defRPr>
            </a:lvl3pPr>
            <a:lvl4pPr lvl="3" rtl="0" algn="ctr">
              <a:spcBef>
                <a:spcPts val="0"/>
              </a:spcBef>
              <a:spcAft>
                <a:spcPts val="0"/>
              </a:spcAft>
              <a:buClr>
                <a:schemeClr val="lt1"/>
              </a:buClr>
              <a:buSzPts val="4600"/>
              <a:buNone/>
              <a:defRPr sz="4600">
                <a:solidFill>
                  <a:schemeClr val="lt1"/>
                </a:solidFill>
              </a:defRPr>
            </a:lvl4pPr>
            <a:lvl5pPr lvl="4" rtl="0" algn="ctr">
              <a:spcBef>
                <a:spcPts val="0"/>
              </a:spcBef>
              <a:spcAft>
                <a:spcPts val="0"/>
              </a:spcAft>
              <a:buClr>
                <a:schemeClr val="lt1"/>
              </a:buClr>
              <a:buSzPts val="4600"/>
              <a:buNone/>
              <a:defRPr sz="4600">
                <a:solidFill>
                  <a:schemeClr val="lt1"/>
                </a:solidFill>
              </a:defRPr>
            </a:lvl5pPr>
            <a:lvl6pPr lvl="5" rtl="0" algn="ctr">
              <a:spcBef>
                <a:spcPts val="0"/>
              </a:spcBef>
              <a:spcAft>
                <a:spcPts val="0"/>
              </a:spcAft>
              <a:buClr>
                <a:schemeClr val="lt1"/>
              </a:buClr>
              <a:buSzPts val="4600"/>
              <a:buNone/>
              <a:defRPr sz="4600">
                <a:solidFill>
                  <a:schemeClr val="lt1"/>
                </a:solidFill>
              </a:defRPr>
            </a:lvl6pPr>
            <a:lvl7pPr lvl="6" rtl="0" algn="ctr">
              <a:spcBef>
                <a:spcPts val="0"/>
              </a:spcBef>
              <a:spcAft>
                <a:spcPts val="0"/>
              </a:spcAft>
              <a:buClr>
                <a:schemeClr val="lt1"/>
              </a:buClr>
              <a:buSzPts val="4600"/>
              <a:buNone/>
              <a:defRPr sz="4600">
                <a:solidFill>
                  <a:schemeClr val="lt1"/>
                </a:solidFill>
              </a:defRPr>
            </a:lvl7pPr>
            <a:lvl8pPr lvl="7" rtl="0" algn="ctr">
              <a:spcBef>
                <a:spcPts val="0"/>
              </a:spcBef>
              <a:spcAft>
                <a:spcPts val="0"/>
              </a:spcAft>
              <a:buClr>
                <a:schemeClr val="lt1"/>
              </a:buClr>
              <a:buSzPts val="4600"/>
              <a:buNone/>
              <a:defRPr sz="4600">
                <a:solidFill>
                  <a:schemeClr val="lt1"/>
                </a:solidFill>
              </a:defRPr>
            </a:lvl8pPr>
            <a:lvl9pPr lvl="8" rtl="0" algn="ctr">
              <a:spcBef>
                <a:spcPts val="0"/>
              </a:spcBef>
              <a:spcAft>
                <a:spcPts val="0"/>
              </a:spcAft>
              <a:buClr>
                <a:schemeClr val="lt1"/>
              </a:buClr>
              <a:buSzPts val="4600"/>
              <a:buNone/>
              <a:defRPr sz="4600">
                <a:solidFill>
                  <a:schemeClr val="lt1"/>
                </a:solidFill>
              </a:defRPr>
            </a:lvl9pPr>
          </a:lstStyle>
          <a:p/>
        </p:txBody>
      </p:sp>
      <p:sp>
        <p:nvSpPr>
          <p:cNvPr id="109" name="Google Shape;109;p23"/>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900"/>
              <a:buNone/>
              <a:defRPr sz="1900">
                <a:solidFill>
                  <a:schemeClr val="lt1"/>
                </a:solidFill>
              </a:defRPr>
            </a:lvl1pPr>
            <a:lvl2pPr lvl="1" rtl="0" algn="ctr">
              <a:lnSpc>
                <a:spcPct val="100000"/>
              </a:lnSpc>
              <a:spcBef>
                <a:spcPts val="0"/>
              </a:spcBef>
              <a:spcAft>
                <a:spcPts val="0"/>
              </a:spcAft>
              <a:buClr>
                <a:schemeClr val="lt1"/>
              </a:buClr>
              <a:buSzPts val="1900"/>
              <a:buNone/>
              <a:defRPr sz="1900">
                <a:solidFill>
                  <a:schemeClr val="lt1"/>
                </a:solidFill>
              </a:defRPr>
            </a:lvl2pPr>
            <a:lvl3pPr lvl="2" rtl="0" algn="ctr">
              <a:lnSpc>
                <a:spcPct val="100000"/>
              </a:lnSpc>
              <a:spcBef>
                <a:spcPts val="0"/>
              </a:spcBef>
              <a:spcAft>
                <a:spcPts val="0"/>
              </a:spcAft>
              <a:buClr>
                <a:schemeClr val="lt1"/>
              </a:buClr>
              <a:buSzPts val="1900"/>
              <a:buNone/>
              <a:defRPr sz="1900">
                <a:solidFill>
                  <a:schemeClr val="lt1"/>
                </a:solidFill>
              </a:defRPr>
            </a:lvl3pPr>
            <a:lvl4pPr lvl="3" rtl="0" algn="ctr">
              <a:lnSpc>
                <a:spcPct val="100000"/>
              </a:lnSpc>
              <a:spcBef>
                <a:spcPts val="0"/>
              </a:spcBef>
              <a:spcAft>
                <a:spcPts val="0"/>
              </a:spcAft>
              <a:buClr>
                <a:schemeClr val="lt1"/>
              </a:buClr>
              <a:buSzPts val="1900"/>
              <a:buNone/>
              <a:defRPr sz="1900">
                <a:solidFill>
                  <a:schemeClr val="lt1"/>
                </a:solidFill>
              </a:defRPr>
            </a:lvl4pPr>
            <a:lvl5pPr lvl="4" rtl="0" algn="ctr">
              <a:lnSpc>
                <a:spcPct val="100000"/>
              </a:lnSpc>
              <a:spcBef>
                <a:spcPts val="0"/>
              </a:spcBef>
              <a:spcAft>
                <a:spcPts val="0"/>
              </a:spcAft>
              <a:buClr>
                <a:schemeClr val="lt1"/>
              </a:buClr>
              <a:buSzPts val="1900"/>
              <a:buNone/>
              <a:defRPr sz="1900">
                <a:solidFill>
                  <a:schemeClr val="lt1"/>
                </a:solidFill>
              </a:defRPr>
            </a:lvl5pPr>
            <a:lvl6pPr lvl="5" rtl="0" algn="ctr">
              <a:lnSpc>
                <a:spcPct val="100000"/>
              </a:lnSpc>
              <a:spcBef>
                <a:spcPts val="0"/>
              </a:spcBef>
              <a:spcAft>
                <a:spcPts val="0"/>
              </a:spcAft>
              <a:buClr>
                <a:schemeClr val="lt1"/>
              </a:buClr>
              <a:buSzPts val="1900"/>
              <a:buNone/>
              <a:defRPr sz="1900">
                <a:solidFill>
                  <a:schemeClr val="lt1"/>
                </a:solidFill>
              </a:defRPr>
            </a:lvl6pPr>
            <a:lvl7pPr lvl="6" rtl="0" algn="ctr">
              <a:lnSpc>
                <a:spcPct val="100000"/>
              </a:lnSpc>
              <a:spcBef>
                <a:spcPts val="0"/>
              </a:spcBef>
              <a:spcAft>
                <a:spcPts val="0"/>
              </a:spcAft>
              <a:buClr>
                <a:schemeClr val="lt1"/>
              </a:buClr>
              <a:buSzPts val="1900"/>
              <a:buNone/>
              <a:defRPr sz="1900">
                <a:solidFill>
                  <a:schemeClr val="lt1"/>
                </a:solidFill>
              </a:defRPr>
            </a:lvl7pPr>
            <a:lvl8pPr lvl="7" rtl="0" algn="ctr">
              <a:lnSpc>
                <a:spcPct val="100000"/>
              </a:lnSpc>
              <a:spcBef>
                <a:spcPts val="0"/>
              </a:spcBef>
              <a:spcAft>
                <a:spcPts val="0"/>
              </a:spcAft>
              <a:buClr>
                <a:schemeClr val="lt1"/>
              </a:buClr>
              <a:buSzPts val="1900"/>
              <a:buNone/>
              <a:defRPr sz="1900">
                <a:solidFill>
                  <a:schemeClr val="lt1"/>
                </a:solidFill>
              </a:defRPr>
            </a:lvl8pPr>
            <a:lvl9pPr lvl="8" rtl="0" algn="ctr">
              <a:lnSpc>
                <a:spcPct val="100000"/>
              </a:lnSpc>
              <a:spcBef>
                <a:spcPts val="0"/>
              </a:spcBef>
              <a:spcAft>
                <a:spcPts val="0"/>
              </a:spcAft>
              <a:buClr>
                <a:schemeClr val="lt1"/>
              </a:buClr>
              <a:buSzPts val="1900"/>
              <a:buNone/>
              <a:defRPr sz="1900">
                <a:solidFill>
                  <a:schemeClr val="lt1"/>
                </a:solidFill>
              </a:defRPr>
            </a:lvl9pPr>
          </a:lstStyle>
          <a:p/>
        </p:txBody>
      </p:sp>
      <p:sp>
        <p:nvSpPr>
          <p:cNvPr id="110" name="Google Shape;110;p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1" name="Google Shape;11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63707E"/>
        </a:solidFill>
      </p:bgPr>
    </p:bg>
    <p:spTree>
      <p:nvGrpSpPr>
        <p:cNvPr id="112" name="Shape 112"/>
        <p:cNvGrpSpPr/>
        <p:nvPr/>
      </p:nvGrpSpPr>
      <p:grpSpPr>
        <a:xfrm>
          <a:off x="0" y="0"/>
          <a:ext cx="0" cy="0"/>
          <a:chOff x="0" y="0"/>
          <a:chExt cx="0" cy="0"/>
        </a:xfrm>
      </p:grpSpPr>
      <p:sp>
        <p:nvSpPr>
          <p:cNvPr id="113" name="Google Shape;113;p24"/>
          <p:cNvSpPr txBox="1"/>
          <p:nvPr>
            <p:ph type="title"/>
          </p:nvPr>
        </p:nvSpPr>
        <p:spPr>
          <a:xfrm>
            <a:off x="186000" y="0"/>
            <a:ext cx="8772000" cy="6360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2F6F5"/>
              </a:buClr>
              <a:buSzPts val="2700"/>
              <a:buNone/>
              <a:defRPr sz="2700">
                <a:solidFill>
                  <a:srgbClr val="F2F6F5"/>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4" name="Shape 114"/>
        <p:cNvGrpSpPr/>
        <p:nvPr/>
      </p:nvGrpSpPr>
      <p:grpSpPr>
        <a:xfrm>
          <a:off x="0" y="0"/>
          <a:ext cx="0" cy="0"/>
          <a:chOff x="0" y="0"/>
          <a:chExt cx="0" cy="0"/>
        </a:xfrm>
      </p:grpSpPr>
      <p:cxnSp>
        <p:nvCxnSpPr>
          <p:cNvPr id="115" name="Google Shape;115;p25"/>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116" name="Google Shape;116;p2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17" name="Google Shape;117;p2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8" name="Google Shape;11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5" name="Shape 125"/>
        <p:cNvGrpSpPr/>
        <p:nvPr/>
      </p:nvGrpSpPr>
      <p:grpSpPr>
        <a:xfrm>
          <a:off x="0" y="0"/>
          <a:ext cx="0" cy="0"/>
          <a:chOff x="0" y="0"/>
          <a:chExt cx="0" cy="0"/>
        </a:xfrm>
      </p:grpSpPr>
      <p:sp>
        <p:nvSpPr>
          <p:cNvPr id="126" name="Google Shape;126;p2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7" name="Google Shape;127;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8" name="Google Shape;128;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9" name="Shape 129"/>
        <p:cNvGrpSpPr/>
        <p:nvPr/>
      </p:nvGrpSpPr>
      <p:grpSpPr>
        <a:xfrm>
          <a:off x="0" y="0"/>
          <a:ext cx="0" cy="0"/>
          <a:chOff x="0" y="0"/>
          <a:chExt cx="0" cy="0"/>
        </a:xfrm>
      </p:grpSpPr>
      <p:sp>
        <p:nvSpPr>
          <p:cNvPr id="130" name="Google Shape;130;p2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1" name="Google Shape;131;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2" name="Shape 132"/>
        <p:cNvGrpSpPr/>
        <p:nvPr/>
      </p:nvGrpSpPr>
      <p:grpSpPr>
        <a:xfrm>
          <a:off x="0" y="0"/>
          <a:ext cx="0" cy="0"/>
          <a:chOff x="0" y="0"/>
          <a:chExt cx="0" cy="0"/>
        </a:xfrm>
      </p:grpSpPr>
      <p:sp>
        <p:nvSpPr>
          <p:cNvPr id="133" name="Google Shape;133;p3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5" name="Google Shape;13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sp>
        <p:nvSpPr>
          <p:cNvPr id="137" name="Google Shape;137;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8" name="Google Shape;138;p3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9" name="Google Shape;139;p3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0" name="Google Shape;140;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1" name="Shape 141"/>
        <p:cNvGrpSpPr/>
        <p:nvPr/>
      </p:nvGrpSpPr>
      <p:grpSpPr>
        <a:xfrm>
          <a:off x="0" y="0"/>
          <a:ext cx="0" cy="0"/>
          <a:chOff x="0" y="0"/>
          <a:chExt cx="0" cy="0"/>
        </a:xfrm>
      </p:grpSpPr>
      <p:sp>
        <p:nvSpPr>
          <p:cNvPr id="142" name="Google Shape;142;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3" name="Google Shape;14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4" name="Shape 144"/>
        <p:cNvGrpSpPr/>
        <p:nvPr/>
      </p:nvGrpSpPr>
      <p:grpSpPr>
        <a:xfrm>
          <a:off x="0" y="0"/>
          <a:ext cx="0" cy="0"/>
          <a:chOff x="0" y="0"/>
          <a:chExt cx="0" cy="0"/>
        </a:xfrm>
      </p:grpSpPr>
      <p:sp>
        <p:nvSpPr>
          <p:cNvPr id="145" name="Google Shape;145;p3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6" name="Google Shape;146;p3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7" name="Google Shape;147;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8" name="Shape 148"/>
        <p:cNvGrpSpPr/>
        <p:nvPr/>
      </p:nvGrpSpPr>
      <p:grpSpPr>
        <a:xfrm>
          <a:off x="0" y="0"/>
          <a:ext cx="0" cy="0"/>
          <a:chOff x="0" y="0"/>
          <a:chExt cx="0" cy="0"/>
        </a:xfrm>
      </p:grpSpPr>
      <p:sp>
        <p:nvSpPr>
          <p:cNvPr id="149" name="Google Shape;149;p3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0" name="Google Shape;15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1" name="Shape 151"/>
        <p:cNvGrpSpPr/>
        <p:nvPr/>
      </p:nvGrpSpPr>
      <p:grpSpPr>
        <a:xfrm>
          <a:off x="0" y="0"/>
          <a:ext cx="0" cy="0"/>
          <a:chOff x="0" y="0"/>
          <a:chExt cx="0" cy="0"/>
        </a:xfrm>
      </p:grpSpPr>
      <p:sp>
        <p:nvSpPr>
          <p:cNvPr id="152" name="Google Shape;152;p3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4" name="Google Shape;154;p3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5" name="Google Shape;155;p3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56" name="Google Shape;156;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7" name="Shape 157"/>
        <p:cNvGrpSpPr/>
        <p:nvPr/>
      </p:nvGrpSpPr>
      <p:grpSpPr>
        <a:xfrm>
          <a:off x="0" y="0"/>
          <a:ext cx="0" cy="0"/>
          <a:chOff x="0" y="0"/>
          <a:chExt cx="0" cy="0"/>
        </a:xfrm>
      </p:grpSpPr>
      <p:sp>
        <p:nvSpPr>
          <p:cNvPr id="158" name="Google Shape;158;p3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59" name="Google Shape;159;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0" name="Shape 160"/>
        <p:cNvGrpSpPr/>
        <p:nvPr/>
      </p:nvGrpSpPr>
      <p:grpSpPr>
        <a:xfrm>
          <a:off x="0" y="0"/>
          <a:ext cx="0" cy="0"/>
          <a:chOff x="0" y="0"/>
          <a:chExt cx="0" cy="0"/>
        </a:xfrm>
      </p:grpSpPr>
      <p:sp>
        <p:nvSpPr>
          <p:cNvPr id="161" name="Google Shape;161;p3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2" name="Google Shape;162;p3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63" name="Google Shape;163;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4" name="Shape 164"/>
        <p:cNvGrpSpPr/>
        <p:nvPr/>
      </p:nvGrpSpPr>
      <p:grpSpPr>
        <a:xfrm>
          <a:off x="0" y="0"/>
          <a:ext cx="0" cy="0"/>
          <a:chOff x="0" y="0"/>
          <a:chExt cx="0" cy="0"/>
        </a:xfrm>
      </p:grpSpPr>
      <p:sp>
        <p:nvSpPr>
          <p:cNvPr id="165" name="Google Shape;16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4.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73250"/>
            <a:ext cx="8520600" cy="733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52" name="Google Shape;52;p13"/>
          <p:cNvSpPr txBox="1"/>
          <p:nvPr>
            <p:ph idx="1" type="body"/>
          </p:nvPr>
        </p:nvSpPr>
        <p:spPr>
          <a:xfrm>
            <a:off x="311700" y="927563"/>
            <a:ext cx="8520600" cy="3641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Source Code Pro"/>
                <a:ea typeface="Source Code Pro"/>
                <a:cs typeface="Source Code Pro"/>
                <a:sym typeface="Source Code Pro"/>
              </a:defRPr>
            </a:lvl1pPr>
            <a:lvl2pPr lvl="1" rtl="0" algn="r">
              <a:buNone/>
              <a:defRPr sz="1000">
                <a:solidFill>
                  <a:schemeClr val="dk2"/>
                </a:solidFill>
                <a:latin typeface="Source Code Pro"/>
                <a:ea typeface="Source Code Pro"/>
                <a:cs typeface="Source Code Pro"/>
                <a:sym typeface="Source Code Pro"/>
              </a:defRPr>
            </a:lvl2pPr>
            <a:lvl3pPr lvl="2" rtl="0" algn="r">
              <a:buNone/>
              <a:defRPr sz="1000">
                <a:solidFill>
                  <a:schemeClr val="dk2"/>
                </a:solidFill>
                <a:latin typeface="Source Code Pro"/>
                <a:ea typeface="Source Code Pro"/>
                <a:cs typeface="Source Code Pro"/>
                <a:sym typeface="Source Code Pro"/>
              </a:defRPr>
            </a:lvl3pPr>
            <a:lvl4pPr lvl="3" rtl="0" algn="r">
              <a:buNone/>
              <a:defRPr sz="1000">
                <a:solidFill>
                  <a:schemeClr val="dk2"/>
                </a:solidFill>
                <a:latin typeface="Source Code Pro"/>
                <a:ea typeface="Source Code Pro"/>
                <a:cs typeface="Source Code Pro"/>
                <a:sym typeface="Source Code Pro"/>
              </a:defRPr>
            </a:lvl4pPr>
            <a:lvl5pPr lvl="4" rtl="0" algn="r">
              <a:buNone/>
              <a:defRPr sz="1000">
                <a:solidFill>
                  <a:schemeClr val="dk2"/>
                </a:solidFill>
                <a:latin typeface="Source Code Pro"/>
                <a:ea typeface="Source Code Pro"/>
                <a:cs typeface="Source Code Pro"/>
                <a:sym typeface="Source Code Pro"/>
              </a:defRPr>
            </a:lvl5pPr>
            <a:lvl6pPr lvl="5" rtl="0" algn="r">
              <a:buNone/>
              <a:defRPr sz="1000">
                <a:solidFill>
                  <a:schemeClr val="dk2"/>
                </a:solidFill>
                <a:latin typeface="Source Code Pro"/>
                <a:ea typeface="Source Code Pro"/>
                <a:cs typeface="Source Code Pro"/>
                <a:sym typeface="Source Code Pro"/>
              </a:defRPr>
            </a:lvl6pPr>
            <a:lvl7pPr lvl="6" rtl="0" algn="r">
              <a:buNone/>
              <a:defRPr sz="1000">
                <a:solidFill>
                  <a:schemeClr val="dk2"/>
                </a:solidFill>
                <a:latin typeface="Source Code Pro"/>
                <a:ea typeface="Source Code Pro"/>
                <a:cs typeface="Source Code Pro"/>
                <a:sym typeface="Source Code Pro"/>
              </a:defRPr>
            </a:lvl7pPr>
            <a:lvl8pPr lvl="7" rtl="0" algn="r">
              <a:buNone/>
              <a:defRPr sz="1000">
                <a:solidFill>
                  <a:schemeClr val="dk2"/>
                </a:solidFill>
                <a:latin typeface="Source Code Pro"/>
                <a:ea typeface="Source Code Pro"/>
                <a:cs typeface="Source Code Pro"/>
                <a:sym typeface="Source Code Pro"/>
              </a:defRPr>
            </a:lvl8pPr>
            <a:lvl9pPr lvl="8" rtl="0"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1" name="Shape 121"/>
        <p:cNvGrpSpPr/>
        <p:nvPr/>
      </p:nvGrpSpPr>
      <p:grpSpPr>
        <a:xfrm>
          <a:off x="0" y="0"/>
          <a:ext cx="0" cy="0"/>
          <a:chOff x="0" y="0"/>
          <a:chExt cx="0" cy="0"/>
        </a:xfrm>
      </p:grpSpPr>
      <p:sp>
        <p:nvSpPr>
          <p:cNvPr id="122" name="Google Shape;122;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23" name="Google Shape;123;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24" name="Google Shape;12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hyperlink" Target="http://www.youtube.com/watch?v=C5ZUDImTIQ8" TargetMode="External"/><Relationship Id="rId5" Type="http://schemas.openxmlformats.org/officeDocument/2006/relationships/image" Target="../media/image9.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16.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1.png"/><Relationship Id="rId7"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8.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1.png"/><Relationship Id="rId7"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6.png"/><Relationship Id="rId5" Type="http://schemas.openxmlformats.org/officeDocument/2006/relationships/image" Target="../media/image1.jpg"/><Relationship Id="rId6" Type="http://schemas.openxmlformats.org/officeDocument/2006/relationships/image" Target="../media/image5.jpg"/><Relationship Id="rId7"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8.png"/><Relationship Id="rId4" Type="http://schemas.openxmlformats.org/officeDocument/2006/relationships/image" Target="../media/image2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2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8.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2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1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16.png"/><Relationship Id="rId4" Type="http://schemas.openxmlformats.org/officeDocument/2006/relationships/hyperlink" Target="http://www.youtube.com/watch?v=63iF3RrsGo8" TargetMode="External"/><Relationship Id="rId5" Type="http://schemas.openxmlformats.org/officeDocument/2006/relationships/image" Target="../media/image25.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3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1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1.png"/><Relationship Id="rId7" Type="http://schemas.openxmlformats.org/officeDocument/2006/relationships/image" Target="../media/image17.png"/><Relationship Id="rId8" Type="http://schemas.openxmlformats.org/officeDocument/2006/relationships/image" Target="../media/image2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1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1.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2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1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1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1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1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18.png"/><Relationship Id="rId4" Type="http://schemas.openxmlformats.org/officeDocument/2006/relationships/hyperlink" Target="http://www.youtube.com/watch?v=D1R-jKKp3NA" TargetMode="External"/><Relationship Id="rId5" Type="http://schemas.openxmlformats.org/officeDocument/2006/relationships/image" Target="../media/image24.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8.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1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3.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2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19.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7.xml"/><Relationship Id="rId3" Type="http://schemas.openxmlformats.org/officeDocument/2006/relationships/image" Target="../media/image3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8.xml"/><Relationship Id="rId3" Type="http://schemas.openxmlformats.org/officeDocument/2006/relationships/image" Target="../media/image3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16.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9"/>
          <p:cNvSpPr/>
          <p:nvPr/>
        </p:nvSpPr>
        <p:spPr>
          <a:xfrm>
            <a:off x="0" y="0"/>
            <a:ext cx="9152400" cy="5143500"/>
          </a:xfrm>
          <a:prstGeom prst="rect">
            <a:avLst/>
          </a:prstGeom>
          <a:solidFill>
            <a:srgbClr val="1F3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9"/>
          <p:cNvSpPr txBox="1"/>
          <p:nvPr>
            <p:ph type="ctrTitle"/>
          </p:nvPr>
        </p:nvSpPr>
        <p:spPr>
          <a:xfrm>
            <a:off x="597375" y="2126526"/>
            <a:ext cx="4887300" cy="123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latin typeface="Roboto Condensed"/>
                <a:ea typeface="Roboto Condensed"/>
                <a:cs typeface="Roboto Condensed"/>
                <a:sym typeface="Roboto Condensed"/>
              </a:rPr>
              <a:t>Unheard</a:t>
            </a:r>
            <a:endParaRPr b="1" sz="4800">
              <a:solidFill>
                <a:schemeClr val="lt1"/>
              </a:solidFill>
              <a:latin typeface="Roboto Condensed"/>
              <a:ea typeface="Roboto Condensed"/>
              <a:cs typeface="Roboto Condensed"/>
              <a:sym typeface="Roboto Condensed"/>
            </a:endParaRPr>
          </a:p>
        </p:txBody>
      </p:sp>
      <p:sp>
        <p:nvSpPr>
          <p:cNvPr id="172" name="Google Shape;172;p39"/>
          <p:cNvSpPr txBox="1"/>
          <p:nvPr>
            <p:ph idx="1" type="subTitle"/>
          </p:nvPr>
        </p:nvSpPr>
        <p:spPr>
          <a:xfrm>
            <a:off x="597375" y="3393196"/>
            <a:ext cx="4025100" cy="74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Speechwriting Unit &amp;</a:t>
            </a:r>
            <a:endParaRPr sz="2600">
              <a:solidFill>
                <a:schemeClr val="lt1"/>
              </a:solidFill>
              <a:latin typeface="Raleway Medium"/>
              <a:ea typeface="Raleway Medium"/>
              <a:cs typeface="Raleway Medium"/>
              <a:sym typeface="Raleway Medium"/>
            </a:endParaRPr>
          </a:p>
          <a:p>
            <a:pPr indent="0" lvl="0" marL="0" rtl="0" algn="l">
              <a:spcBef>
                <a:spcPts val="0"/>
              </a:spcBef>
              <a:spcAft>
                <a:spcPts val="0"/>
              </a:spcAft>
              <a:buNone/>
            </a:pPr>
            <a:r>
              <a:rPr lang="en" sz="2600">
                <a:solidFill>
                  <a:schemeClr val="lt1"/>
                </a:solidFill>
                <a:latin typeface="Raleway Medium"/>
                <a:ea typeface="Raleway Medium"/>
                <a:cs typeface="Raleway Medium"/>
                <a:sym typeface="Raleway Medium"/>
              </a:rPr>
              <a:t>Competition</a:t>
            </a:r>
            <a:endParaRPr sz="2600">
              <a:solidFill>
                <a:schemeClr val="lt1"/>
              </a:solidFill>
              <a:latin typeface="Raleway Medium"/>
              <a:ea typeface="Raleway Medium"/>
              <a:cs typeface="Raleway Medium"/>
              <a:sym typeface="Raleway Medium"/>
            </a:endParaRPr>
          </a:p>
        </p:txBody>
      </p:sp>
      <p:cxnSp>
        <p:nvCxnSpPr>
          <p:cNvPr id="173" name="Google Shape;173;p39"/>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174" name="Google Shape;174;p39"/>
          <p:cNvPicPr preferRelativeResize="0"/>
          <p:nvPr/>
        </p:nvPicPr>
        <p:blipFill>
          <a:blip r:embed="rId3">
            <a:alphaModFix/>
          </a:blip>
          <a:stretch>
            <a:fillRect/>
          </a:stretch>
        </p:blipFill>
        <p:spPr>
          <a:xfrm>
            <a:off x="690719" y="1064375"/>
            <a:ext cx="1947275" cy="581013"/>
          </a:xfrm>
          <a:prstGeom prst="rect">
            <a:avLst/>
          </a:prstGeom>
          <a:noFill/>
          <a:ln>
            <a:noFill/>
          </a:ln>
        </p:spPr>
      </p:pic>
      <p:pic>
        <p:nvPicPr>
          <p:cNvPr id="175" name="Google Shape;175;p39"/>
          <p:cNvPicPr preferRelativeResize="0"/>
          <p:nvPr/>
        </p:nvPicPr>
        <p:blipFill rotWithShape="1">
          <a:blip r:embed="rId4">
            <a:alphaModFix/>
          </a:blip>
          <a:srcRect b="34824" l="0" r="19916" t="1996"/>
          <a:stretch/>
        </p:blipFill>
        <p:spPr>
          <a:xfrm>
            <a:off x="4781550" y="1695450"/>
            <a:ext cx="4370850" cy="3448050"/>
          </a:xfrm>
          <a:prstGeom prst="rect">
            <a:avLst/>
          </a:prstGeom>
          <a:noFill/>
          <a:ln>
            <a:noFill/>
          </a:ln>
        </p:spPr>
      </p:pic>
      <p:pic>
        <p:nvPicPr>
          <p:cNvPr id="176" name="Google Shape;176;p39"/>
          <p:cNvPicPr preferRelativeResize="0"/>
          <p:nvPr/>
        </p:nvPicPr>
        <p:blipFill rotWithShape="1">
          <a:blip r:embed="rId5">
            <a:alphaModFix/>
          </a:blip>
          <a:srcRect b="19841" l="0" r="0" t="17269"/>
          <a:stretch/>
        </p:blipFill>
        <p:spPr>
          <a:xfrm flipH="1" rot="746824">
            <a:off x="4395221" y="1723325"/>
            <a:ext cx="5143503" cy="32345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Let’s Consider a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262" name="Google Shape;262;p4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63" name="Google Shape;263;p48"/>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pic>
        <p:nvPicPr>
          <p:cNvPr descr="11-year-old speaks out, at the March For Our Lives rally in Washington, for all the African-American girls who have been left out of the gun violence discussion. Wadler led a walkout at her elementary school to bring attention to the gun violence in schools across the country.&#10;» Subscribe to NBC News: http://nbcnews.to/SubscribeToNBC&#10;» Watch more NBC video: http://bit.ly/MoreNBCNews&#10;&#10;NBC News is a leading source of global news and information. Here you will find clips from NBC Nightly News, Meet The Press, and original digital videos. Subscribe to our channel for news stories, technology, politics, health, entertainment, science, business, and exclusive NBC investigations.&#10;&#10;Connect with NBC News Online!&#10;Visit NBCNews.Com: http://nbcnews.to/ReadNBC&#10;Find NBC News on Facebook: http://nbcnews.to/LikeNBC&#10;Follow NBC News on Twitter: http://nbcnews.to/FollowNBC&#10;Follow NBC News on Google+: http://nbcnews.to/PlusNBC&#10;Follow NBC News on Instagram: http://nbcnews.to/InstaNBC&#10;Follow NBC News on Pinterest: http://nbcnews.to/PinNBC&#10;&#10;11-Year-Old Naomi Wadler's Speech At The March For Our Lives (Full) | NBC News" id="264" name="Google Shape;264;p48" title="11-Year-Old Naomi Wadler's Speech At The March For Our Lives (Full) | NBC News">
            <a:hlinkClick r:id="rId4"/>
          </p:cNvPr>
          <p:cNvPicPr preferRelativeResize="0"/>
          <p:nvPr/>
        </p:nvPicPr>
        <p:blipFill>
          <a:blip r:embed="rId5">
            <a:alphaModFix/>
          </a:blip>
          <a:stretch>
            <a:fillRect/>
          </a:stretch>
        </p:blipFill>
        <p:spPr>
          <a:xfrm>
            <a:off x="4260300" y="1386175"/>
            <a:ext cx="4572000" cy="3429000"/>
          </a:xfrm>
          <a:prstGeom prst="rect">
            <a:avLst/>
          </a:prstGeom>
          <a:noFill/>
          <a:ln>
            <a:noFill/>
          </a:ln>
        </p:spPr>
      </p:pic>
      <p:sp>
        <p:nvSpPr>
          <p:cNvPr id="265" name="Google Shape;265;p48"/>
          <p:cNvSpPr txBox="1"/>
          <p:nvPr/>
        </p:nvSpPr>
        <p:spPr>
          <a:xfrm>
            <a:off x="409575" y="1981200"/>
            <a:ext cx="3325500" cy="20880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04248D"/>
              </a:buClr>
              <a:buSzPts val="1900"/>
              <a:buFont typeface="Roboto"/>
              <a:buAutoNum type="arabicPeriod"/>
            </a:pPr>
            <a:r>
              <a:rPr lang="en" sz="1900">
                <a:solidFill>
                  <a:srgbClr val="04248D"/>
                </a:solidFill>
                <a:latin typeface="Roboto"/>
                <a:ea typeface="Roboto"/>
                <a:cs typeface="Roboto"/>
                <a:sym typeface="Roboto"/>
              </a:rPr>
              <a:t>Who was the audience?  </a:t>
            </a:r>
            <a:endParaRPr sz="1900">
              <a:solidFill>
                <a:srgbClr val="04248D"/>
              </a:solidFill>
              <a:latin typeface="Roboto"/>
              <a:ea typeface="Roboto"/>
              <a:cs typeface="Roboto"/>
              <a:sym typeface="Roboto"/>
            </a:endParaRPr>
          </a:p>
          <a:p>
            <a:pPr indent="-349250" lvl="0" marL="457200" rtl="0" algn="l">
              <a:lnSpc>
                <a:spcPct val="115000"/>
              </a:lnSpc>
              <a:spcBef>
                <a:spcPts val="1000"/>
              </a:spcBef>
              <a:spcAft>
                <a:spcPts val="0"/>
              </a:spcAft>
              <a:buClr>
                <a:srgbClr val="04248D"/>
              </a:buClr>
              <a:buSzPts val="1900"/>
              <a:buFont typeface="Roboto"/>
              <a:buAutoNum type="arabicPeriod"/>
            </a:pPr>
            <a:r>
              <a:rPr lang="en" sz="1900">
                <a:solidFill>
                  <a:srgbClr val="04248D"/>
                </a:solidFill>
                <a:latin typeface="Roboto"/>
                <a:ea typeface="Roboto"/>
                <a:cs typeface="Roboto"/>
                <a:sym typeface="Roboto"/>
              </a:rPr>
              <a:t>What was the purpose?  </a:t>
            </a:r>
            <a:endParaRPr sz="1900">
              <a:solidFill>
                <a:srgbClr val="04248D"/>
              </a:solidFill>
              <a:latin typeface="Roboto"/>
              <a:ea typeface="Roboto"/>
              <a:cs typeface="Roboto"/>
              <a:sym typeface="Roboto"/>
            </a:endParaRPr>
          </a:p>
          <a:p>
            <a:pPr indent="-349250" lvl="0" marL="457200" rtl="0" algn="l">
              <a:lnSpc>
                <a:spcPct val="115000"/>
              </a:lnSpc>
              <a:spcBef>
                <a:spcPts val="1000"/>
              </a:spcBef>
              <a:spcAft>
                <a:spcPts val="0"/>
              </a:spcAft>
              <a:buClr>
                <a:srgbClr val="04248D"/>
              </a:buClr>
              <a:buSzPts val="1900"/>
              <a:buFont typeface="Roboto"/>
              <a:buAutoNum type="arabicPeriod"/>
            </a:pPr>
            <a:r>
              <a:rPr lang="en" sz="1900">
                <a:solidFill>
                  <a:srgbClr val="04248D"/>
                </a:solidFill>
                <a:latin typeface="Roboto"/>
                <a:ea typeface="Roboto"/>
                <a:cs typeface="Roboto"/>
                <a:sym typeface="Roboto"/>
              </a:rPr>
              <a:t>What was the context?  </a:t>
            </a:r>
            <a:endParaRPr sz="1900">
              <a:solidFill>
                <a:srgbClr val="04248D"/>
              </a:solidFill>
              <a:latin typeface="Roboto"/>
              <a:ea typeface="Roboto"/>
              <a:cs typeface="Roboto"/>
              <a:sym typeface="Roboto"/>
            </a:endParaRPr>
          </a:p>
          <a:p>
            <a:pPr indent="-349250" lvl="0" marL="457200" rtl="0" algn="l">
              <a:lnSpc>
                <a:spcPct val="115000"/>
              </a:lnSpc>
              <a:spcBef>
                <a:spcPts val="1000"/>
              </a:spcBef>
              <a:spcAft>
                <a:spcPts val="1000"/>
              </a:spcAft>
              <a:buClr>
                <a:srgbClr val="04248D"/>
              </a:buClr>
              <a:buSzPts val="1900"/>
              <a:buFont typeface="Roboto"/>
              <a:buAutoNum type="arabicPeriod"/>
            </a:pPr>
            <a:r>
              <a:rPr lang="en" sz="1900">
                <a:solidFill>
                  <a:srgbClr val="04248D"/>
                </a:solidFill>
                <a:latin typeface="Roboto"/>
                <a:ea typeface="Roboto"/>
                <a:cs typeface="Roboto"/>
                <a:sym typeface="Roboto"/>
              </a:rPr>
              <a:t>What was the message?</a:t>
            </a:r>
            <a:endParaRPr sz="1900">
              <a:solidFill>
                <a:srgbClr val="04248D"/>
              </a:solidFill>
              <a:latin typeface="Roboto"/>
              <a:ea typeface="Roboto"/>
              <a:cs typeface="Roboto"/>
              <a:sym typeface="Roboto"/>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13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Choose Your Group of Voices!</a:t>
            </a:r>
            <a:endParaRPr b="1">
              <a:solidFill>
                <a:srgbClr val="1F3A93"/>
              </a:solidFill>
              <a:latin typeface="Roboto Condensed"/>
              <a:ea typeface="Roboto Condensed"/>
              <a:cs typeface="Roboto Condensed"/>
              <a:sym typeface="Roboto Condensed"/>
            </a:endParaRPr>
          </a:p>
        </p:txBody>
      </p:sp>
      <p:cxnSp>
        <p:nvCxnSpPr>
          <p:cNvPr id="1123" name="Google Shape;1123;p13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124" name="Google Shape;1124;p138"/>
          <p:cNvPicPr preferRelativeResize="0"/>
          <p:nvPr/>
        </p:nvPicPr>
        <p:blipFill>
          <a:blip r:embed="rId3">
            <a:alphaModFix/>
          </a:blip>
          <a:stretch>
            <a:fillRect/>
          </a:stretch>
        </p:blipFill>
        <p:spPr>
          <a:xfrm>
            <a:off x="7701174" y="31900"/>
            <a:ext cx="1197252" cy="1151298"/>
          </a:xfrm>
          <a:prstGeom prst="rect">
            <a:avLst/>
          </a:prstGeom>
          <a:noFill/>
          <a:ln>
            <a:noFill/>
          </a:ln>
        </p:spPr>
      </p:pic>
      <p:graphicFrame>
        <p:nvGraphicFramePr>
          <p:cNvPr id="1125" name="Google Shape;1125;p138"/>
          <p:cNvGraphicFramePr/>
          <p:nvPr/>
        </p:nvGraphicFramePr>
        <p:xfrm>
          <a:off x="252700" y="1183200"/>
          <a:ext cx="3000000" cy="3000000"/>
        </p:xfrm>
        <a:graphic>
          <a:graphicData uri="http://schemas.openxmlformats.org/drawingml/2006/table">
            <a:tbl>
              <a:tblPr>
                <a:noFill/>
                <a:tableStyleId>{FDA6830E-F268-4882-BA3F-72BD250BE273}</a:tableStyleId>
              </a:tblPr>
              <a:tblGrid>
                <a:gridCol w="4578775"/>
              </a:tblGrid>
              <a:tr h="817450">
                <a:tc>
                  <a:txBody>
                    <a:bodyPr/>
                    <a:lstStyle/>
                    <a:p>
                      <a:pPr indent="0" lvl="0" marL="914400" rtl="0" algn="l">
                        <a:spcBef>
                          <a:spcPts val="0"/>
                        </a:spcBef>
                        <a:spcAft>
                          <a:spcPts val="0"/>
                        </a:spcAft>
                        <a:buNone/>
                      </a:pPr>
                      <a:r>
                        <a:rPr lang="en" sz="1700">
                          <a:solidFill>
                            <a:schemeClr val="lt1"/>
                          </a:solidFill>
                          <a:latin typeface="Roboto"/>
                          <a:ea typeface="Roboto"/>
                          <a:cs typeface="Roboto"/>
                          <a:sym typeface="Roboto"/>
                        </a:rPr>
                        <a:t>Choose your group</a:t>
                      </a:r>
                      <a:endParaRPr sz="1700">
                        <a:solidFill>
                          <a:schemeClr val="lt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892850">
                <a:tc>
                  <a:txBody>
                    <a:bodyPr/>
                    <a:lstStyle/>
                    <a:p>
                      <a:pPr indent="0" lvl="0" marL="914400" marR="5080" rtl="0" algn="l">
                        <a:lnSpc>
                          <a:spcPct val="97800"/>
                        </a:lnSpc>
                        <a:spcBef>
                          <a:spcPts val="0"/>
                        </a:spcBef>
                        <a:spcAft>
                          <a:spcPts val="0"/>
                        </a:spcAft>
                        <a:buNone/>
                      </a:pPr>
                      <a:r>
                        <a:rPr lang="en" sz="1700">
                          <a:solidFill>
                            <a:schemeClr val="lt1"/>
                          </a:solidFill>
                          <a:latin typeface="Roboto"/>
                          <a:ea typeface="Roboto"/>
                          <a:cs typeface="Roboto"/>
                          <a:sym typeface="Roboto"/>
                        </a:rPr>
                        <a:t>Identify your audience, purpose, and message using the organizer in your handout</a:t>
                      </a:r>
                      <a:endParaRPr sz="1700">
                        <a:solidFill>
                          <a:schemeClr val="lt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1133450">
                <a:tc>
                  <a:txBody>
                    <a:bodyPr/>
                    <a:lstStyle/>
                    <a:p>
                      <a:pPr indent="0" lvl="0" marL="933450" rtl="0" algn="l">
                        <a:spcBef>
                          <a:spcPts val="0"/>
                        </a:spcBef>
                        <a:spcAft>
                          <a:spcPts val="0"/>
                        </a:spcAft>
                        <a:buNone/>
                      </a:pPr>
                      <a:r>
                        <a:rPr lang="en" sz="1700">
                          <a:solidFill>
                            <a:schemeClr val="lt1"/>
                          </a:solidFill>
                          <a:latin typeface="Roboto"/>
                          <a:ea typeface="Roboto"/>
                          <a:cs typeface="Roboto"/>
                          <a:sym typeface="Roboto"/>
                        </a:rPr>
                        <a:t>Begin to write your speech making sure to use the rhetorical devices we’ve discussed</a:t>
                      </a:r>
                      <a:endParaRPr sz="1700">
                        <a:solidFill>
                          <a:schemeClr val="lt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817450">
                <a:tc>
                  <a:txBody>
                    <a:bodyPr/>
                    <a:lstStyle/>
                    <a:p>
                      <a:pPr indent="0" lvl="0" marL="933450" rtl="0" algn="l">
                        <a:spcBef>
                          <a:spcPts val="0"/>
                        </a:spcBef>
                        <a:spcAft>
                          <a:spcPts val="0"/>
                        </a:spcAft>
                        <a:buNone/>
                      </a:pPr>
                      <a:r>
                        <a:rPr lang="en" sz="1700">
                          <a:solidFill>
                            <a:schemeClr val="lt1"/>
                          </a:solidFill>
                          <a:latin typeface="Roboto"/>
                          <a:ea typeface="Roboto"/>
                          <a:cs typeface="Roboto"/>
                          <a:sym typeface="Roboto"/>
                        </a:rPr>
                        <a:t>Share your speech</a:t>
                      </a:r>
                      <a:endParaRPr sz="1700">
                        <a:solidFill>
                          <a:schemeClr val="lt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bl>
          </a:graphicData>
        </a:graphic>
      </p:graphicFrame>
      <p:pic>
        <p:nvPicPr>
          <p:cNvPr id="1126" name="Google Shape;1126;p138"/>
          <p:cNvPicPr preferRelativeResize="0"/>
          <p:nvPr/>
        </p:nvPicPr>
        <p:blipFill>
          <a:blip r:embed="rId4">
            <a:alphaModFix/>
          </a:blip>
          <a:stretch>
            <a:fillRect/>
          </a:stretch>
        </p:blipFill>
        <p:spPr>
          <a:xfrm>
            <a:off x="252700" y="1210263"/>
            <a:ext cx="733500" cy="733500"/>
          </a:xfrm>
          <a:prstGeom prst="rect">
            <a:avLst/>
          </a:prstGeom>
          <a:noFill/>
          <a:ln>
            <a:noFill/>
          </a:ln>
        </p:spPr>
      </p:pic>
      <p:pic>
        <p:nvPicPr>
          <p:cNvPr id="1127" name="Google Shape;1127;p138"/>
          <p:cNvPicPr preferRelativeResize="0"/>
          <p:nvPr/>
        </p:nvPicPr>
        <p:blipFill>
          <a:blip r:embed="rId5">
            <a:alphaModFix/>
          </a:blip>
          <a:stretch>
            <a:fillRect/>
          </a:stretch>
        </p:blipFill>
        <p:spPr>
          <a:xfrm>
            <a:off x="252700" y="2125313"/>
            <a:ext cx="733500" cy="733500"/>
          </a:xfrm>
          <a:prstGeom prst="rect">
            <a:avLst/>
          </a:prstGeom>
          <a:noFill/>
          <a:ln>
            <a:noFill/>
          </a:ln>
        </p:spPr>
      </p:pic>
      <p:pic>
        <p:nvPicPr>
          <p:cNvPr id="1128" name="Google Shape;1128;p138"/>
          <p:cNvPicPr preferRelativeResize="0"/>
          <p:nvPr/>
        </p:nvPicPr>
        <p:blipFill>
          <a:blip r:embed="rId6">
            <a:alphaModFix/>
          </a:blip>
          <a:stretch>
            <a:fillRect/>
          </a:stretch>
        </p:blipFill>
        <p:spPr>
          <a:xfrm>
            <a:off x="252700" y="3150838"/>
            <a:ext cx="733500" cy="733500"/>
          </a:xfrm>
          <a:prstGeom prst="rect">
            <a:avLst/>
          </a:prstGeom>
          <a:noFill/>
          <a:ln>
            <a:noFill/>
          </a:ln>
        </p:spPr>
      </p:pic>
      <p:pic>
        <p:nvPicPr>
          <p:cNvPr id="1129" name="Google Shape;1129;p138"/>
          <p:cNvPicPr preferRelativeResize="0"/>
          <p:nvPr/>
        </p:nvPicPr>
        <p:blipFill>
          <a:blip r:embed="rId7">
            <a:alphaModFix/>
          </a:blip>
          <a:stretch>
            <a:fillRect/>
          </a:stretch>
        </p:blipFill>
        <p:spPr>
          <a:xfrm>
            <a:off x="252700" y="4174325"/>
            <a:ext cx="733500" cy="733500"/>
          </a:xfrm>
          <a:prstGeom prst="rect">
            <a:avLst/>
          </a:prstGeom>
          <a:noFill/>
          <a:ln>
            <a:noFill/>
          </a:ln>
        </p:spPr>
      </p:pic>
      <p:sp>
        <p:nvSpPr>
          <p:cNvPr id="1130" name="Google Shape;1130;p138"/>
          <p:cNvSpPr/>
          <p:nvPr/>
        </p:nvSpPr>
        <p:spPr>
          <a:xfrm>
            <a:off x="5017100" y="3841975"/>
            <a:ext cx="3782400" cy="1025100"/>
          </a:xfrm>
          <a:prstGeom prst="wedgeRoundRectCallout">
            <a:avLst>
              <a:gd fmla="val -1073" name="adj1"/>
              <a:gd fmla="val 65133" name="adj2"/>
              <a:gd fmla="val 0" name="adj3"/>
            </a:avLst>
          </a:prstGeom>
          <a:noFill/>
          <a:ln cap="flat" cmpd="sng" w="28575">
            <a:solidFill>
              <a:srgbClr val="1F3A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F3A92"/>
                </a:solidFill>
                <a:latin typeface="Roboto"/>
                <a:ea typeface="Roboto"/>
                <a:cs typeface="Roboto"/>
                <a:sym typeface="Roboto"/>
              </a:rPr>
              <a:t>We’ll have more time to continue working on your speeches, editing them, and making them stronger!</a:t>
            </a:r>
            <a:endParaRPr sz="1800">
              <a:solidFill>
                <a:srgbClr val="1F3A92"/>
              </a:solidFill>
              <a:latin typeface="Roboto"/>
              <a:ea typeface="Roboto"/>
              <a:cs typeface="Roboto"/>
              <a:sym typeface="Roboto"/>
            </a:endParaRPr>
          </a:p>
        </p:txBody>
      </p:sp>
      <p:pic>
        <p:nvPicPr>
          <p:cNvPr id="1131" name="Google Shape;1131;p138"/>
          <p:cNvPicPr preferRelativeResize="0"/>
          <p:nvPr/>
        </p:nvPicPr>
        <p:blipFill rotWithShape="1">
          <a:blip r:embed="rId8">
            <a:alphaModFix/>
          </a:blip>
          <a:srcRect b="47295" l="0" r="0" t="3890"/>
          <a:stretch/>
        </p:blipFill>
        <p:spPr>
          <a:xfrm>
            <a:off x="5017100" y="1180013"/>
            <a:ext cx="3974498" cy="2510651"/>
          </a:xfrm>
          <a:prstGeom prst="rect">
            <a:avLst/>
          </a:prstGeom>
          <a:noFill/>
          <a:ln cap="flat" cmpd="sng" w="28575">
            <a:solidFill>
              <a:srgbClr val="00B2A9"/>
            </a:solidFill>
            <a:prstDash val="solid"/>
            <a:round/>
            <a:headEnd len="sm" w="sm" type="none"/>
            <a:tailEnd len="sm" w="sm" type="none"/>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3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137" name="Google Shape;1137;p13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138" name="Google Shape;1138;p139"/>
          <p:cNvPicPr preferRelativeResize="0"/>
          <p:nvPr/>
        </p:nvPicPr>
        <p:blipFill>
          <a:blip r:embed="rId3">
            <a:alphaModFix/>
          </a:blip>
          <a:stretch>
            <a:fillRect/>
          </a:stretch>
        </p:blipFill>
        <p:spPr>
          <a:xfrm rot="-890507">
            <a:off x="7456700" y="-211537"/>
            <a:ext cx="1518173" cy="1518173"/>
          </a:xfrm>
          <a:prstGeom prst="rect">
            <a:avLst/>
          </a:prstGeom>
          <a:noFill/>
          <a:ln>
            <a:noFill/>
          </a:ln>
        </p:spPr>
      </p:pic>
      <p:graphicFrame>
        <p:nvGraphicFramePr>
          <p:cNvPr id="1139" name="Google Shape;1139;p139"/>
          <p:cNvGraphicFramePr/>
          <p:nvPr/>
        </p:nvGraphicFramePr>
        <p:xfrm>
          <a:off x="566063" y="1383350"/>
          <a:ext cx="3000000" cy="3000000"/>
        </p:xfrm>
        <a:graphic>
          <a:graphicData uri="http://schemas.openxmlformats.org/drawingml/2006/table">
            <a:tbl>
              <a:tblPr>
                <a:noFill/>
                <a:tableStyleId>{FDA6830E-F268-4882-BA3F-72BD250BE273}</a:tableStyleId>
              </a:tblPr>
              <a:tblGrid>
                <a:gridCol w="7964300"/>
              </a:tblGrid>
              <a:tr h="3370575">
                <a:tc>
                  <a:txBody>
                    <a:bodyPr/>
                    <a:lstStyle/>
                    <a:p>
                      <a:pPr indent="0" lvl="0" marL="0" rtl="0" algn="ctr">
                        <a:spcBef>
                          <a:spcPts val="0"/>
                        </a:spcBef>
                        <a:spcAft>
                          <a:spcPts val="0"/>
                        </a:spcAft>
                        <a:buNone/>
                      </a:pPr>
                      <a:r>
                        <a:rPr lang="en" sz="2500">
                          <a:solidFill>
                            <a:srgbClr val="1F3A93"/>
                          </a:solidFill>
                          <a:latin typeface="Roboto"/>
                          <a:ea typeface="Roboto"/>
                          <a:cs typeface="Roboto"/>
                          <a:sym typeface="Roboto"/>
                        </a:rPr>
                        <a:t>What are your goals for crafting your speech?</a:t>
                      </a:r>
                      <a:endParaRPr sz="25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1140" name="Google Shape;1140;p139"/>
          <p:cNvSpPr txBox="1"/>
          <p:nvPr/>
        </p:nvSpPr>
        <p:spPr>
          <a:xfrm>
            <a:off x="5067850" y="4789950"/>
            <a:ext cx="4076100" cy="27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3"/>
                </a:solidFill>
                <a:latin typeface="Roboto"/>
                <a:ea typeface="Roboto"/>
                <a:cs typeface="Roboto"/>
                <a:sym typeface="Roboto"/>
              </a:rPr>
              <a:t>*Don’t forget to fill in your Daily Learning Log!</a:t>
            </a:r>
            <a:endParaRPr>
              <a:solidFill>
                <a:srgbClr val="1F3A93"/>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Independent Work</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271" name="Google Shape;271;p4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72" name="Google Shape;272;p49"/>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graphicFrame>
        <p:nvGraphicFramePr>
          <p:cNvPr id="273" name="Google Shape;273;p49"/>
          <p:cNvGraphicFramePr/>
          <p:nvPr/>
        </p:nvGraphicFramePr>
        <p:xfrm>
          <a:off x="252700" y="1083325"/>
          <a:ext cx="3000000" cy="3000000"/>
        </p:xfrm>
        <a:graphic>
          <a:graphicData uri="http://schemas.openxmlformats.org/drawingml/2006/table">
            <a:tbl>
              <a:tblPr>
                <a:noFill/>
                <a:tableStyleId>{FDA6830E-F268-4882-BA3F-72BD250BE273}</a:tableStyleId>
              </a:tblPr>
              <a:tblGrid>
                <a:gridCol w="4319300"/>
                <a:gridCol w="4319300"/>
              </a:tblGrid>
              <a:tr h="381000">
                <a:tc>
                  <a:txBody>
                    <a:bodyPr/>
                    <a:lstStyle/>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rtl="0" algn="l">
                        <a:spcBef>
                          <a:spcPts val="0"/>
                        </a:spcBef>
                        <a:spcAft>
                          <a:spcPts val="0"/>
                        </a:spcAft>
                        <a:buNone/>
                      </a:pPr>
                      <a:r>
                        <a:rPr lang="en" sz="1800">
                          <a:solidFill>
                            <a:srgbClr val="04248D"/>
                          </a:solidFill>
                          <a:latin typeface="Roboto"/>
                          <a:ea typeface="Roboto"/>
                          <a:cs typeface="Roboto"/>
                          <a:sym typeface="Roboto"/>
                        </a:rPr>
                        <a:t>Complete the “before reading” side of  the anticipation guide</a:t>
                      </a:r>
                      <a:endParaRPr sz="1800">
                        <a:solidFill>
                          <a:srgbClr val="04248D"/>
                        </a:solidFill>
                        <a:latin typeface="Roboto"/>
                        <a:ea typeface="Roboto"/>
                        <a:cs typeface="Roboto"/>
                        <a:sym typeface="Roboto"/>
                      </a:endParaRPr>
                    </a:p>
                    <a:p>
                      <a:pPr indent="0" lvl="0" marL="0" rtl="0" algn="l">
                        <a:spcBef>
                          <a:spcPts val="0"/>
                        </a:spcBef>
                        <a:spcAft>
                          <a:spcPts val="0"/>
                        </a:spcAft>
                        <a:buNone/>
                      </a:pPr>
                      <a:r>
                        <a:t/>
                      </a:r>
                      <a:endParaRPr sz="1800">
                        <a:solidFill>
                          <a:srgbClr val="04248D"/>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c>
                  <a:txBody>
                    <a:bodyPr/>
                    <a:lstStyle/>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rtl="0" algn="l">
                        <a:spcBef>
                          <a:spcPts val="0"/>
                        </a:spcBef>
                        <a:spcAft>
                          <a:spcPts val="0"/>
                        </a:spcAft>
                        <a:buNone/>
                      </a:pPr>
                      <a:r>
                        <a:rPr lang="en" sz="1800">
                          <a:solidFill>
                            <a:srgbClr val="04248D"/>
                          </a:solidFill>
                          <a:latin typeface="Roboto"/>
                          <a:ea typeface="Roboto"/>
                          <a:cs typeface="Roboto"/>
                          <a:sym typeface="Roboto"/>
                        </a:rPr>
                        <a:t>Complete the "Speech Analysis"  graphic organizer</a:t>
                      </a:r>
                      <a:endParaRPr sz="1800">
                        <a:solidFill>
                          <a:srgbClr val="04248D"/>
                        </a:solidFill>
                        <a:latin typeface="Roboto"/>
                        <a:ea typeface="Roboto"/>
                        <a:cs typeface="Roboto"/>
                        <a:sym typeface="Roboto"/>
                      </a:endParaRPr>
                    </a:p>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381000">
                <a:tc>
                  <a:txBody>
                    <a:bodyPr/>
                    <a:lstStyle/>
                    <a:p>
                      <a:pPr indent="0" lvl="0" marL="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marR="5080" rtl="0" algn="l">
                        <a:lnSpc>
                          <a:spcPct val="97800"/>
                        </a:lnSpc>
                        <a:spcBef>
                          <a:spcPts val="0"/>
                        </a:spcBef>
                        <a:spcAft>
                          <a:spcPts val="0"/>
                        </a:spcAft>
                        <a:buNone/>
                      </a:pPr>
                      <a:r>
                        <a:rPr lang="en" sz="1800">
                          <a:solidFill>
                            <a:srgbClr val="04248D"/>
                          </a:solidFill>
                          <a:latin typeface="Roboto"/>
                          <a:ea typeface="Roboto"/>
                          <a:cs typeface="Roboto"/>
                          <a:sym typeface="Roboto"/>
                        </a:rPr>
                        <a:t>Read the speech  </a:t>
                      </a:r>
                      <a:endParaRPr sz="1800">
                        <a:solidFill>
                          <a:srgbClr val="04248D"/>
                        </a:solidFill>
                        <a:latin typeface="Roboto"/>
                        <a:ea typeface="Roboto"/>
                        <a:cs typeface="Roboto"/>
                        <a:sym typeface="Roboto"/>
                      </a:endParaRPr>
                    </a:p>
                    <a:p>
                      <a:pPr indent="0" lvl="0" marL="914400" marR="5080" rtl="0" algn="l">
                        <a:lnSpc>
                          <a:spcPct val="97800"/>
                        </a:lnSpc>
                        <a:spcBef>
                          <a:spcPts val="0"/>
                        </a:spcBef>
                        <a:spcAft>
                          <a:spcPts val="0"/>
                        </a:spcAft>
                        <a:buClr>
                          <a:srgbClr val="000000"/>
                        </a:buClr>
                        <a:buFont typeface="Arial"/>
                        <a:buNone/>
                      </a:pPr>
                      <a:r>
                        <a:rPr i="1" lang="en" sz="1800">
                          <a:solidFill>
                            <a:srgbClr val="04248D"/>
                          </a:solidFill>
                          <a:latin typeface="Roboto"/>
                          <a:ea typeface="Roboto"/>
                          <a:cs typeface="Roboto"/>
                          <a:sym typeface="Roboto"/>
                        </a:rPr>
                        <a:t>(Use your </a:t>
                      </a:r>
                      <a:r>
                        <a:rPr b="1" i="1" lang="en" sz="1800">
                          <a:solidFill>
                            <a:srgbClr val="04248D"/>
                          </a:solidFill>
                          <a:latin typeface="Roboto"/>
                          <a:ea typeface="Roboto"/>
                          <a:cs typeface="Roboto"/>
                          <a:sym typeface="Roboto"/>
                        </a:rPr>
                        <a:t>context clues </a:t>
                      </a:r>
                      <a:r>
                        <a:rPr i="1" lang="en" sz="1800">
                          <a:solidFill>
                            <a:srgbClr val="04248D"/>
                          </a:solidFill>
                          <a:latin typeface="Roboto"/>
                          <a:ea typeface="Roboto"/>
                          <a:cs typeface="Roboto"/>
                          <a:sym typeface="Roboto"/>
                        </a:rPr>
                        <a:t>to help  determine the meaning of any new  words)</a:t>
                      </a:r>
                      <a:endParaRPr sz="1800">
                        <a:solidFill>
                          <a:srgbClr val="04248D"/>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c>
                  <a:txBody>
                    <a:bodyPr/>
                    <a:lstStyle/>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rtl="0" algn="l">
                        <a:spcBef>
                          <a:spcPts val="0"/>
                        </a:spcBef>
                        <a:spcAft>
                          <a:spcPts val="0"/>
                        </a:spcAft>
                        <a:buNone/>
                      </a:pPr>
                      <a:r>
                        <a:rPr lang="en" sz="1800">
                          <a:solidFill>
                            <a:srgbClr val="04248D"/>
                          </a:solidFill>
                          <a:latin typeface="Roboto"/>
                          <a:ea typeface="Roboto"/>
                          <a:cs typeface="Roboto"/>
                          <a:sym typeface="Roboto"/>
                        </a:rPr>
                        <a:t>Go back to the anticipation guide and complete the “after reading” side</a:t>
                      </a:r>
                      <a:endParaRPr sz="1800">
                        <a:solidFill>
                          <a:srgbClr val="04248D"/>
                        </a:solidFill>
                        <a:latin typeface="Roboto"/>
                        <a:ea typeface="Roboto"/>
                        <a:cs typeface="Roboto"/>
                        <a:sym typeface="Roboto"/>
                      </a:endParaRPr>
                    </a:p>
                    <a:p>
                      <a:pPr indent="0" lvl="0" marL="0" rtl="0" algn="l">
                        <a:spcBef>
                          <a:spcPts val="0"/>
                        </a:spcBef>
                        <a:spcAft>
                          <a:spcPts val="0"/>
                        </a:spcAft>
                        <a:buNone/>
                      </a:pPr>
                      <a:r>
                        <a:t/>
                      </a:r>
                      <a:endParaRPr sz="1800">
                        <a:solidFill>
                          <a:srgbClr val="04248D"/>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bl>
          </a:graphicData>
        </a:graphic>
      </p:graphicFrame>
      <p:pic>
        <p:nvPicPr>
          <p:cNvPr id="274" name="Google Shape;274;p49"/>
          <p:cNvPicPr preferRelativeResize="0"/>
          <p:nvPr/>
        </p:nvPicPr>
        <p:blipFill>
          <a:blip r:embed="rId4">
            <a:alphaModFix/>
          </a:blip>
          <a:stretch>
            <a:fillRect/>
          </a:stretch>
        </p:blipFill>
        <p:spPr>
          <a:xfrm>
            <a:off x="252700" y="1427000"/>
            <a:ext cx="1068552" cy="1068552"/>
          </a:xfrm>
          <a:prstGeom prst="rect">
            <a:avLst/>
          </a:prstGeom>
          <a:noFill/>
          <a:ln>
            <a:noFill/>
          </a:ln>
        </p:spPr>
      </p:pic>
      <p:pic>
        <p:nvPicPr>
          <p:cNvPr id="275" name="Google Shape;275;p49"/>
          <p:cNvPicPr preferRelativeResize="0"/>
          <p:nvPr/>
        </p:nvPicPr>
        <p:blipFill>
          <a:blip r:embed="rId5">
            <a:alphaModFix/>
          </a:blip>
          <a:stretch>
            <a:fillRect/>
          </a:stretch>
        </p:blipFill>
        <p:spPr>
          <a:xfrm>
            <a:off x="252700" y="2942725"/>
            <a:ext cx="1068552" cy="1068552"/>
          </a:xfrm>
          <a:prstGeom prst="rect">
            <a:avLst/>
          </a:prstGeom>
          <a:noFill/>
          <a:ln>
            <a:noFill/>
          </a:ln>
        </p:spPr>
      </p:pic>
      <p:pic>
        <p:nvPicPr>
          <p:cNvPr id="276" name="Google Shape;276;p49"/>
          <p:cNvPicPr preferRelativeResize="0"/>
          <p:nvPr/>
        </p:nvPicPr>
        <p:blipFill>
          <a:blip r:embed="rId6">
            <a:alphaModFix/>
          </a:blip>
          <a:stretch>
            <a:fillRect/>
          </a:stretch>
        </p:blipFill>
        <p:spPr>
          <a:xfrm>
            <a:off x="4572000" y="1427000"/>
            <a:ext cx="1068552" cy="1068552"/>
          </a:xfrm>
          <a:prstGeom prst="rect">
            <a:avLst/>
          </a:prstGeom>
          <a:noFill/>
          <a:ln>
            <a:noFill/>
          </a:ln>
        </p:spPr>
      </p:pic>
      <p:pic>
        <p:nvPicPr>
          <p:cNvPr id="277" name="Google Shape;277;p49"/>
          <p:cNvPicPr preferRelativeResize="0"/>
          <p:nvPr/>
        </p:nvPicPr>
        <p:blipFill>
          <a:blip r:embed="rId7">
            <a:alphaModFix/>
          </a:blip>
          <a:stretch>
            <a:fillRect/>
          </a:stretch>
        </p:blipFill>
        <p:spPr>
          <a:xfrm>
            <a:off x="4572000" y="2942725"/>
            <a:ext cx="1068552" cy="1068552"/>
          </a:xfrm>
          <a:prstGeom prst="rect">
            <a:avLst/>
          </a:prstGeom>
          <a:noFill/>
          <a:ln>
            <a:noFill/>
          </a:ln>
        </p:spPr>
      </p:pic>
      <p:sp>
        <p:nvSpPr>
          <p:cNvPr id="278" name="Google Shape;278;p49"/>
          <p:cNvSpPr txBox="1"/>
          <p:nvPr/>
        </p:nvSpPr>
        <p:spPr>
          <a:xfrm>
            <a:off x="1482800" y="4534425"/>
            <a:ext cx="6081900" cy="47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04248D"/>
                </a:solidFill>
                <a:latin typeface="Raleway SemiBold"/>
                <a:ea typeface="Raleway SemiBold"/>
                <a:cs typeface="Raleway SemiBold"/>
                <a:sym typeface="Raleway SemiBold"/>
              </a:rPr>
              <a:t>“Do You Believe in Me” by Dalton Sherman</a:t>
            </a:r>
            <a:endParaRPr sz="2100">
              <a:solidFill>
                <a:srgbClr val="04248D"/>
              </a:solidFill>
              <a:latin typeface="Raleway SemiBold"/>
              <a:ea typeface="Raleway SemiBold"/>
              <a:cs typeface="Raleway SemiBold"/>
              <a:sym typeface="Raleway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A Closer Look: Anticipation Guide</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284" name="Google Shape;284;p5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85" name="Google Shape;285;p50"/>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graphicFrame>
        <p:nvGraphicFramePr>
          <p:cNvPr id="286" name="Google Shape;286;p50"/>
          <p:cNvGraphicFramePr/>
          <p:nvPr/>
        </p:nvGraphicFramePr>
        <p:xfrm>
          <a:off x="286831" y="1303205"/>
          <a:ext cx="3000000" cy="3000000"/>
        </p:xfrm>
        <a:graphic>
          <a:graphicData uri="http://schemas.openxmlformats.org/drawingml/2006/table">
            <a:tbl>
              <a:tblPr bandRow="1" firstRow="1">
                <a:noFill/>
                <a:tableStyleId>{788E6A68-EAF9-4D04-AAE2-04D8F7EDB04D}</a:tableStyleId>
              </a:tblPr>
              <a:tblGrid>
                <a:gridCol w="2225850"/>
                <a:gridCol w="4115550"/>
                <a:gridCol w="2228950"/>
              </a:tblGrid>
              <a:tr h="518625">
                <a:tc>
                  <a:txBody>
                    <a:bodyPr/>
                    <a:lstStyle/>
                    <a:p>
                      <a:pPr indent="0" lvl="0" marL="0" marR="0" rtl="0" algn="ctr">
                        <a:lnSpc>
                          <a:spcPct val="86896"/>
                        </a:lnSpc>
                        <a:spcBef>
                          <a:spcPts val="0"/>
                        </a:spcBef>
                        <a:spcAft>
                          <a:spcPts val="0"/>
                        </a:spcAft>
                        <a:buNone/>
                      </a:pPr>
                      <a:r>
                        <a:rPr lang="en">
                          <a:latin typeface="Roboto"/>
                          <a:ea typeface="Roboto"/>
                          <a:cs typeface="Roboto"/>
                          <a:sym typeface="Roboto"/>
                        </a:rPr>
                        <a:t>Before </a:t>
                      </a:r>
                      <a:r>
                        <a:rPr lang="en" u="none" cap="none" strike="noStrike">
                          <a:latin typeface="Roboto"/>
                          <a:ea typeface="Roboto"/>
                          <a:cs typeface="Roboto"/>
                          <a:sym typeface="Roboto"/>
                        </a:rPr>
                        <a:t>Reading</a:t>
                      </a:r>
                      <a:r>
                        <a:rPr lang="en">
                          <a:latin typeface="Roboto"/>
                          <a:ea typeface="Roboto"/>
                          <a:cs typeface="Roboto"/>
                          <a:sym typeface="Roboto"/>
                        </a:rPr>
                        <a:t> </a:t>
                      </a:r>
                      <a:endParaRPr>
                        <a:latin typeface="Roboto"/>
                        <a:ea typeface="Roboto"/>
                        <a:cs typeface="Roboto"/>
                        <a:sym typeface="Roboto"/>
                      </a:endParaRPr>
                    </a:p>
                    <a:p>
                      <a:pPr indent="0" lvl="0" marL="0" marR="0" rtl="0" algn="ctr">
                        <a:lnSpc>
                          <a:spcPct val="86896"/>
                        </a:lnSpc>
                        <a:spcBef>
                          <a:spcPts val="0"/>
                        </a:spcBef>
                        <a:spcAft>
                          <a:spcPts val="0"/>
                        </a:spcAft>
                        <a:buNone/>
                      </a:pPr>
                      <a:r>
                        <a:rPr lang="en" u="none" cap="none" strike="noStrike">
                          <a:latin typeface="Roboto"/>
                          <a:ea typeface="Roboto"/>
                          <a:cs typeface="Roboto"/>
                          <a:sym typeface="Roboto"/>
                        </a:rPr>
                        <a:t>Agree or disagree?</a:t>
                      </a:r>
                      <a:endParaRPr u="none" cap="none" strike="noStrike">
                        <a:latin typeface="Roboto"/>
                        <a:ea typeface="Roboto"/>
                        <a:cs typeface="Roboto"/>
                        <a:sym typeface="Roboto"/>
                      </a:endParaRPr>
                    </a:p>
                  </a:txBody>
                  <a:tcPr marT="0" marB="0" marR="0" marL="0" anchor="ctr">
                    <a:lnR cap="flat" cmpd="sng" w="28575">
                      <a:solidFill>
                        <a:srgbClr val="00B2A9"/>
                      </a:solidFill>
                      <a:prstDash val="solid"/>
                      <a:round/>
                      <a:headEnd len="sm" w="sm" type="none"/>
                      <a:tailEnd len="sm" w="sm" type="none"/>
                    </a:lnR>
                    <a:lnB cap="flat" cmpd="sng" w="28575">
                      <a:solidFill>
                        <a:srgbClr val="00B2A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L cap="flat" cmpd="sng" w="28575">
                      <a:solidFill>
                        <a:srgbClr val="00B2A9"/>
                      </a:solidFill>
                      <a:prstDash val="solid"/>
                      <a:round/>
                      <a:headEnd len="sm" w="sm" type="none"/>
                      <a:tailEnd len="sm" w="sm" type="none"/>
                    </a:lnL>
                    <a:lnR cap="flat" cmpd="sng" w="28575">
                      <a:solidFill>
                        <a:srgbClr val="00B2A9"/>
                      </a:solidFill>
                      <a:prstDash val="solid"/>
                      <a:round/>
                      <a:headEnd len="sm" w="sm" type="none"/>
                      <a:tailEnd len="sm" w="sm" type="none"/>
                    </a:lnR>
                    <a:lnB cap="flat" cmpd="sng" w="28575">
                      <a:solidFill>
                        <a:srgbClr val="00B2A9"/>
                      </a:solidFill>
                      <a:prstDash val="solid"/>
                      <a:round/>
                      <a:headEnd len="sm" w="sm" type="none"/>
                      <a:tailEnd len="sm" w="sm" type="none"/>
                    </a:lnB>
                  </a:tcPr>
                </a:tc>
                <a:tc>
                  <a:txBody>
                    <a:bodyPr/>
                    <a:lstStyle/>
                    <a:p>
                      <a:pPr indent="0" lvl="0" marL="115570" marR="0" rtl="0" algn="ctr">
                        <a:lnSpc>
                          <a:spcPct val="99655"/>
                        </a:lnSpc>
                        <a:spcBef>
                          <a:spcPts val="0"/>
                        </a:spcBef>
                        <a:spcAft>
                          <a:spcPts val="0"/>
                        </a:spcAft>
                        <a:buNone/>
                      </a:pPr>
                      <a:r>
                        <a:rPr lang="en" u="none" cap="none" strike="noStrike">
                          <a:latin typeface="Roboto"/>
                          <a:ea typeface="Roboto"/>
                          <a:cs typeface="Roboto"/>
                          <a:sym typeface="Roboto"/>
                        </a:rPr>
                        <a:t>After Reading</a:t>
                      </a:r>
                      <a:endParaRPr u="none" cap="none" strike="noStrike">
                        <a:latin typeface="Roboto"/>
                        <a:ea typeface="Roboto"/>
                        <a:cs typeface="Roboto"/>
                        <a:sym typeface="Roboto"/>
                      </a:endParaRPr>
                    </a:p>
                    <a:p>
                      <a:pPr indent="0" lvl="0" marL="126363" marR="0" rtl="0" algn="ctr">
                        <a:lnSpc>
                          <a:spcPct val="117586"/>
                        </a:lnSpc>
                        <a:spcBef>
                          <a:spcPts val="0"/>
                        </a:spcBef>
                        <a:spcAft>
                          <a:spcPts val="0"/>
                        </a:spcAft>
                        <a:buNone/>
                      </a:pPr>
                      <a:r>
                        <a:rPr lang="en" u="none" cap="none" strike="noStrike">
                          <a:latin typeface="Roboto"/>
                          <a:ea typeface="Roboto"/>
                          <a:cs typeface="Roboto"/>
                          <a:sym typeface="Roboto"/>
                        </a:rPr>
                        <a:t>Agree or disagree?</a:t>
                      </a:r>
                      <a:endParaRPr u="none" cap="none" strike="noStrike">
                        <a:latin typeface="Roboto"/>
                        <a:ea typeface="Roboto"/>
                        <a:cs typeface="Roboto"/>
                        <a:sym typeface="Roboto"/>
                      </a:endParaRPr>
                    </a:p>
                  </a:txBody>
                  <a:tcPr marT="0" marB="0" marR="0" marL="0" anchor="ctr">
                    <a:lnL cap="flat" cmpd="sng" w="28575">
                      <a:solidFill>
                        <a:srgbClr val="00B2A9"/>
                      </a:solidFill>
                      <a:prstDash val="solid"/>
                      <a:round/>
                      <a:headEnd len="sm" w="sm" type="none"/>
                      <a:tailEnd len="sm" w="sm" type="none"/>
                    </a:lnL>
                    <a:lnB cap="flat" cmpd="sng" w="28575">
                      <a:solidFill>
                        <a:srgbClr val="00B2A9"/>
                      </a:solidFill>
                      <a:prstDash val="solid"/>
                      <a:round/>
                      <a:headEnd len="sm" w="sm" type="none"/>
                      <a:tailEnd len="sm" w="sm" type="none"/>
                    </a:lnB>
                  </a:tcPr>
                </a:tc>
              </a:tr>
              <a:tr h="711425">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p>
                      <a:pPr indent="0" lvl="0" marL="243203" marR="218440" rtl="0" algn="l">
                        <a:lnSpc>
                          <a:spcPct val="114814"/>
                        </a:lnSpc>
                        <a:spcBef>
                          <a:spcPts val="0"/>
                        </a:spcBef>
                        <a:spcAft>
                          <a:spcPts val="0"/>
                        </a:spcAft>
                        <a:buNone/>
                      </a:pPr>
                      <a:r>
                        <a:rPr lang="en" u="none" cap="none" strike="noStrike">
                          <a:latin typeface="Roboto"/>
                          <a:ea typeface="Roboto"/>
                          <a:cs typeface="Roboto"/>
                          <a:sym typeface="Roboto"/>
                        </a:rPr>
                        <a:t>1. A 10-year old student  can inspire 1,000s of  teachers.</a:t>
                      </a:r>
                      <a:endParaRPr u="none" cap="none" strike="noStrike">
                        <a:latin typeface="Roboto"/>
                        <a:ea typeface="Roboto"/>
                        <a:cs typeface="Roboto"/>
                        <a:sym typeface="Roboto"/>
                      </a:endParaRPr>
                    </a:p>
                  </a:txBody>
                  <a:tcPr marT="6350" marB="0" marR="0" marL="0">
                    <a:lnL cap="flat" cmpd="sng" w="28575">
                      <a:solidFill>
                        <a:srgbClr val="00B2A9"/>
                      </a:solidFill>
                      <a:prstDash val="solid"/>
                      <a:round/>
                      <a:headEnd len="sm" w="sm" type="none"/>
                      <a:tailEnd len="sm" w="sm" type="none"/>
                    </a:lnL>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L cap="flat" cmpd="sng" w="28575">
                      <a:solidFill>
                        <a:srgbClr val="00B2A9"/>
                      </a:solidFill>
                      <a:prstDash val="solid"/>
                      <a:round/>
                      <a:headEnd len="sm" w="sm" type="none"/>
                      <a:tailEnd len="sm" w="sm" type="none"/>
                    </a:lnL>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r>
              <a:tr h="658850">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c>
                  <a:txBody>
                    <a:bodyPr/>
                    <a:lstStyle/>
                    <a:p>
                      <a:pPr indent="0" lvl="0" marL="219709" marR="241934" rtl="0" algn="l">
                        <a:lnSpc>
                          <a:spcPct val="114814"/>
                        </a:lnSpc>
                        <a:spcBef>
                          <a:spcPts val="0"/>
                        </a:spcBef>
                        <a:spcAft>
                          <a:spcPts val="0"/>
                        </a:spcAft>
                        <a:buNone/>
                      </a:pPr>
                      <a:r>
                        <a:rPr lang="en" u="none" cap="none" strike="noStrike">
                          <a:latin typeface="Roboto"/>
                          <a:ea typeface="Roboto"/>
                          <a:cs typeface="Roboto"/>
                          <a:sym typeface="Roboto"/>
                        </a:rPr>
                        <a:t>2. A 10-year old student  can give an incredibly  motivating and inspirational speech.</a:t>
                      </a:r>
                      <a:endParaRPr u="none" cap="none" strike="noStrike">
                        <a:latin typeface="Roboto"/>
                        <a:ea typeface="Roboto"/>
                        <a:cs typeface="Roboto"/>
                        <a:sym typeface="Roboto"/>
                      </a:endParaRPr>
                    </a:p>
                  </a:txBody>
                  <a:tcPr marT="95875" marB="0" marR="0" marL="0">
                    <a:lnL cap="flat" cmpd="sng" w="28575">
                      <a:solidFill>
                        <a:srgbClr val="00B2A9"/>
                      </a:solidFill>
                      <a:prstDash val="solid"/>
                      <a:round/>
                      <a:headEnd len="sm" w="sm" type="none"/>
                      <a:tailEnd len="sm" w="sm" type="none"/>
                    </a:lnL>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L cap="flat" cmpd="sng" w="28575">
                      <a:solidFill>
                        <a:srgbClr val="00B2A9"/>
                      </a:solidFill>
                      <a:prstDash val="solid"/>
                      <a:round/>
                      <a:headEnd len="sm" w="sm" type="none"/>
                      <a:tailEnd len="sm" w="sm" type="none"/>
                    </a:lnL>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r>
              <a:tr h="727525">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p>
                      <a:pPr indent="0" lvl="0" marL="235584" marR="120650" rtl="0" algn="l">
                        <a:lnSpc>
                          <a:spcPct val="114814"/>
                        </a:lnSpc>
                        <a:spcBef>
                          <a:spcPts val="0"/>
                        </a:spcBef>
                        <a:spcAft>
                          <a:spcPts val="0"/>
                        </a:spcAft>
                        <a:buNone/>
                      </a:pPr>
                      <a:r>
                        <a:rPr lang="en" u="none" cap="none" strike="noStrike">
                          <a:latin typeface="Roboto"/>
                          <a:ea typeface="Roboto"/>
                          <a:cs typeface="Roboto"/>
                          <a:sym typeface="Roboto"/>
                        </a:rPr>
                        <a:t>3. All speeches have one main purpose and one  main message.</a:t>
                      </a:r>
                      <a:endParaRPr u="none" cap="none" strike="noStrike">
                        <a:latin typeface="Roboto"/>
                        <a:ea typeface="Roboto"/>
                        <a:cs typeface="Roboto"/>
                        <a:sym typeface="Roboto"/>
                      </a:endParaRPr>
                    </a:p>
                  </a:txBody>
                  <a:tcPr marT="6350" marB="0" marR="0" marL="0">
                    <a:lnL cap="flat" cmpd="sng" w="28575">
                      <a:solidFill>
                        <a:srgbClr val="00B2A9"/>
                      </a:solidFill>
                      <a:prstDash val="solid"/>
                      <a:round/>
                      <a:headEnd len="sm" w="sm" type="none"/>
                      <a:tailEnd len="sm" w="sm" type="none"/>
                    </a:lnL>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L cap="flat" cmpd="sng" w="28575">
                      <a:solidFill>
                        <a:srgbClr val="00B2A9"/>
                      </a:solidFill>
                      <a:prstDash val="solid"/>
                      <a:round/>
                      <a:headEnd len="sm" w="sm" type="none"/>
                      <a:tailEnd len="sm" w="sm" type="none"/>
                    </a:lnL>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r>
              <a:tr h="827650">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p>
                      <a:pPr indent="0" lvl="0" marL="235584" marR="53339" rtl="0" algn="l">
                        <a:lnSpc>
                          <a:spcPct val="114814"/>
                        </a:lnSpc>
                        <a:spcBef>
                          <a:spcPts val="5"/>
                        </a:spcBef>
                        <a:spcAft>
                          <a:spcPts val="0"/>
                        </a:spcAft>
                        <a:buNone/>
                      </a:pPr>
                      <a:r>
                        <a:rPr lang="en" u="none" cap="none" strike="noStrike">
                          <a:latin typeface="Roboto"/>
                          <a:ea typeface="Roboto"/>
                          <a:cs typeface="Roboto"/>
                          <a:sym typeface="Roboto"/>
                        </a:rPr>
                        <a:t>4. All strong speeches are well written and well  presented.</a:t>
                      </a:r>
                      <a:endParaRPr u="none" cap="none" strike="noStrike">
                        <a:latin typeface="Roboto"/>
                        <a:ea typeface="Roboto"/>
                        <a:cs typeface="Roboto"/>
                        <a:sym typeface="Roboto"/>
                      </a:endParaRPr>
                    </a:p>
                  </a:txBody>
                  <a:tcPr marT="5075" marB="0" marR="0" marL="0">
                    <a:lnL cap="flat" cmpd="sng" w="28575">
                      <a:solidFill>
                        <a:srgbClr val="00B2A9"/>
                      </a:solidFill>
                      <a:prstDash val="solid"/>
                      <a:round/>
                      <a:headEnd len="sm" w="sm" type="none"/>
                      <a:tailEnd len="sm" w="sm" type="none"/>
                    </a:lnL>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L cap="flat" cmpd="sng" w="28575">
                      <a:solidFill>
                        <a:srgbClr val="00B2A9"/>
                      </a:solidFill>
                      <a:prstDash val="solid"/>
                      <a:round/>
                      <a:headEnd len="sm" w="sm" type="none"/>
                      <a:tailEnd len="sm" w="sm" type="none"/>
                    </a:lnL>
                    <a:lnT cap="flat" cmpd="sng" w="28575">
                      <a:solidFill>
                        <a:srgbClr val="00B2A9"/>
                      </a:solidFill>
                      <a:prstDash val="solid"/>
                      <a:round/>
                      <a:headEnd len="sm" w="sm" type="none"/>
                      <a:tailEnd len="sm" w="sm" type="none"/>
                    </a:lnT>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1"/>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292" name="Google Shape;292;p5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93" name="Google Shape;293;p51"/>
          <p:cNvPicPr preferRelativeResize="0"/>
          <p:nvPr/>
        </p:nvPicPr>
        <p:blipFill>
          <a:blip r:embed="rId3">
            <a:alphaModFix/>
          </a:blip>
          <a:stretch>
            <a:fillRect/>
          </a:stretch>
        </p:blipFill>
        <p:spPr>
          <a:xfrm rot="-890507">
            <a:off x="7456700" y="-211537"/>
            <a:ext cx="1518173" cy="1518173"/>
          </a:xfrm>
          <a:prstGeom prst="rect">
            <a:avLst/>
          </a:prstGeom>
          <a:noFill/>
          <a:ln>
            <a:noFill/>
          </a:ln>
        </p:spPr>
      </p:pic>
      <p:graphicFrame>
        <p:nvGraphicFramePr>
          <p:cNvPr id="294" name="Google Shape;294;p51"/>
          <p:cNvGraphicFramePr/>
          <p:nvPr/>
        </p:nvGraphicFramePr>
        <p:xfrm>
          <a:off x="566063" y="1383350"/>
          <a:ext cx="3000000" cy="3000000"/>
        </p:xfrm>
        <a:graphic>
          <a:graphicData uri="http://schemas.openxmlformats.org/drawingml/2006/table">
            <a:tbl>
              <a:tblPr>
                <a:noFill/>
                <a:tableStyleId>{FDA6830E-F268-4882-BA3F-72BD250BE273}</a:tableStyleId>
              </a:tblPr>
              <a:tblGrid>
                <a:gridCol w="7964300"/>
              </a:tblGrid>
              <a:tr h="3370575">
                <a:tc>
                  <a:txBody>
                    <a:bodyPr/>
                    <a:lstStyle/>
                    <a:p>
                      <a:pPr indent="0" lvl="0" marL="0" rtl="0" algn="ctr">
                        <a:spcBef>
                          <a:spcPts val="0"/>
                        </a:spcBef>
                        <a:spcAft>
                          <a:spcPts val="0"/>
                        </a:spcAft>
                        <a:buNone/>
                      </a:pPr>
                      <a:r>
                        <a:rPr lang="en" sz="3500">
                          <a:solidFill>
                            <a:srgbClr val="1F3A93"/>
                          </a:solidFill>
                          <a:latin typeface="Roboto"/>
                          <a:ea typeface="Roboto"/>
                          <a:cs typeface="Roboto"/>
                          <a:sym typeface="Roboto"/>
                        </a:rPr>
                        <a:t>What did you learn today?</a:t>
                      </a:r>
                      <a:endParaRPr sz="35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295" name="Google Shape;295;p51"/>
          <p:cNvSpPr txBox="1"/>
          <p:nvPr/>
        </p:nvSpPr>
        <p:spPr>
          <a:xfrm>
            <a:off x="5067850" y="4789950"/>
            <a:ext cx="4076100" cy="27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3"/>
                </a:solidFill>
                <a:latin typeface="Roboto"/>
                <a:ea typeface="Roboto"/>
                <a:cs typeface="Roboto"/>
                <a:sym typeface="Roboto"/>
              </a:rPr>
              <a:t>*Don’t forget to fill in your Daily Learning Log!</a:t>
            </a:r>
            <a:endParaRPr>
              <a:solidFill>
                <a:srgbClr val="1F3A93"/>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299" name="Shape 299"/>
        <p:cNvGrpSpPr/>
        <p:nvPr/>
      </p:nvGrpSpPr>
      <p:grpSpPr>
        <a:xfrm>
          <a:off x="0" y="0"/>
          <a:ext cx="0" cy="0"/>
          <a:chOff x="0" y="0"/>
          <a:chExt cx="0" cy="0"/>
        </a:xfrm>
      </p:grpSpPr>
      <p:pic>
        <p:nvPicPr>
          <p:cNvPr id="300" name="Google Shape;300;p52"/>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301" name="Google Shape;301;p52"/>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2</a:t>
            </a:r>
            <a:endParaRPr b="1" sz="4800">
              <a:solidFill>
                <a:schemeClr val="lt1"/>
              </a:solidFill>
              <a:latin typeface="Roboto Condensed"/>
              <a:ea typeface="Roboto Condensed"/>
              <a:cs typeface="Roboto Condensed"/>
              <a:sym typeface="Roboto Condensed"/>
            </a:endParaRPr>
          </a:p>
        </p:txBody>
      </p:sp>
      <p:sp>
        <p:nvSpPr>
          <p:cNvPr id="302" name="Google Shape;302;p52"/>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Mini Speech</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Clr>
                <a:schemeClr val="dk1"/>
              </a:buClr>
              <a:buSzPts val="605"/>
              <a:buFont typeface="Arial"/>
              <a:buNone/>
            </a:pPr>
            <a:r>
              <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SzPts val="605"/>
              <a:buNone/>
            </a:pPr>
            <a:r>
              <a:t/>
            </a:r>
            <a:endParaRPr sz="1430">
              <a:solidFill>
                <a:schemeClr val="lt1"/>
              </a:solidFill>
              <a:latin typeface="Raleway Medium"/>
              <a:ea typeface="Raleway Medium"/>
              <a:cs typeface="Raleway Medium"/>
              <a:sym typeface="Raleway Medium"/>
            </a:endParaRPr>
          </a:p>
        </p:txBody>
      </p:sp>
      <p:cxnSp>
        <p:nvCxnSpPr>
          <p:cNvPr id="303" name="Google Shape;303;p52"/>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304" name="Google Shape;304;p52"/>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305" name="Google Shape;305;p52"/>
          <p:cNvPicPr preferRelativeResize="0"/>
          <p:nvPr/>
        </p:nvPicPr>
        <p:blipFill>
          <a:blip r:embed="rId5">
            <a:alphaModFix/>
          </a:blip>
          <a:stretch>
            <a:fillRect/>
          </a:stretch>
        </p:blipFill>
        <p:spPr>
          <a:xfrm>
            <a:off x="5250050" y="700975"/>
            <a:ext cx="3741550" cy="3741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3"/>
          <p:cNvSpPr txBox="1"/>
          <p:nvPr>
            <p:ph type="title"/>
          </p:nvPr>
        </p:nvSpPr>
        <p:spPr>
          <a:xfrm>
            <a:off x="311700" y="321200"/>
            <a:ext cx="722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311" name="Google Shape;311;p5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12" name="Google Shape;312;p53"/>
          <p:cNvPicPr preferRelativeResize="0"/>
          <p:nvPr/>
        </p:nvPicPr>
        <p:blipFill rotWithShape="1">
          <a:blip r:embed="rId3">
            <a:alphaModFix/>
          </a:blip>
          <a:srcRect b="15513" l="0" r="23512" t="15382"/>
          <a:stretch/>
        </p:blipFill>
        <p:spPr>
          <a:xfrm rot="302347">
            <a:off x="8055423" y="195126"/>
            <a:ext cx="881528" cy="796397"/>
          </a:xfrm>
          <a:prstGeom prst="rect">
            <a:avLst/>
          </a:prstGeom>
          <a:noFill/>
          <a:ln>
            <a:noFill/>
          </a:ln>
        </p:spPr>
      </p:pic>
      <p:graphicFrame>
        <p:nvGraphicFramePr>
          <p:cNvPr id="313" name="Google Shape;313;p53"/>
          <p:cNvGraphicFramePr/>
          <p:nvPr/>
        </p:nvGraphicFramePr>
        <p:xfrm>
          <a:off x="585405" y="1393125"/>
          <a:ext cx="3000000" cy="3000000"/>
        </p:xfrm>
        <a:graphic>
          <a:graphicData uri="http://schemas.openxmlformats.org/drawingml/2006/table">
            <a:tbl>
              <a:tblPr>
                <a:noFill/>
                <a:tableStyleId>{FDA6830E-F268-4882-BA3F-72BD250BE273}</a:tableStyleId>
              </a:tblPr>
              <a:tblGrid>
                <a:gridCol w="7973200"/>
              </a:tblGrid>
              <a:tr h="3378025">
                <a:tc>
                  <a:txBody>
                    <a:bodyPr/>
                    <a:lstStyle/>
                    <a:p>
                      <a:pPr indent="0" lvl="0" marL="0" rtl="0" algn="ctr">
                        <a:spcBef>
                          <a:spcPts val="0"/>
                        </a:spcBef>
                        <a:spcAft>
                          <a:spcPts val="0"/>
                        </a:spcAft>
                        <a:buClr>
                          <a:schemeClr val="dk1"/>
                        </a:buClr>
                        <a:buSzPts val="1100"/>
                        <a:buFont typeface="Arial"/>
                        <a:buNone/>
                      </a:pPr>
                      <a:r>
                        <a:rPr b="1" lang="en" sz="1900">
                          <a:solidFill>
                            <a:srgbClr val="00B2A9"/>
                          </a:solidFill>
                          <a:latin typeface="Roboto"/>
                          <a:ea typeface="Roboto"/>
                          <a:cs typeface="Roboto"/>
                          <a:sym typeface="Roboto"/>
                        </a:rPr>
                        <a:t>Describe a time in your life where you had to take responsibility for something. </a:t>
                      </a:r>
                      <a:endParaRPr b="1" sz="1900">
                        <a:solidFill>
                          <a:srgbClr val="00B2A9"/>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1900">
                          <a:solidFill>
                            <a:srgbClr val="00B2A9"/>
                          </a:solidFill>
                          <a:latin typeface="Roboto"/>
                          <a:ea typeface="Roboto"/>
                          <a:cs typeface="Roboto"/>
                          <a:sym typeface="Roboto"/>
                        </a:rPr>
                        <a:t>How did you feel? </a:t>
                      </a:r>
                      <a:endParaRPr b="1" sz="1900">
                        <a:solidFill>
                          <a:srgbClr val="00B2A9"/>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rPr b="1" lang="en" sz="1900">
                          <a:solidFill>
                            <a:srgbClr val="00B2A9"/>
                          </a:solidFill>
                          <a:latin typeface="Roboto"/>
                          <a:ea typeface="Roboto"/>
                          <a:cs typeface="Roboto"/>
                          <a:sym typeface="Roboto"/>
                        </a:rPr>
                        <a:t>How did you know this was "taking responsibility"?</a:t>
                      </a:r>
                      <a:endParaRPr b="1" sz="1900">
                        <a:solidFill>
                          <a:srgbClr val="00B2A9"/>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319" name="Google Shape;319;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Do Now</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Mini Lesson: Capitalization</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Mini Lesson: Student Activism</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Guided Practice: Writing Prompts</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Independent Practice: Mini Speech</a:t>
            </a:r>
            <a:endParaRPr b="1" sz="2300">
              <a:solidFill>
                <a:srgbClr val="00B2A9"/>
              </a:solidFill>
              <a:latin typeface="Roboto"/>
              <a:ea typeface="Roboto"/>
              <a:cs typeface="Roboto"/>
              <a:sym typeface="Roboto"/>
            </a:endParaRPr>
          </a:p>
          <a:p>
            <a:pPr indent="-374650" lvl="0" marL="457200" rtl="0" algn="l">
              <a:spcBef>
                <a:spcPts val="1000"/>
              </a:spcBef>
              <a:spcAft>
                <a:spcPts val="1000"/>
              </a:spcAft>
              <a:buClr>
                <a:srgbClr val="00B2A9"/>
              </a:buClr>
              <a:buSzPts val="2300"/>
              <a:buFont typeface="Roboto"/>
              <a:buAutoNum type="arabicPeriod"/>
            </a:pPr>
            <a:r>
              <a:rPr b="1" lang="en" sz="2300">
                <a:solidFill>
                  <a:srgbClr val="00B2A9"/>
                </a:solidFill>
                <a:latin typeface="Roboto"/>
                <a:ea typeface="Roboto"/>
                <a:cs typeface="Roboto"/>
                <a:sym typeface="Roboto"/>
              </a:rPr>
              <a:t>Exit Ticket</a:t>
            </a:r>
            <a:endParaRPr b="1" sz="1900">
              <a:solidFill>
                <a:srgbClr val="00B2A9"/>
              </a:solidFill>
              <a:latin typeface="Roboto"/>
              <a:ea typeface="Roboto"/>
              <a:cs typeface="Roboto"/>
              <a:sym typeface="Roboto"/>
            </a:endParaRPr>
          </a:p>
        </p:txBody>
      </p:sp>
      <p:cxnSp>
        <p:nvCxnSpPr>
          <p:cNvPr id="320" name="Google Shape;320;p5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21" name="Google Shape;321;p54"/>
          <p:cNvPicPr preferRelativeResize="0"/>
          <p:nvPr/>
        </p:nvPicPr>
        <p:blipFill>
          <a:blip r:embed="rId3">
            <a:alphaModFix/>
          </a:blip>
          <a:stretch>
            <a:fillRect/>
          </a:stretch>
        </p:blipFill>
        <p:spPr>
          <a:xfrm>
            <a:off x="7927450" y="31300"/>
            <a:ext cx="1063197" cy="11524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327" name="Google Shape;327;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indent="-342900" lvl="0" marL="457200" rtl="0" algn="l">
              <a:spcBef>
                <a:spcPts val="1600"/>
              </a:spcBef>
              <a:spcAft>
                <a:spcPts val="0"/>
              </a:spcAft>
              <a:buClr>
                <a:srgbClr val="414143"/>
              </a:buClr>
              <a:buSzPts val="1800"/>
              <a:buFont typeface="Roboto"/>
              <a:buChar char="●"/>
            </a:pPr>
            <a:r>
              <a:rPr lang="en">
                <a:solidFill>
                  <a:srgbClr val="414143"/>
                </a:solidFill>
                <a:latin typeface="Roboto"/>
                <a:ea typeface="Roboto"/>
                <a:cs typeface="Roboto"/>
                <a:sym typeface="Roboto"/>
              </a:rPr>
              <a:t>Develop the key elements of a speech: purpose or message, audience, and context in order to write a mini-speech.</a:t>
            </a:r>
            <a:endParaRPr>
              <a:solidFill>
                <a:srgbClr val="414143"/>
              </a:solidFill>
              <a:latin typeface="Roboto"/>
              <a:ea typeface="Roboto"/>
              <a:cs typeface="Roboto"/>
              <a:sym typeface="Roboto"/>
            </a:endParaRPr>
          </a:p>
          <a:p>
            <a:pPr indent="-342900" lvl="0" marL="457200" rtl="0" algn="l">
              <a:spcBef>
                <a:spcPts val="1000"/>
              </a:spcBef>
              <a:spcAft>
                <a:spcPts val="0"/>
              </a:spcAft>
              <a:buClr>
                <a:srgbClr val="414143"/>
              </a:buClr>
              <a:buSzPts val="1800"/>
              <a:buFont typeface="Roboto"/>
              <a:buChar char="●"/>
            </a:pPr>
            <a:r>
              <a:rPr lang="en">
                <a:solidFill>
                  <a:srgbClr val="414143"/>
                </a:solidFill>
                <a:latin typeface="Roboto"/>
                <a:ea typeface="Roboto"/>
                <a:cs typeface="Roboto"/>
                <a:sym typeface="Roboto"/>
              </a:rPr>
              <a:t>Use correct capitalization and punctuation in a mini-speech.</a:t>
            </a:r>
            <a:endParaRPr>
              <a:solidFill>
                <a:srgbClr val="414143"/>
              </a:solidFill>
              <a:latin typeface="Roboto"/>
              <a:ea typeface="Roboto"/>
              <a:cs typeface="Roboto"/>
              <a:sym typeface="Roboto"/>
            </a:endParaRPr>
          </a:p>
          <a:p>
            <a:pPr indent="-342900" lvl="0" marL="457200" rtl="0" algn="l">
              <a:spcBef>
                <a:spcPts val="1000"/>
              </a:spcBef>
              <a:spcAft>
                <a:spcPts val="1000"/>
              </a:spcAft>
              <a:buClr>
                <a:srgbClr val="414143"/>
              </a:buClr>
              <a:buSzPts val="1800"/>
              <a:buFont typeface="Roboto"/>
              <a:buChar char="●"/>
            </a:pPr>
            <a:r>
              <a:rPr lang="en">
                <a:solidFill>
                  <a:srgbClr val="414143"/>
                </a:solidFill>
                <a:latin typeface="Roboto"/>
                <a:ea typeface="Roboto"/>
                <a:cs typeface="Roboto"/>
                <a:sym typeface="Roboto"/>
              </a:rPr>
              <a:t>Analyze the role of students in affecting change in the U.S.</a:t>
            </a:r>
            <a:endParaRPr>
              <a:solidFill>
                <a:srgbClr val="414143"/>
              </a:solidFill>
              <a:latin typeface="Roboto"/>
              <a:ea typeface="Roboto"/>
              <a:cs typeface="Roboto"/>
              <a:sym typeface="Roboto"/>
            </a:endParaRPr>
          </a:p>
        </p:txBody>
      </p:sp>
      <p:cxnSp>
        <p:nvCxnSpPr>
          <p:cNvPr id="328" name="Google Shape;328;p5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29" name="Google Shape;329;p55"/>
          <p:cNvPicPr preferRelativeResize="0"/>
          <p:nvPr/>
        </p:nvPicPr>
        <p:blipFill rotWithShape="1">
          <a:blip r:embed="rId3">
            <a:alphaModFix/>
          </a:blip>
          <a:srcRect b="16464" l="16717" r="14962" t="0"/>
          <a:stretch/>
        </p:blipFill>
        <p:spPr>
          <a:xfrm>
            <a:off x="8046450" y="-142675"/>
            <a:ext cx="958050" cy="11713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Quick Review</a:t>
            </a:r>
            <a:endParaRPr b="1">
              <a:solidFill>
                <a:srgbClr val="1F3A93"/>
              </a:solidFill>
              <a:latin typeface="Roboto Condensed"/>
              <a:ea typeface="Roboto Condensed"/>
              <a:cs typeface="Roboto Condensed"/>
              <a:sym typeface="Roboto Condensed"/>
            </a:endParaRPr>
          </a:p>
        </p:txBody>
      </p:sp>
      <p:sp>
        <p:nvSpPr>
          <p:cNvPr id="335" name="Google Shape;335;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2800">
              <a:solidFill>
                <a:srgbClr val="00B2A9"/>
              </a:solidFill>
              <a:latin typeface="Roboto"/>
              <a:ea typeface="Roboto"/>
              <a:cs typeface="Roboto"/>
              <a:sym typeface="Roboto"/>
            </a:endParaRPr>
          </a:p>
          <a:p>
            <a:pPr indent="0" lvl="0" marL="0" rtl="0" algn="ctr">
              <a:spcBef>
                <a:spcPts val="1600"/>
              </a:spcBef>
              <a:spcAft>
                <a:spcPts val="0"/>
              </a:spcAft>
              <a:buClr>
                <a:schemeClr val="dk1"/>
              </a:buClr>
              <a:buSzPts val="1100"/>
              <a:buFont typeface="Arial"/>
              <a:buNone/>
            </a:pPr>
            <a:r>
              <a:rPr b="1" lang="en" sz="2800">
                <a:solidFill>
                  <a:srgbClr val="00B2A9"/>
                </a:solidFill>
                <a:latin typeface="Roboto"/>
                <a:ea typeface="Roboto"/>
                <a:cs typeface="Roboto"/>
                <a:sym typeface="Roboto"/>
              </a:rPr>
              <a:t>What are the key elements of a speech?</a:t>
            </a:r>
            <a:endParaRPr b="1" sz="2800">
              <a:solidFill>
                <a:srgbClr val="00B2A9"/>
              </a:solidFill>
              <a:latin typeface="Roboto"/>
              <a:ea typeface="Roboto"/>
              <a:cs typeface="Roboto"/>
              <a:sym typeface="Roboto"/>
            </a:endParaRPr>
          </a:p>
          <a:p>
            <a:pPr indent="0" lvl="0" marL="0" rtl="0" algn="ctr">
              <a:spcBef>
                <a:spcPts val="1600"/>
              </a:spcBef>
              <a:spcAft>
                <a:spcPts val="0"/>
              </a:spcAft>
              <a:buClr>
                <a:schemeClr val="dk1"/>
              </a:buClr>
              <a:buSzPts val="1100"/>
              <a:buFont typeface="Arial"/>
              <a:buNone/>
            </a:pPr>
            <a:r>
              <a:t/>
            </a:r>
            <a:endParaRPr b="1" sz="2800">
              <a:solidFill>
                <a:srgbClr val="00B2A9"/>
              </a:solidFill>
              <a:latin typeface="Roboto"/>
              <a:ea typeface="Roboto"/>
              <a:cs typeface="Roboto"/>
              <a:sym typeface="Roboto"/>
            </a:endParaRPr>
          </a:p>
          <a:p>
            <a:pPr indent="0" lvl="0" marL="0" rtl="0" algn="ctr">
              <a:spcBef>
                <a:spcPts val="1600"/>
              </a:spcBef>
              <a:spcAft>
                <a:spcPts val="1600"/>
              </a:spcAft>
              <a:buNone/>
            </a:pPr>
            <a:r>
              <a:rPr b="1" lang="en" sz="2800">
                <a:solidFill>
                  <a:srgbClr val="00B2A9"/>
                </a:solidFill>
                <a:latin typeface="Roboto"/>
                <a:ea typeface="Roboto"/>
                <a:cs typeface="Roboto"/>
                <a:sym typeface="Roboto"/>
              </a:rPr>
              <a:t>What are the key nonverbal aspects of a speech?</a:t>
            </a:r>
            <a:endParaRPr>
              <a:solidFill>
                <a:srgbClr val="00B2A9"/>
              </a:solidFill>
              <a:latin typeface="Roboto"/>
              <a:ea typeface="Roboto"/>
              <a:cs typeface="Roboto"/>
              <a:sym typeface="Roboto"/>
            </a:endParaRPr>
          </a:p>
        </p:txBody>
      </p:sp>
      <p:cxnSp>
        <p:nvCxnSpPr>
          <p:cNvPr id="336" name="Google Shape;336;p5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37" name="Google Shape;337;p56"/>
          <p:cNvPicPr preferRelativeResize="0"/>
          <p:nvPr/>
        </p:nvPicPr>
        <p:blipFill>
          <a:blip r:embed="rId3">
            <a:alphaModFix/>
          </a:blip>
          <a:stretch>
            <a:fillRect/>
          </a:stretch>
        </p:blipFill>
        <p:spPr>
          <a:xfrm>
            <a:off x="7701174" y="31900"/>
            <a:ext cx="1197252" cy="11512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Capitalization</a:t>
            </a:r>
            <a:endParaRPr b="1">
              <a:solidFill>
                <a:srgbClr val="1F3A93"/>
              </a:solidFill>
              <a:latin typeface="Roboto Condensed"/>
              <a:ea typeface="Roboto Condensed"/>
              <a:cs typeface="Roboto Condensed"/>
              <a:sym typeface="Roboto Condensed"/>
            </a:endParaRPr>
          </a:p>
        </p:txBody>
      </p:sp>
      <p:cxnSp>
        <p:nvCxnSpPr>
          <p:cNvPr id="343" name="Google Shape;343;p5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44" name="Google Shape;344;p57"/>
          <p:cNvPicPr preferRelativeResize="0"/>
          <p:nvPr/>
        </p:nvPicPr>
        <p:blipFill>
          <a:blip r:embed="rId3">
            <a:alphaModFix/>
          </a:blip>
          <a:stretch>
            <a:fillRect/>
          </a:stretch>
        </p:blipFill>
        <p:spPr>
          <a:xfrm>
            <a:off x="7701174" y="31900"/>
            <a:ext cx="1197252" cy="1151298"/>
          </a:xfrm>
          <a:prstGeom prst="rect">
            <a:avLst/>
          </a:prstGeom>
          <a:noFill/>
          <a:ln>
            <a:noFill/>
          </a:ln>
        </p:spPr>
      </p:pic>
      <p:graphicFrame>
        <p:nvGraphicFramePr>
          <p:cNvPr id="345" name="Google Shape;345;p57"/>
          <p:cNvGraphicFramePr/>
          <p:nvPr/>
        </p:nvGraphicFramePr>
        <p:xfrm>
          <a:off x="153175" y="1087300"/>
          <a:ext cx="3000000" cy="3000000"/>
        </p:xfrm>
        <a:graphic>
          <a:graphicData uri="http://schemas.openxmlformats.org/drawingml/2006/table">
            <a:tbl>
              <a:tblPr>
                <a:noFill/>
                <a:tableStyleId>{FDA6830E-F268-4882-BA3F-72BD250BE273}</a:tableStyleId>
              </a:tblPr>
              <a:tblGrid>
                <a:gridCol w="4945375"/>
                <a:gridCol w="3892275"/>
              </a:tblGrid>
              <a:tr h="396200">
                <a:tc>
                  <a:txBody>
                    <a:bodyPr/>
                    <a:lstStyle/>
                    <a:p>
                      <a:pPr indent="0" lvl="0" marL="0" rtl="0" algn="l">
                        <a:spcBef>
                          <a:spcPts val="0"/>
                        </a:spcBef>
                        <a:spcAft>
                          <a:spcPts val="0"/>
                        </a:spcAft>
                        <a:buNone/>
                      </a:pPr>
                      <a:r>
                        <a:rPr lang="en" sz="1500">
                          <a:latin typeface="Roboto"/>
                          <a:ea typeface="Roboto"/>
                          <a:cs typeface="Roboto"/>
                          <a:sym typeface="Roboto"/>
                        </a:rPr>
                        <a:t>The first word of a sentence</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en" sz="1500">
                          <a:solidFill>
                            <a:srgbClr val="1F3A92"/>
                          </a:solidFill>
                          <a:latin typeface="Roboto"/>
                          <a:ea typeface="Roboto"/>
                          <a:cs typeface="Roboto"/>
                          <a:sym typeface="Roboto"/>
                        </a:rPr>
                        <a:t>T</a:t>
                      </a:r>
                      <a:r>
                        <a:rPr lang="en" sz="1500">
                          <a:latin typeface="Roboto"/>
                          <a:ea typeface="Roboto"/>
                          <a:cs typeface="Roboto"/>
                          <a:sym typeface="Roboto"/>
                        </a:rPr>
                        <a:t>hank you for the letter.</a:t>
                      </a:r>
                      <a:endParaRPr sz="1500">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The first word in a quotation</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latin typeface="Roboto"/>
                          <a:ea typeface="Roboto"/>
                          <a:cs typeface="Roboto"/>
                          <a:sym typeface="Roboto"/>
                        </a:rPr>
                        <a:t>She said, “</a:t>
                      </a:r>
                      <a:r>
                        <a:rPr b="1" lang="en" sz="1500">
                          <a:solidFill>
                            <a:srgbClr val="1F3A92"/>
                          </a:solidFill>
                          <a:latin typeface="Roboto"/>
                          <a:ea typeface="Roboto"/>
                          <a:cs typeface="Roboto"/>
                          <a:sym typeface="Roboto"/>
                        </a:rPr>
                        <a:t>T</a:t>
                      </a:r>
                      <a:r>
                        <a:rPr lang="en" sz="1500">
                          <a:latin typeface="Roboto"/>
                          <a:ea typeface="Roboto"/>
                          <a:cs typeface="Roboto"/>
                          <a:sym typeface="Roboto"/>
                        </a:rPr>
                        <a:t>oday is beautiful.”</a:t>
                      </a:r>
                      <a:endParaRPr sz="1500">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The greeting and closing in a letter</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en" sz="1500">
                          <a:solidFill>
                            <a:srgbClr val="1F3A92"/>
                          </a:solidFill>
                          <a:latin typeface="Roboto"/>
                          <a:ea typeface="Roboto"/>
                          <a:cs typeface="Roboto"/>
                          <a:sym typeface="Roboto"/>
                        </a:rPr>
                        <a:t>D</a:t>
                      </a:r>
                      <a:r>
                        <a:rPr lang="en" sz="1500">
                          <a:latin typeface="Roboto"/>
                          <a:ea typeface="Roboto"/>
                          <a:cs typeface="Roboto"/>
                          <a:sym typeface="Roboto"/>
                        </a:rPr>
                        <a:t>ear John          </a:t>
                      </a:r>
                      <a:r>
                        <a:rPr b="1" lang="en" sz="1500">
                          <a:solidFill>
                            <a:srgbClr val="1F3A92"/>
                          </a:solidFill>
                          <a:latin typeface="Roboto"/>
                          <a:ea typeface="Roboto"/>
                          <a:cs typeface="Roboto"/>
                          <a:sym typeface="Roboto"/>
                        </a:rPr>
                        <a:t>S</a:t>
                      </a:r>
                      <a:r>
                        <a:rPr lang="en" sz="1500">
                          <a:latin typeface="Roboto"/>
                          <a:ea typeface="Roboto"/>
                          <a:cs typeface="Roboto"/>
                          <a:sym typeface="Roboto"/>
                        </a:rPr>
                        <a:t>incerely, Sherry</a:t>
                      </a:r>
                      <a:endParaRPr sz="1500">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The names of days, months, and holidays</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en" sz="1500">
                          <a:solidFill>
                            <a:srgbClr val="1F3A92"/>
                          </a:solidFill>
                          <a:latin typeface="Roboto"/>
                          <a:ea typeface="Roboto"/>
                          <a:cs typeface="Roboto"/>
                          <a:sym typeface="Roboto"/>
                        </a:rPr>
                        <a:t>T</a:t>
                      </a:r>
                      <a:r>
                        <a:rPr lang="en" sz="1500">
                          <a:latin typeface="Roboto"/>
                          <a:ea typeface="Roboto"/>
                          <a:cs typeface="Roboto"/>
                          <a:sym typeface="Roboto"/>
                        </a:rPr>
                        <a:t>hursday            </a:t>
                      </a:r>
                      <a:r>
                        <a:rPr b="1" lang="en" sz="1500">
                          <a:solidFill>
                            <a:srgbClr val="1F3A92"/>
                          </a:solidFill>
                          <a:latin typeface="Roboto"/>
                          <a:ea typeface="Roboto"/>
                          <a:cs typeface="Roboto"/>
                          <a:sym typeface="Roboto"/>
                        </a:rPr>
                        <a:t>N</a:t>
                      </a:r>
                      <a:r>
                        <a:rPr lang="en" sz="1500">
                          <a:latin typeface="Roboto"/>
                          <a:ea typeface="Roboto"/>
                          <a:cs typeface="Roboto"/>
                          <a:sym typeface="Roboto"/>
                        </a:rPr>
                        <a:t>ovember      </a:t>
                      </a:r>
                      <a:r>
                        <a:rPr b="1" lang="en" sz="1500">
                          <a:solidFill>
                            <a:srgbClr val="1F3A92"/>
                          </a:solidFill>
                          <a:latin typeface="Roboto"/>
                          <a:ea typeface="Roboto"/>
                          <a:cs typeface="Roboto"/>
                          <a:sym typeface="Roboto"/>
                        </a:rPr>
                        <a:t>T</a:t>
                      </a:r>
                      <a:r>
                        <a:rPr lang="en" sz="1500">
                          <a:latin typeface="Roboto"/>
                          <a:ea typeface="Roboto"/>
                          <a:cs typeface="Roboto"/>
                          <a:sym typeface="Roboto"/>
                        </a:rPr>
                        <a:t>hanksgiving</a:t>
                      </a:r>
                      <a:endParaRPr sz="15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500">
                          <a:latin typeface="Roboto"/>
                          <a:ea typeface="Roboto"/>
                          <a:cs typeface="Roboto"/>
                          <a:sym typeface="Roboto"/>
                        </a:rPr>
                        <a:t>People’s first &amp; last names, their initials, and their titles</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en" sz="1500">
                          <a:solidFill>
                            <a:srgbClr val="1F3A92"/>
                          </a:solidFill>
                          <a:latin typeface="Roboto"/>
                          <a:ea typeface="Roboto"/>
                          <a:cs typeface="Roboto"/>
                          <a:sym typeface="Roboto"/>
                        </a:rPr>
                        <a:t>M</a:t>
                      </a:r>
                      <a:r>
                        <a:rPr lang="en" sz="1500">
                          <a:latin typeface="Roboto"/>
                          <a:ea typeface="Roboto"/>
                          <a:cs typeface="Roboto"/>
                          <a:sym typeface="Roboto"/>
                        </a:rPr>
                        <a:t>rs. </a:t>
                      </a:r>
                      <a:r>
                        <a:rPr b="1" lang="en" sz="1500">
                          <a:solidFill>
                            <a:srgbClr val="1F3A92"/>
                          </a:solidFill>
                          <a:latin typeface="Roboto"/>
                          <a:ea typeface="Roboto"/>
                          <a:cs typeface="Roboto"/>
                          <a:sym typeface="Roboto"/>
                        </a:rPr>
                        <a:t>S</a:t>
                      </a:r>
                      <a:r>
                        <a:rPr lang="en" sz="1500">
                          <a:latin typeface="Roboto"/>
                          <a:ea typeface="Roboto"/>
                          <a:cs typeface="Roboto"/>
                          <a:sym typeface="Roboto"/>
                        </a:rPr>
                        <a:t>mith and </a:t>
                      </a:r>
                      <a:r>
                        <a:rPr b="1" lang="en" sz="1500">
                          <a:solidFill>
                            <a:srgbClr val="1F3A92"/>
                          </a:solidFill>
                          <a:latin typeface="Roboto"/>
                          <a:ea typeface="Roboto"/>
                          <a:cs typeface="Roboto"/>
                          <a:sym typeface="Roboto"/>
                        </a:rPr>
                        <a:t>P</a:t>
                      </a:r>
                      <a:r>
                        <a:rPr lang="en" sz="1500">
                          <a:latin typeface="Roboto"/>
                          <a:ea typeface="Roboto"/>
                          <a:cs typeface="Roboto"/>
                          <a:sym typeface="Roboto"/>
                        </a:rPr>
                        <a:t>hil were seen by </a:t>
                      </a:r>
                      <a:r>
                        <a:rPr b="1" lang="en" sz="1500">
                          <a:solidFill>
                            <a:srgbClr val="1F3A92"/>
                          </a:solidFill>
                          <a:latin typeface="Roboto"/>
                          <a:ea typeface="Roboto"/>
                          <a:cs typeface="Roboto"/>
                          <a:sym typeface="Roboto"/>
                        </a:rPr>
                        <a:t>D</a:t>
                      </a:r>
                      <a:r>
                        <a:rPr lang="en" sz="1500">
                          <a:latin typeface="Roboto"/>
                          <a:ea typeface="Roboto"/>
                          <a:cs typeface="Roboto"/>
                          <a:sym typeface="Roboto"/>
                        </a:rPr>
                        <a:t>r. </a:t>
                      </a:r>
                      <a:r>
                        <a:rPr b="1" lang="en" sz="1500">
                          <a:solidFill>
                            <a:srgbClr val="1F3A92"/>
                          </a:solidFill>
                          <a:latin typeface="Roboto"/>
                          <a:ea typeface="Roboto"/>
                          <a:cs typeface="Roboto"/>
                          <a:sym typeface="Roboto"/>
                        </a:rPr>
                        <a:t>L</a:t>
                      </a:r>
                      <a:r>
                        <a:rPr lang="en" sz="1500">
                          <a:latin typeface="Roboto"/>
                          <a:ea typeface="Roboto"/>
                          <a:cs typeface="Roboto"/>
                          <a:sym typeface="Roboto"/>
                        </a:rPr>
                        <a:t>ee</a:t>
                      </a:r>
                      <a:endParaRPr sz="1500">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The word that names yourself - I</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latin typeface="Roboto"/>
                          <a:ea typeface="Roboto"/>
                          <a:cs typeface="Roboto"/>
                          <a:sym typeface="Roboto"/>
                        </a:rPr>
                        <a:t>My friend and </a:t>
                      </a:r>
                      <a:r>
                        <a:rPr b="1" lang="en" sz="1500">
                          <a:solidFill>
                            <a:srgbClr val="1F3A92"/>
                          </a:solidFill>
                          <a:latin typeface="Roboto"/>
                          <a:ea typeface="Roboto"/>
                          <a:cs typeface="Roboto"/>
                          <a:sym typeface="Roboto"/>
                        </a:rPr>
                        <a:t>I</a:t>
                      </a:r>
                      <a:r>
                        <a:rPr lang="en" sz="1500">
                          <a:latin typeface="Roboto"/>
                          <a:ea typeface="Roboto"/>
                          <a:cs typeface="Roboto"/>
                          <a:sym typeface="Roboto"/>
                        </a:rPr>
                        <a:t> love horses</a:t>
                      </a:r>
                      <a:endParaRPr sz="1500">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The names of streets, cities, and states</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en" sz="1500">
                          <a:solidFill>
                            <a:srgbClr val="1F3A92"/>
                          </a:solidFill>
                          <a:latin typeface="Roboto"/>
                          <a:ea typeface="Roboto"/>
                          <a:cs typeface="Roboto"/>
                          <a:sym typeface="Roboto"/>
                        </a:rPr>
                        <a:t>P</a:t>
                      </a:r>
                      <a:r>
                        <a:rPr lang="en" sz="1500">
                          <a:latin typeface="Roboto"/>
                          <a:ea typeface="Roboto"/>
                          <a:cs typeface="Roboto"/>
                          <a:sym typeface="Roboto"/>
                        </a:rPr>
                        <a:t>alm </a:t>
                      </a:r>
                      <a:r>
                        <a:rPr b="1" lang="en" sz="1500">
                          <a:solidFill>
                            <a:srgbClr val="1F3A92"/>
                          </a:solidFill>
                          <a:latin typeface="Roboto"/>
                          <a:ea typeface="Roboto"/>
                          <a:cs typeface="Roboto"/>
                          <a:sym typeface="Roboto"/>
                        </a:rPr>
                        <a:t>A</a:t>
                      </a:r>
                      <a:r>
                        <a:rPr lang="en" sz="1500">
                          <a:latin typeface="Roboto"/>
                          <a:ea typeface="Roboto"/>
                          <a:cs typeface="Roboto"/>
                          <a:sym typeface="Roboto"/>
                        </a:rPr>
                        <a:t>venue             </a:t>
                      </a:r>
                      <a:r>
                        <a:rPr b="1" lang="en" sz="1500">
                          <a:solidFill>
                            <a:srgbClr val="1F3A92"/>
                          </a:solidFill>
                          <a:latin typeface="Roboto"/>
                          <a:ea typeface="Roboto"/>
                          <a:cs typeface="Roboto"/>
                          <a:sym typeface="Roboto"/>
                        </a:rPr>
                        <a:t>M</a:t>
                      </a:r>
                      <a:r>
                        <a:rPr lang="en" sz="1500">
                          <a:latin typeface="Roboto"/>
                          <a:ea typeface="Roboto"/>
                          <a:cs typeface="Roboto"/>
                          <a:sym typeface="Roboto"/>
                        </a:rPr>
                        <a:t>esa, </a:t>
                      </a:r>
                      <a:r>
                        <a:rPr b="1" lang="en" sz="1500">
                          <a:solidFill>
                            <a:srgbClr val="1F3A92"/>
                          </a:solidFill>
                          <a:latin typeface="Roboto"/>
                          <a:ea typeface="Roboto"/>
                          <a:cs typeface="Roboto"/>
                          <a:sym typeface="Roboto"/>
                        </a:rPr>
                        <a:t>A</a:t>
                      </a:r>
                      <a:r>
                        <a:rPr lang="en" sz="1500">
                          <a:latin typeface="Roboto"/>
                          <a:ea typeface="Roboto"/>
                          <a:cs typeface="Roboto"/>
                          <a:sym typeface="Roboto"/>
                        </a:rPr>
                        <a:t>rizona</a:t>
                      </a:r>
                      <a:endParaRPr sz="15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500">
                          <a:latin typeface="Roboto"/>
                          <a:ea typeface="Roboto"/>
                          <a:cs typeface="Roboto"/>
                          <a:sym typeface="Roboto"/>
                        </a:rPr>
                        <a:t>The names of specific buildings and monuments</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en" sz="1500">
                          <a:solidFill>
                            <a:srgbClr val="1F3A92"/>
                          </a:solidFill>
                          <a:latin typeface="Roboto"/>
                          <a:ea typeface="Roboto"/>
                          <a:cs typeface="Roboto"/>
                          <a:sym typeface="Roboto"/>
                        </a:rPr>
                        <a:t>S</a:t>
                      </a:r>
                      <a:r>
                        <a:rPr lang="en" sz="1500">
                          <a:latin typeface="Roboto"/>
                          <a:ea typeface="Roboto"/>
                          <a:cs typeface="Roboto"/>
                          <a:sym typeface="Roboto"/>
                        </a:rPr>
                        <a:t>tatue of </a:t>
                      </a:r>
                      <a:r>
                        <a:rPr b="1" lang="en" sz="1500">
                          <a:solidFill>
                            <a:srgbClr val="1F3A92"/>
                          </a:solidFill>
                          <a:latin typeface="Roboto"/>
                          <a:ea typeface="Roboto"/>
                          <a:cs typeface="Roboto"/>
                          <a:sym typeface="Roboto"/>
                        </a:rPr>
                        <a:t>L</a:t>
                      </a:r>
                      <a:r>
                        <a:rPr lang="en" sz="1500">
                          <a:latin typeface="Roboto"/>
                          <a:ea typeface="Roboto"/>
                          <a:cs typeface="Roboto"/>
                          <a:sym typeface="Roboto"/>
                        </a:rPr>
                        <a:t>iberty       </a:t>
                      </a:r>
                      <a:r>
                        <a:rPr b="1" lang="en" sz="1500">
                          <a:solidFill>
                            <a:srgbClr val="1F3A92"/>
                          </a:solidFill>
                          <a:latin typeface="Roboto"/>
                          <a:ea typeface="Roboto"/>
                          <a:cs typeface="Roboto"/>
                          <a:sym typeface="Roboto"/>
                        </a:rPr>
                        <a:t>E</a:t>
                      </a:r>
                      <a:r>
                        <a:rPr lang="en" sz="1500">
                          <a:latin typeface="Roboto"/>
                          <a:ea typeface="Roboto"/>
                          <a:cs typeface="Roboto"/>
                          <a:sym typeface="Roboto"/>
                        </a:rPr>
                        <a:t>mpire </a:t>
                      </a:r>
                      <a:r>
                        <a:rPr b="1" lang="en" sz="1500">
                          <a:solidFill>
                            <a:srgbClr val="1F3A92"/>
                          </a:solidFill>
                          <a:latin typeface="Roboto"/>
                          <a:ea typeface="Roboto"/>
                          <a:cs typeface="Roboto"/>
                          <a:sym typeface="Roboto"/>
                        </a:rPr>
                        <a:t>S</a:t>
                      </a:r>
                      <a:r>
                        <a:rPr lang="en" sz="1500">
                          <a:latin typeface="Roboto"/>
                          <a:ea typeface="Roboto"/>
                          <a:cs typeface="Roboto"/>
                          <a:sym typeface="Roboto"/>
                        </a:rPr>
                        <a:t>tate </a:t>
                      </a:r>
                      <a:r>
                        <a:rPr b="1" lang="en" sz="1500">
                          <a:solidFill>
                            <a:srgbClr val="1F3A92"/>
                          </a:solidFill>
                          <a:latin typeface="Roboto"/>
                          <a:ea typeface="Roboto"/>
                          <a:cs typeface="Roboto"/>
                          <a:sym typeface="Roboto"/>
                        </a:rPr>
                        <a:t>B</a:t>
                      </a:r>
                      <a:r>
                        <a:rPr lang="en" sz="1500">
                          <a:latin typeface="Roboto"/>
                          <a:ea typeface="Roboto"/>
                          <a:cs typeface="Roboto"/>
                          <a:sym typeface="Roboto"/>
                        </a:rPr>
                        <a:t>uilding</a:t>
                      </a:r>
                      <a:endParaRPr sz="15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500">
                          <a:latin typeface="Roboto"/>
                          <a:ea typeface="Roboto"/>
                          <a:cs typeface="Roboto"/>
                          <a:sym typeface="Roboto"/>
                        </a:rPr>
                        <a:t>The titles of stories, movies, TV shows, video games, etc.</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en" sz="1500">
                          <a:solidFill>
                            <a:srgbClr val="1F3A92"/>
                          </a:solidFill>
                          <a:latin typeface="Roboto"/>
                          <a:ea typeface="Roboto"/>
                          <a:cs typeface="Roboto"/>
                          <a:sym typeface="Roboto"/>
                        </a:rPr>
                        <a:t>N</a:t>
                      </a:r>
                      <a:r>
                        <a:rPr lang="en" sz="1500">
                          <a:latin typeface="Roboto"/>
                          <a:ea typeface="Roboto"/>
                          <a:cs typeface="Roboto"/>
                          <a:sym typeface="Roboto"/>
                        </a:rPr>
                        <a:t>ight at the </a:t>
                      </a:r>
                      <a:r>
                        <a:rPr b="1" lang="en" sz="1500">
                          <a:solidFill>
                            <a:srgbClr val="1F3A92"/>
                          </a:solidFill>
                          <a:latin typeface="Roboto"/>
                          <a:ea typeface="Roboto"/>
                          <a:cs typeface="Roboto"/>
                          <a:sym typeface="Roboto"/>
                        </a:rPr>
                        <a:t>M</a:t>
                      </a:r>
                      <a:r>
                        <a:rPr lang="en" sz="1500">
                          <a:latin typeface="Roboto"/>
                          <a:ea typeface="Roboto"/>
                          <a:cs typeface="Roboto"/>
                          <a:sym typeface="Roboto"/>
                        </a:rPr>
                        <a:t>useum</a:t>
                      </a:r>
                      <a:endParaRPr sz="1500">
                        <a:latin typeface="Roboto"/>
                        <a:ea typeface="Roboto"/>
                        <a:cs typeface="Roboto"/>
                        <a:sym typeface="Roboto"/>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180" name="Shape 180"/>
        <p:cNvGrpSpPr/>
        <p:nvPr/>
      </p:nvGrpSpPr>
      <p:grpSpPr>
        <a:xfrm>
          <a:off x="0" y="0"/>
          <a:ext cx="0" cy="0"/>
          <a:chOff x="0" y="0"/>
          <a:chExt cx="0" cy="0"/>
        </a:xfrm>
      </p:grpSpPr>
      <p:pic>
        <p:nvPicPr>
          <p:cNvPr id="181" name="Google Shape;181;p40"/>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182" name="Google Shape;182;p40"/>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1</a:t>
            </a:r>
            <a:endParaRPr b="1" sz="4800">
              <a:solidFill>
                <a:schemeClr val="lt1"/>
              </a:solidFill>
              <a:latin typeface="Roboto Condensed"/>
              <a:ea typeface="Roboto Condensed"/>
              <a:cs typeface="Roboto Condensed"/>
              <a:sym typeface="Roboto Condensed"/>
            </a:endParaRPr>
          </a:p>
        </p:txBody>
      </p:sp>
      <p:sp>
        <p:nvSpPr>
          <p:cNvPr id="183" name="Google Shape;183;p40"/>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Launch</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Clr>
                <a:schemeClr val="dk1"/>
              </a:buClr>
              <a:buSzPts val="605"/>
              <a:buFont typeface="Arial"/>
              <a:buNone/>
            </a:pPr>
            <a:r>
              <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SzPts val="605"/>
              <a:buNone/>
            </a:pPr>
            <a:r>
              <a:t/>
            </a:r>
            <a:endParaRPr sz="1430">
              <a:solidFill>
                <a:schemeClr val="lt1"/>
              </a:solidFill>
              <a:latin typeface="Raleway Medium"/>
              <a:ea typeface="Raleway Medium"/>
              <a:cs typeface="Raleway Medium"/>
              <a:sym typeface="Raleway Medium"/>
            </a:endParaRPr>
          </a:p>
        </p:txBody>
      </p:sp>
      <p:cxnSp>
        <p:nvCxnSpPr>
          <p:cNvPr id="184" name="Google Shape;184;p40"/>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185" name="Google Shape;185;p40"/>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186" name="Google Shape;186;p40"/>
          <p:cNvPicPr preferRelativeResize="0"/>
          <p:nvPr/>
        </p:nvPicPr>
        <p:blipFill>
          <a:blip r:embed="rId5">
            <a:alphaModFix/>
          </a:blip>
          <a:stretch>
            <a:fillRect/>
          </a:stretch>
        </p:blipFill>
        <p:spPr>
          <a:xfrm>
            <a:off x="5250050" y="700975"/>
            <a:ext cx="3741550" cy="3741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Student Activism</a:t>
            </a:r>
            <a:endParaRPr b="1">
              <a:solidFill>
                <a:srgbClr val="1F3A93"/>
              </a:solidFill>
              <a:latin typeface="Roboto Condensed"/>
              <a:ea typeface="Roboto Condensed"/>
              <a:cs typeface="Roboto Condensed"/>
              <a:sym typeface="Roboto Condensed"/>
            </a:endParaRPr>
          </a:p>
        </p:txBody>
      </p:sp>
      <p:sp>
        <p:nvSpPr>
          <p:cNvPr id="351" name="Google Shape;351;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414143"/>
                </a:solidFill>
                <a:latin typeface="Roboto"/>
                <a:ea typeface="Roboto"/>
                <a:cs typeface="Roboto"/>
                <a:sym typeface="Roboto"/>
              </a:rPr>
              <a:t>Explanation of initiative</a:t>
            </a:r>
            <a:endParaRPr>
              <a:solidFill>
                <a:srgbClr val="414143"/>
              </a:solidFill>
              <a:latin typeface="Roboto"/>
              <a:ea typeface="Roboto"/>
              <a:cs typeface="Roboto"/>
              <a:sym typeface="Roboto"/>
            </a:endParaRPr>
          </a:p>
        </p:txBody>
      </p:sp>
      <p:cxnSp>
        <p:nvCxnSpPr>
          <p:cNvPr id="352" name="Google Shape;352;p5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53" name="Google Shape;353;p58"/>
          <p:cNvPicPr preferRelativeResize="0"/>
          <p:nvPr/>
        </p:nvPicPr>
        <p:blipFill>
          <a:blip r:embed="rId3">
            <a:alphaModFix/>
          </a:blip>
          <a:stretch>
            <a:fillRect/>
          </a:stretch>
        </p:blipFill>
        <p:spPr>
          <a:xfrm>
            <a:off x="7701174" y="31900"/>
            <a:ext cx="1197252" cy="1151298"/>
          </a:xfrm>
          <a:prstGeom prst="rect">
            <a:avLst/>
          </a:prstGeom>
          <a:noFill/>
          <a:ln>
            <a:noFill/>
          </a:ln>
        </p:spPr>
      </p:pic>
      <p:pic>
        <p:nvPicPr>
          <p:cNvPr id="354" name="Google Shape;354;p58"/>
          <p:cNvPicPr preferRelativeResize="0"/>
          <p:nvPr/>
        </p:nvPicPr>
        <p:blipFill>
          <a:blip r:embed="rId4">
            <a:alphaModFix/>
          </a:blip>
          <a:stretch>
            <a:fillRect/>
          </a:stretch>
        </p:blipFill>
        <p:spPr>
          <a:xfrm>
            <a:off x="108500" y="1078225"/>
            <a:ext cx="5918200" cy="3937001"/>
          </a:xfrm>
          <a:prstGeom prst="rect">
            <a:avLst/>
          </a:prstGeom>
          <a:noFill/>
          <a:ln>
            <a:noFill/>
          </a:ln>
        </p:spPr>
      </p:pic>
      <p:sp>
        <p:nvSpPr>
          <p:cNvPr id="355" name="Google Shape;355;p58"/>
          <p:cNvSpPr txBox="1"/>
          <p:nvPr>
            <p:ph idx="1" type="body"/>
          </p:nvPr>
        </p:nvSpPr>
        <p:spPr>
          <a:xfrm>
            <a:off x="5918200" y="1168950"/>
            <a:ext cx="3079200" cy="375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00B2A9"/>
                </a:solidFill>
                <a:latin typeface="Roboto"/>
                <a:ea typeface="Roboto"/>
                <a:cs typeface="Roboto"/>
                <a:sym typeface="Roboto"/>
              </a:rPr>
              <a:t>See-Think-Wonder</a:t>
            </a:r>
            <a:endParaRPr b="1" sz="2500">
              <a:solidFill>
                <a:srgbClr val="00B2A9"/>
              </a:solidFill>
              <a:latin typeface="Roboto"/>
              <a:ea typeface="Roboto"/>
              <a:cs typeface="Roboto"/>
              <a:sym typeface="Roboto"/>
            </a:endParaRPr>
          </a:p>
          <a:p>
            <a:pPr indent="0" lvl="0" marL="0" rtl="0" algn="ctr">
              <a:spcBef>
                <a:spcPts val="0"/>
              </a:spcBef>
              <a:spcAft>
                <a:spcPts val="0"/>
              </a:spcAft>
              <a:buNone/>
            </a:pPr>
            <a:r>
              <a:t/>
            </a:r>
            <a:endParaRPr b="1" sz="2000">
              <a:solidFill>
                <a:srgbClr val="394F67"/>
              </a:solidFill>
              <a:latin typeface="Roboto"/>
              <a:ea typeface="Roboto"/>
              <a:cs typeface="Roboto"/>
              <a:sym typeface="Roboto"/>
            </a:endParaRPr>
          </a:p>
          <a:p>
            <a:pPr indent="0" lvl="0" marL="0" rtl="0" algn="ctr">
              <a:spcBef>
                <a:spcPts val="0"/>
              </a:spcBef>
              <a:spcAft>
                <a:spcPts val="0"/>
              </a:spcAft>
              <a:buNone/>
            </a:pPr>
            <a:r>
              <a:rPr lang="en" sz="2000">
                <a:solidFill>
                  <a:srgbClr val="394F67"/>
                </a:solidFill>
                <a:latin typeface="Roboto"/>
                <a:ea typeface="Roboto"/>
                <a:cs typeface="Roboto"/>
                <a:sym typeface="Roboto"/>
              </a:rPr>
              <a:t>What do you see in this image?</a:t>
            </a:r>
            <a:endParaRPr sz="2000">
              <a:solidFill>
                <a:srgbClr val="394F67"/>
              </a:solidFill>
              <a:latin typeface="Roboto"/>
              <a:ea typeface="Roboto"/>
              <a:cs typeface="Roboto"/>
              <a:sym typeface="Roboto"/>
            </a:endParaRPr>
          </a:p>
          <a:p>
            <a:pPr indent="0" lvl="0" marL="0" rtl="0" algn="ctr">
              <a:spcBef>
                <a:spcPts val="0"/>
              </a:spcBef>
              <a:spcAft>
                <a:spcPts val="0"/>
              </a:spcAft>
              <a:buNone/>
            </a:pPr>
            <a:r>
              <a:t/>
            </a:r>
            <a:endParaRPr sz="2000">
              <a:solidFill>
                <a:srgbClr val="394F67"/>
              </a:solidFill>
              <a:latin typeface="Roboto"/>
              <a:ea typeface="Roboto"/>
              <a:cs typeface="Roboto"/>
              <a:sym typeface="Roboto"/>
            </a:endParaRPr>
          </a:p>
          <a:p>
            <a:pPr indent="0" lvl="0" marL="0" rtl="0" algn="ctr">
              <a:spcBef>
                <a:spcPts val="0"/>
              </a:spcBef>
              <a:spcAft>
                <a:spcPts val="0"/>
              </a:spcAft>
              <a:buNone/>
            </a:pPr>
            <a:r>
              <a:rPr lang="en" sz="2000">
                <a:solidFill>
                  <a:srgbClr val="394F67"/>
                </a:solidFill>
                <a:latin typeface="Roboto"/>
                <a:ea typeface="Roboto"/>
                <a:cs typeface="Roboto"/>
                <a:sym typeface="Roboto"/>
              </a:rPr>
              <a:t>What do you think is happening in this image?</a:t>
            </a:r>
            <a:endParaRPr sz="2000">
              <a:solidFill>
                <a:srgbClr val="394F67"/>
              </a:solidFill>
              <a:latin typeface="Roboto"/>
              <a:ea typeface="Roboto"/>
              <a:cs typeface="Roboto"/>
              <a:sym typeface="Roboto"/>
            </a:endParaRPr>
          </a:p>
          <a:p>
            <a:pPr indent="0" lvl="0" marL="0" rtl="0" algn="ctr">
              <a:spcBef>
                <a:spcPts val="0"/>
              </a:spcBef>
              <a:spcAft>
                <a:spcPts val="0"/>
              </a:spcAft>
              <a:buNone/>
            </a:pPr>
            <a:r>
              <a:t/>
            </a:r>
            <a:endParaRPr sz="2000">
              <a:solidFill>
                <a:srgbClr val="394F67"/>
              </a:solidFill>
              <a:latin typeface="Roboto"/>
              <a:ea typeface="Roboto"/>
              <a:cs typeface="Roboto"/>
              <a:sym typeface="Roboto"/>
            </a:endParaRPr>
          </a:p>
          <a:p>
            <a:pPr indent="0" lvl="0" marL="0" rtl="0" algn="ctr">
              <a:spcBef>
                <a:spcPts val="0"/>
              </a:spcBef>
              <a:spcAft>
                <a:spcPts val="0"/>
              </a:spcAft>
              <a:buNone/>
            </a:pPr>
            <a:r>
              <a:rPr lang="en" sz="2000">
                <a:solidFill>
                  <a:srgbClr val="394F67"/>
                </a:solidFill>
                <a:latin typeface="Roboto"/>
                <a:ea typeface="Roboto"/>
                <a:cs typeface="Roboto"/>
                <a:sym typeface="Roboto"/>
              </a:rPr>
              <a:t>What are you wondering about this image?</a:t>
            </a:r>
            <a:endParaRPr sz="2000">
              <a:solidFill>
                <a:srgbClr val="394F67"/>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Student Activism</a:t>
            </a:r>
            <a:endParaRPr b="1">
              <a:solidFill>
                <a:srgbClr val="1F3A93"/>
              </a:solidFill>
              <a:latin typeface="Roboto Condensed"/>
              <a:ea typeface="Roboto Condensed"/>
              <a:cs typeface="Roboto Condensed"/>
              <a:sym typeface="Roboto Condensed"/>
            </a:endParaRPr>
          </a:p>
        </p:txBody>
      </p:sp>
      <p:sp>
        <p:nvSpPr>
          <p:cNvPr id="361" name="Google Shape;361;p59"/>
          <p:cNvSpPr txBox="1"/>
          <p:nvPr>
            <p:ph idx="1" type="body"/>
          </p:nvPr>
        </p:nvSpPr>
        <p:spPr>
          <a:xfrm>
            <a:off x="155425" y="1152475"/>
            <a:ext cx="885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14143"/>
                </a:solidFill>
                <a:latin typeface="Roboto"/>
                <a:ea typeface="Roboto"/>
                <a:cs typeface="Roboto"/>
                <a:sym typeface="Roboto"/>
              </a:rPr>
              <a:t>Did you know that the voting age used to be 21?</a:t>
            </a:r>
            <a:endParaRPr b="1">
              <a:solidFill>
                <a:srgbClr val="414143"/>
              </a:solidFill>
              <a:latin typeface="Roboto"/>
              <a:ea typeface="Roboto"/>
              <a:cs typeface="Roboto"/>
              <a:sym typeface="Roboto"/>
            </a:endParaRPr>
          </a:p>
          <a:p>
            <a:pPr indent="0" lvl="0" marL="457200" rtl="0" algn="l">
              <a:spcBef>
                <a:spcPts val="1600"/>
              </a:spcBef>
              <a:spcAft>
                <a:spcPts val="0"/>
              </a:spcAft>
              <a:buClr>
                <a:schemeClr val="dk1"/>
              </a:buClr>
              <a:buSzPts val="1100"/>
              <a:buFont typeface="Arial"/>
              <a:buNone/>
            </a:pPr>
            <a:r>
              <a:rPr lang="en">
                <a:solidFill>
                  <a:srgbClr val="414143"/>
                </a:solidFill>
                <a:latin typeface="Roboto"/>
                <a:ea typeface="Roboto"/>
                <a:cs typeface="Roboto"/>
                <a:sym typeface="Roboto"/>
              </a:rPr>
              <a:t>This is an image of a march in support of the Vote 18 movement in Seattle in 1969. The buttons around the photo are advocating for changing the voting age to 18. </a:t>
            </a:r>
            <a:endParaRPr>
              <a:solidFill>
                <a:srgbClr val="414143"/>
              </a:solidFill>
              <a:latin typeface="Roboto"/>
              <a:ea typeface="Roboto"/>
              <a:cs typeface="Roboto"/>
              <a:sym typeface="Roboto"/>
            </a:endParaRPr>
          </a:p>
          <a:p>
            <a:pPr indent="0" lvl="0" marL="0" rtl="0" algn="l">
              <a:spcBef>
                <a:spcPts val="1600"/>
              </a:spcBef>
              <a:spcAft>
                <a:spcPts val="0"/>
              </a:spcAft>
              <a:buNone/>
            </a:pPr>
            <a:r>
              <a:rPr b="1" lang="en">
                <a:solidFill>
                  <a:srgbClr val="414143"/>
                </a:solidFill>
                <a:latin typeface="Roboto"/>
                <a:ea typeface="Roboto"/>
                <a:cs typeface="Roboto"/>
                <a:sym typeface="Roboto"/>
              </a:rPr>
              <a:t>What was happening in 1969?  </a:t>
            </a:r>
            <a:endParaRPr b="1">
              <a:solidFill>
                <a:srgbClr val="414143"/>
              </a:solidFill>
              <a:latin typeface="Roboto"/>
              <a:ea typeface="Roboto"/>
              <a:cs typeface="Roboto"/>
              <a:sym typeface="Roboto"/>
            </a:endParaRPr>
          </a:p>
          <a:p>
            <a:pPr indent="0" lvl="0" marL="457200" rtl="0" algn="l">
              <a:spcBef>
                <a:spcPts val="1600"/>
              </a:spcBef>
              <a:spcAft>
                <a:spcPts val="1600"/>
              </a:spcAft>
              <a:buNone/>
            </a:pPr>
            <a:r>
              <a:rPr lang="en">
                <a:solidFill>
                  <a:srgbClr val="414143"/>
                </a:solidFill>
                <a:latin typeface="Roboto"/>
                <a:ea typeface="Roboto"/>
                <a:cs typeface="Roboto"/>
                <a:sym typeface="Roboto"/>
              </a:rPr>
              <a:t>There were many anti-war and civil rights protests in the 1960’s organized in large part by young people. Young people had been drafted for Vietnam and other wars at the age of 18, but they couldn’t vote until 21. </a:t>
            </a:r>
            <a:endParaRPr>
              <a:solidFill>
                <a:srgbClr val="414143"/>
              </a:solidFill>
              <a:latin typeface="Roboto"/>
              <a:ea typeface="Roboto"/>
              <a:cs typeface="Roboto"/>
              <a:sym typeface="Roboto"/>
            </a:endParaRPr>
          </a:p>
        </p:txBody>
      </p:sp>
      <p:cxnSp>
        <p:nvCxnSpPr>
          <p:cNvPr id="362" name="Google Shape;362;p5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63" name="Google Shape;363;p59"/>
          <p:cNvPicPr preferRelativeResize="0"/>
          <p:nvPr/>
        </p:nvPicPr>
        <p:blipFill>
          <a:blip r:embed="rId3">
            <a:alphaModFix/>
          </a:blip>
          <a:stretch>
            <a:fillRect/>
          </a:stretch>
        </p:blipFill>
        <p:spPr>
          <a:xfrm>
            <a:off x="7701174" y="31900"/>
            <a:ext cx="1197252" cy="11512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Student Activism</a:t>
            </a:r>
            <a:endParaRPr b="1">
              <a:solidFill>
                <a:srgbClr val="1F3A93"/>
              </a:solidFill>
              <a:latin typeface="Roboto Condensed"/>
              <a:ea typeface="Roboto Condensed"/>
              <a:cs typeface="Roboto Condensed"/>
              <a:sym typeface="Roboto Condensed"/>
            </a:endParaRPr>
          </a:p>
        </p:txBody>
      </p:sp>
      <p:sp>
        <p:nvSpPr>
          <p:cNvPr id="369" name="Google Shape;369;p60"/>
          <p:cNvSpPr txBox="1"/>
          <p:nvPr>
            <p:ph idx="1" type="body"/>
          </p:nvPr>
        </p:nvSpPr>
        <p:spPr>
          <a:xfrm>
            <a:off x="155425" y="1356525"/>
            <a:ext cx="8859900" cy="321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2000">
                <a:solidFill>
                  <a:srgbClr val="414143"/>
                </a:solidFill>
                <a:latin typeface="Roboto"/>
                <a:ea typeface="Roboto"/>
                <a:cs typeface="Roboto"/>
                <a:sym typeface="Roboto"/>
              </a:rPr>
              <a:t>“But the decades-long push to lower the voting age from 21 to 18, which culminated in the 1971 ratification of the 26th Amendment, came about because young Americans of different races, genders and political persuasions came together, taking on an ambivalent and resistant government, to gain the right to vote” </a:t>
            </a:r>
            <a:endParaRPr i="1" sz="2000">
              <a:solidFill>
                <a:srgbClr val="414143"/>
              </a:solidFill>
              <a:latin typeface="Roboto"/>
              <a:ea typeface="Roboto"/>
              <a:cs typeface="Roboto"/>
              <a:sym typeface="Roboto"/>
            </a:endParaRPr>
          </a:p>
          <a:p>
            <a:pPr indent="0" lvl="0" marL="0" rtl="0" algn="ctr">
              <a:spcBef>
                <a:spcPts val="1600"/>
              </a:spcBef>
              <a:spcAft>
                <a:spcPts val="0"/>
              </a:spcAft>
              <a:buNone/>
            </a:pPr>
            <a:r>
              <a:rPr lang="en">
                <a:solidFill>
                  <a:srgbClr val="414143"/>
                </a:solidFill>
                <a:latin typeface="Roboto"/>
                <a:ea typeface="Roboto"/>
                <a:cs typeface="Roboto"/>
                <a:sym typeface="Roboto"/>
              </a:rPr>
              <a:t>-</a:t>
            </a:r>
            <a:r>
              <a:rPr lang="en">
                <a:solidFill>
                  <a:srgbClr val="414143"/>
                </a:solidFill>
                <a:latin typeface="Roboto"/>
                <a:ea typeface="Roboto"/>
                <a:cs typeface="Roboto"/>
                <a:sym typeface="Roboto"/>
              </a:rPr>
              <a:t>(Smithsonian Magazine).</a:t>
            </a:r>
            <a:endParaRPr>
              <a:solidFill>
                <a:srgbClr val="414143"/>
              </a:solidFill>
              <a:latin typeface="Roboto"/>
              <a:ea typeface="Roboto"/>
              <a:cs typeface="Roboto"/>
              <a:sym typeface="Roboto"/>
            </a:endParaRPr>
          </a:p>
          <a:p>
            <a:pPr indent="0" lvl="0" marL="0" rtl="0" algn="l">
              <a:spcBef>
                <a:spcPts val="1600"/>
              </a:spcBef>
              <a:spcAft>
                <a:spcPts val="1600"/>
              </a:spcAft>
              <a:buNone/>
            </a:pPr>
            <a:r>
              <a:t/>
            </a:r>
            <a:endParaRPr>
              <a:solidFill>
                <a:srgbClr val="414143"/>
              </a:solidFill>
              <a:latin typeface="Roboto"/>
              <a:ea typeface="Roboto"/>
              <a:cs typeface="Roboto"/>
              <a:sym typeface="Roboto"/>
            </a:endParaRPr>
          </a:p>
        </p:txBody>
      </p:sp>
      <p:cxnSp>
        <p:nvCxnSpPr>
          <p:cNvPr id="370" name="Google Shape;370;p6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71" name="Google Shape;371;p60"/>
          <p:cNvPicPr preferRelativeResize="0"/>
          <p:nvPr/>
        </p:nvPicPr>
        <p:blipFill>
          <a:blip r:embed="rId3">
            <a:alphaModFix/>
          </a:blip>
          <a:stretch>
            <a:fillRect/>
          </a:stretch>
        </p:blipFill>
        <p:spPr>
          <a:xfrm>
            <a:off x="7701174" y="31900"/>
            <a:ext cx="1197252" cy="1151298"/>
          </a:xfrm>
          <a:prstGeom prst="rect">
            <a:avLst/>
          </a:prstGeom>
          <a:noFill/>
          <a:ln>
            <a:noFill/>
          </a:ln>
        </p:spPr>
      </p:pic>
      <p:sp>
        <p:nvSpPr>
          <p:cNvPr id="372" name="Google Shape;372;p60"/>
          <p:cNvSpPr txBox="1"/>
          <p:nvPr/>
        </p:nvSpPr>
        <p:spPr>
          <a:xfrm>
            <a:off x="50" y="4237950"/>
            <a:ext cx="9144000" cy="969600"/>
          </a:xfrm>
          <a:prstGeom prst="rect">
            <a:avLst/>
          </a:prstGeom>
          <a:solidFill>
            <a:srgbClr val="00B2A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lt1"/>
                </a:solidFill>
                <a:latin typeface="Roboto"/>
                <a:ea typeface="Roboto"/>
                <a:cs typeface="Roboto"/>
                <a:sym typeface="Roboto"/>
              </a:rPr>
              <a:t>Did You Know? </a:t>
            </a:r>
            <a:endParaRPr b="1" sz="1700">
              <a:solidFill>
                <a:schemeClr val="lt1"/>
              </a:solidFill>
              <a:latin typeface="Roboto"/>
              <a:ea typeface="Roboto"/>
              <a:cs typeface="Roboto"/>
              <a:sym typeface="Roboto"/>
            </a:endParaRPr>
          </a:p>
          <a:p>
            <a:pPr indent="0" lvl="0" marL="457200" rtl="0" algn="l">
              <a:spcBef>
                <a:spcPts val="0"/>
              </a:spcBef>
              <a:spcAft>
                <a:spcPts val="0"/>
              </a:spcAft>
              <a:buNone/>
            </a:pPr>
            <a:r>
              <a:rPr lang="en" sz="1700">
                <a:solidFill>
                  <a:schemeClr val="lt1"/>
                </a:solidFill>
                <a:latin typeface="Roboto"/>
                <a:ea typeface="Roboto"/>
                <a:cs typeface="Roboto"/>
                <a:sym typeface="Roboto"/>
              </a:rPr>
              <a:t>Once it was passed by congress and ratified by the states, it only took 100 days for the 26th amendment to become law. </a:t>
            </a:r>
            <a:endParaRPr sz="1700">
              <a:solidFill>
                <a:schemeClr val="lt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1"/>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Components of a Speech</a:t>
            </a:r>
            <a:endParaRPr b="1">
              <a:solidFill>
                <a:srgbClr val="1F3A93"/>
              </a:solidFill>
              <a:latin typeface="Roboto Condensed"/>
              <a:ea typeface="Roboto Condensed"/>
              <a:cs typeface="Roboto Condensed"/>
              <a:sym typeface="Roboto Condensed"/>
            </a:endParaRPr>
          </a:p>
        </p:txBody>
      </p:sp>
      <p:sp>
        <p:nvSpPr>
          <p:cNvPr id="378" name="Google Shape;378;p61"/>
          <p:cNvSpPr txBox="1"/>
          <p:nvPr>
            <p:ph idx="1" type="body"/>
          </p:nvPr>
        </p:nvSpPr>
        <p:spPr>
          <a:xfrm>
            <a:off x="155425" y="1102175"/>
            <a:ext cx="8859900" cy="3466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394F67"/>
              </a:buClr>
              <a:buSzPts val="1800"/>
              <a:buFont typeface="Roboto"/>
              <a:buAutoNum type="arabicPeriod"/>
            </a:pPr>
            <a:r>
              <a:rPr b="1" lang="en">
                <a:solidFill>
                  <a:srgbClr val="394F67"/>
                </a:solidFill>
                <a:latin typeface="Roboto"/>
                <a:ea typeface="Roboto"/>
                <a:cs typeface="Roboto"/>
                <a:sym typeface="Roboto"/>
              </a:rPr>
              <a:t>Welcome the audience (Who is your audience?)</a:t>
            </a:r>
            <a:endParaRPr b="1">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“Good afternoon Congress and members of the parties…”</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“Hello Americans, fellow world leaders, and those who are tuned in…”</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“Thank you for inviting me to speak today and good afternoon to the Class of 2012…”</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“Welcome students, parents, faculty, family and friends…”</a:t>
            </a:r>
            <a:endParaRPr sz="1500">
              <a:solidFill>
                <a:srgbClr val="394F67"/>
              </a:solidFill>
              <a:latin typeface="Roboto"/>
              <a:ea typeface="Roboto"/>
              <a:cs typeface="Roboto"/>
              <a:sym typeface="Roboto"/>
            </a:endParaRPr>
          </a:p>
          <a:p>
            <a:pPr indent="0" lvl="0" marL="0" rtl="0" algn="l">
              <a:spcBef>
                <a:spcPts val="0"/>
              </a:spcBef>
              <a:spcAft>
                <a:spcPts val="0"/>
              </a:spcAft>
              <a:buNone/>
            </a:pPr>
            <a:r>
              <a:t/>
            </a:r>
            <a:endParaRPr sz="700">
              <a:solidFill>
                <a:srgbClr val="394F67"/>
              </a:solidFill>
              <a:latin typeface="Roboto"/>
              <a:ea typeface="Roboto"/>
              <a:cs typeface="Roboto"/>
              <a:sym typeface="Roboto"/>
            </a:endParaRPr>
          </a:p>
          <a:p>
            <a:pPr indent="-342900" lvl="0" marL="457200" rtl="0" algn="l">
              <a:spcBef>
                <a:spcPts val="0"/>
              </a:spcBef>
              <a:spcAft>
                <a:spcPts val="0"/>
              </a:spcAft>
              <a:buClr>
                <a:srgbClr val="394F67"/>
              </a:buClr>
              <a:buSzPts val="1800"/>
              <a:buFont typeface="Roboto"/>
              <a:buAutoNum type="arabicPeriod"/>
            </a:pPr>
            <a:r>
              <a:rPr b="1" lang="en">
                <a:solidFill>
                  <a:srgbClr val="394F67"/>
                </a:solidFill>
                <a:latin typeface="Roboto"/>
                <a:ea typeface="Roboto"/>
                <a:cs typeface="Roboto"/>
                <a:sym typeface="Roboto"/>
              </a:rPr>
              <a:t>State your purpose for speaking (Why are you here to speak?)  </a:t>
            </a:r>
            <a:endParaRPr b="1">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“Today I’m here to speak to you about…”</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“I want you to remember that…”</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“I have been asked to speak about…”</a:t>
            </a:r>
            <a:endParaRPr sz="1500">
              <a:solidFill>
                <a:srgbClr val="394F67"/>
              </a:solidFill>
              <a:latin typeface="Roboto"/>
              <a:ea typeface="Roboto"/>
              <a:cs typeface="Roboto"/>
              <a:sym typeface="Roboto"/>
            </a:endParaRPr>
          </a:p>
          <a:p>
            <a:pPr indent="0" lvl="0" marL="0" rtl="0" algn="l">
              <a:spcBef>
                <a:spcPts val="0"/>
              </a:spcBef>
              <a:spcAft>
                <a:spcPts val="0"/>
              </a:spcAft>
              <a:buNone/>
            </a:pPr>
            <a:r>
              <a:t/>
            </a:r>
            <a:endParaRPr sz="800">
              <a:solidFill>
                <a:srgbClr val="394F67"/>
              </a:solidFill>
              <a:latin typeface="Roboto"/>
              <a:ea typeface="Roboto"/>
              <a:cs typeface="Roboto"/>
              <a:sym typeface="Roboto"/>
            </a:endParaRPr>
          </a:p>
          <a:p>
            <a:pPr indent="-342900" lvl="0" marL="457200" rtl="0" algn="l">
              <a:spcBef>
                <a:spcPts val="0"/>
              </a:spcBef>
              <a:spcAft>
                <a:spcPts val="0"/>
              </a:spcAft>
              <a:buClr>
                <a:srgbClr val="394F67"/>
              </a:buClr>
              <a:buSzPts val="1800"/>
              <a:buFont typeface="Roboto"/>
              <a:buAutoNum type="arabicPeriod"/>
            </a:pPr>
            <a:r>
              <a:rPr b="1" lang="en">
                <a:solidFill>
                  <a:srgbClr val="394F67"/>
                </a:solidFill>
                <a:latin typeface="Roboto"/>
                <a:ea typeface="Roboto"/>
                <a:cs typeface="Roboto"/>
                <a:sym typeface="Roboto"/>
              </a:rPr>
              <a:t>Make your message loud and clear (What is your point to the audience?)  </a:t>
            </a:r>
            <a:endParaRPr b="1">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“What I’m here to tell you is…”</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“If you don’t remember anything at all, remember…”  </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“The point of this is…”</a:t>
            </a:r>
            <a:endParaRPr sz="1500">
              <a:solidFill>
                <a:srgbClr val="394F67"/>
              </a:solidFill>
              <a:latin typeface="Roboto"/>
              <a:ea typeface="Roboto"/>
              <a:cs typeface="Roboto"/>
              <a:sym typeface="Roboto"/>
            </a:endParaRPr>
          </a:p>
          <a:p>
            <a:pPr indent="0" lvl="0" marL="457200" rtl="0" algn="l">
              <a:spcBef>
                <a:spcPts val="0"/>
              </a:spcBef>
              <a:spcAft>
                <a:spcPts val="1600"/>
              </a:spcAft>
              <a:buNone/>
            </a:pPr>
            <a:r>
              <a:t/>
            </a:r>
            <a:endParaRPr b="1">
              <a:solidFill>
                <a:srgbClr val="414143"/>
              </a:solidFill>
              <a:latin typeface="Roboto"/>
              <a:ea typeface="Roboto"/>
              <a:cs typeface="Roboto"/>
              <a:sym typeface="Roboto"/>
            </a:endParaRPr>
          </a:p>
        </p:txBody>
      </p:sp>
      <p:cxnSp>
        <p:nvCxnSpPr>
          <p:cNvPr id="379" name="Google Shape;379;p6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80" name="Google Shape;380;p61"/>
          <p:cNvPicPr preferRelativeResize="0"/>
          <p:nvPr/>
        </p:nvPicPr>
        <p:blipFill>
          <a:blip r:embed="rId3">
            <a:alphaModFix/>
          </a:blip>
          <a:stretch>
            <a:fillRect/>
          </a:stretch>
        </p:blipFill>
        <p:spPr>
          <a:xfrm>
            <a:off x="7701174" y="31900"/>
            <a:ext cx="1197252" cy="11512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Mini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386" name="Google Shape;386;p6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87" name="Google Shape;387;p62"/>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sp>
        <p:nvSpPr>
          <p:cNvPr id="388" name="Google Shape;388;p62"/>
          <p:cNvSpPr txBox="1"/>
          <p:nvPr>
            <p:ph idx="1" type="body"/>
          </p:nvPr>
        </p:nvSpPr>
        <p:spPr>
          <a:xfrm>
            <a:off x="121725" y="1087300"/>
            <a:ext cx="8853000" cy="84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 sz="1300">
                <a:solidFill>
                  <a:srgbClr val="424242"/>
                </a:solidFill>
                <a:latin typeface="Roboto"/>
                <a:ea typeface="Roboto"/>
                <a:cs typeface="Roboto"/>
                <a:sym typeface="Roboto"/>
              </a:rPr>
              <a:t>Directions</a:t>
            </a:r>
            <a:r>
              <a:rPr lang="en" sz="1300">
                <a:solidFill>
                  <a:srgbClr val="424242"/>
                </a:solidFill>
                <a:latin typeface="Roboto"/>
                <a:ea typeface="Roboto"/>
                <a:cs typeface="Roboto"/>
                <a:sym typeface="Roboto"/>
              </a:rPr>
              <a:t>: You are going to write a “mini speech” on a given topic. Before you write your speech, you must identify the key elements of your speech, keeping in mind your audience and purpose. Your mini speech should be a minimum of 2 paragraphs and should answer the prompt you have selected. </a:t>
            </a:r>
            <a:endParaRPr sz="1300">
              <a:solidFill>
                <a:srgbClr val="424242"/>
              </a:solidFill>
              <a:latin typeface="Roboto"/>
              <a:ea typeface="Roboto"/>
              <a:cs typeface="Roboto"/>
              <a:sym typeface="Roboto"/>
            </a:endParaRPr>
          </a:p>
        </p:txBody>
      </p:sp>
      <p:sp>
        <p:nvSpPr>
          <p:cNvPr id="389" name="Google Shape;389;p62"/>
          <p:cNvSpPr txBox="1"/>
          <p:nvPr>
            <p:ph idx="1" type="body"/>
          </p:nvPr>
        </p:nvSpPr>
        <p:spPr>
          <a:xfrm>
            <a:off x="198225" y="1981625"/>
            <a:ext cx="4048200" cy="364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B2A9"/>
                </a:solidFill>
                <a:latin typeface="Roboto"/>
                <a:ea typeface="Roboto"/>
                <a:cs typeface="Roboto"/>
                <a:sym typeface="Roboto"/>
              </a:rPr>
              <a:t>Prompt 1</a:t>
            </a:r>
            <a:endParaRPr b="1" sz="2000">
              <a:solidFill>
                <a:srgbClr val="00B2A9"/>
              </a:solidFill>
              <a:latin typeface="Roboto"/>
              <a:ea typeface="Roboto"/>
              <a:cs typeface="Roboto"/>
              <a:sym typeface="Roboto"/>
            </a:endParaRPr>
          </a:p>
          <a:p>
            <a:pPr indent="0" lvl="0" marL="0" rtl="0" algn="ctr">
              <a:spcBef>
                <a:spcPts val="0"/>
              </a:spcBef>
              <a:spcAft>
                <a:spcPts val="0"/>
              </a:spcAft>
              <a:buNone/>
            </a:pPr>
            <a:r>
              <a:t/>
            </a:r>
            <a:endParaRPr b="1" sz="1700">
              <a:solidFill>
                <a:srgbClr val="394F67"/>
              </a:solidFill>
              <a:latin typeface="Roboto"/>
              <a:ea typeface="Roboto"/>
              <a:cs typeface="Roboto"/>
              <a:sym typeface="Roboto"/>
            </a:endParaRPr>
          </a:p>
          <a:p>
            <a:pPr indent="0" lvl="0" marL="0" rtl="0" algn="l">
              <a:spcBef>
                <a:spcPts val="0"/>
              </a:spcBef>
              <a:spcAft>
                <a:spcPts val="0"/>
              </a:spcAft>
              <a:buNone/>
            </a:pPr>
            <a:r>
              <a:rPr lang="en" sz="1700">
                <a:solidFill>
                  <a:srgbClr val="394F67"/>
                </a:solidFill>
                <a:latin typeface="Roboto"/>
                <a:ea typeface="Roboto"/>
                <a:cs typeface="Roboto"/>
                <a:sym typeface="Roboto"/>
              </a:rPr>
              <a:t>Imagine you have been approached by a local news station to give a speech about your thoughts on whether or not the voting age should be changed to 16. In your mini speech explain your position (for or against) and reasons why you feel that way.</a:t>
            </a:r>
            <a:endParaRPr sz="1700">
              <a:solidFill>
                <a:srgbClr val="394F67"/>
              </a:solidFill>
              <a:latin typeface="Roboto"/>
              <a:ea typeface="Roboto"/>
              <a:cs typeface="Roboto"/>
              <a:sym typeface="Roboto"/>
            </a:endParaRPr>
          </a:p>
        </p:txBody>
      </p:sp>
      <p:sp>
        <p:nvSpPr>
          <p:cNvPr id="390" name="Google Shape;390;p62"/>
          <p:cNvSpPr txBox="1"/>
          <p:nvPr>
            <p:ph idx="1" type="body"/>
          </p:nvPr>
        </p:nvSpPr>
        <p:spPr>
          <a:xfrm>
            <a:off x="4572000" y="1981625"/>
            <a:ext cx="4421400" cy="387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B2A9"/>
                </a:solidFill>
                <a:latin typeface="Roboto"/>
                <a:ea typeface="Roboto"/>
                <a:cs typeface="Roboto"/>
                <a:sym typeface="Roboto"/>
              </a:rPr>
              <a:t>Prompt 2</a:t>
            </a:r>
            <a:endParaRPr b="1" sz="2000">
              <a:solidFill>
                <a:srgbClr val="00B2A9"/>
              </a:solidFill>
              <a:latin typeface="Roboto"/>
              <a:ea typeface="Roboto"/>
              <a:cs typeface="Roboto"/>
              <a:sym typeface="Roboto"/>
            </a:endParaRPr>
          </a:p>
          <a:p>
            <a:pPr indent="0" lvl="0" marL="0" rtl="0" algn="ctr">
              <a:spcBef>
                <a:spcPts val="0"/>
              </a:spcBef>
              <a:spcAft>
                <a:spcPts val="0"/>
              </a:spcAft>
              <a:buNone/>
            </a:pPr>
            <a:r>
              <a:t/>
            </a:r>
            <a:endParaRPr b="1" sz="1700">
              <a:solidFill>
                <a:srgbClr val="394F67"/>
              </a:solidFill>
              <a:latin typeface="Roboto"/>
              <a:ea typeface="Roboto"/>
              <a:cs typeface="Roboto"/>
              <a:sym typeface="Roboto"/>
            </a:endParaRPr>
          </a:p>
          <a:p>
            <a:pPr indent="0" lvl="0" marL="0" rtl="0" algn="l">
              <a:spcBef>
                <a:spcPts val="0"/>
              </a:spcBef>
              <a:spcAft>
                <a:spcPts val="0"/>
              </a:spcAft>
              <a:buNone/>
            </a:pPr>
            <a:r>
              <a:rPr lang="en" sz="1700">
                <a:solidFill>
                  <a:srgbClr val="394F67"/>
                </a:solidFill>
                <a:latin typeface="Roboto"/>
                <a:ea typeface="Roboto"/>
                <a:cs typeface="Roboto"/>
                <a:sym typeface="Roboto"/>
              </a:rPr>
              <a:t>Imagine you are the director of your state’s juvenile justice department and you are giving a speech to other directors about changes you are making to your facilities. In your mini speech explain your changes and explain why you are making those changes.</a:t>
            </a:r>
            <a:endParaRPr sz="1700">
              <a:solidFill>
                <a:srgbClr val="394F67"/>
              </a:solidFill>
              <a:latin typeface="Roboto"/>
              <a:ea typeface="Roboto"/>
              <a:cs typeface="Roboto"/>
              <a:sym typeface="Roboto"/>
            </a:endParaRPr>
          </a:p>
          <a:p>
            <a:pPr indent="0" lvl="0" marL="0" rtl="0" algn="l">
              <a:spcBef>
                <a:spcPts val="0"/>
              </a:spcBef>
              <a:spcAft>
                <a:spcPts val="0"/>
              </a:spcAft>
              <a:buNone/>
            </a:pPr>
            <a:r>
              <a:t/>
            </a:r>
            <a:endParaRPr sz="1700">
              <a:solidFill>
                <a:srgbClr val="394F67"/>
              </a:solidFill>
              <a:latin typeface="Roboto"/>
              <a:ea typeface="Roboto"/>
              <a:cs typeface="Roboto"/>
              <a:sym typeface="Roboto"/>
            </a:endParaRPr>
          </a:p>
          <a:p>
            <a:pPr indent="0" lvl="0" marL="0" rtl="0" algn="l">
              <a:spcBef>
                <a:spcPts val="0"/>
              </a:spcBef>
              <a:spcAft>
                <a:spcPts val="0"/>
              </a:spcAft>
              <a:buNone/>
            </a:pPr>
            <a:r>
              <a:t/>
            </a:r>
            <a:endParaRPr sz="1700">
              <a:solidFill>
                <a:srgbClr val="394F67"/>
              </a:solidFill>
              <a:latin typeface="Roboto"/>
              <a:ea typeface="Roboto"/>
              <a:cs typeface="Roboto"/>
              <a:sym typeface="Roboto"/>
            </a:endParaRPr>
          </a:p>
        </p:txBody>
      </p:sp>
      <p:cxnSp>
        <p:nvCxnSpPr>
          <p:cNvPr id="391" name="Google Shape;391;p62"/>
          <p:cNvCxnSpPr/>
          <p:nvPr/>
        </p:nvCxnSpPr>
        <p:spPr>
          <a:xfrm>
            <a:off x="4393425" y="2050050"/>
            <a:ext cx="0" cy="2728200"/>
          </a:xfrm>
          <a:prstGeom prst="straightConnector1">
            <a:avLst/>
          </a:prstGeom>
          <a:noFill/>
          <a:ln cap="flat" cmpd="sng" w="28575">
            <a:solidFill>
              <a:srgbClr val="00B2A9"/>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3"/>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Mini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397" name="Google Shape;397;p6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398" name="Google Shape;398;p63"/>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graphicFrame>
        <p:nvGraphicFramePr>
          <p:cNvPr id="399" name="Google Shape;399;p63"/>
          <p:cNvGraphicFramePr/>
          <p:nvPr/>
        </p:nvGraphicFramePr>
        <p:xfrm>
          <a:off x="703050" y="1163500"/>
          <a:ext cx="3000000" cy="3000000"/>
        </p:xfrm>
        <a:graphic>
          <a:graphicData uri="http://schemas.openxmlformats.org/drawingml/2006/table">
            <a:tbl>
              <a:tblPr>
                <a:noFill/>
                <a:tableStyleId>{FDA6830E-F268-4882-BA3F-72BD250BE273}</a:tableStyleId>
              </a:tblPr>
              <a:tblGrid>
                <a:gridCol w="4319300"/>
              </a:tblGrid>
              <a:tr h="964775">
                <a:tc>
                  <a:txBody>
                    <a:bodyPr/>
                    <a:lstStyle/>
                    <a:p>
                      <a:pPr indent="0" lvl="0" marL="914400" rtl="0" algn="l">
                        <a:spcBef>
                          <a:spcPts val="0"/>
                        </a:spcBef>
                        <a:spcAft>
                          <a:spcPts val="0"/>
                        </a:spcAft>
                        <a:buNone/>
                      </a:pPr>
                      <a:r>
                        <a:t/>
                      </a:r>
                      <a:endParaRPr sz="1800">
                        <a:solidFill>
                          <a:srgbClr val="1F3A92"/>
                        </a:solidFill>
                        <a:latin typeface="Roboto"/>
                        <a:ea typeface="Roboto"/>
                        <a:cs typeface="Roboto"/>
                        <a:sym typeface="Roboto"/>
                      </a:endParaRPr>
                    </a:p>
                    <a:p>
                      <a:pPr indent="0" lvl="0" marL="914400" rtl="0" algn="l">
                        <a:spcBef>
                          <a:spcPts val="0"/>
                        </a:spcBef>
                        <a:spcAft>
                          <a:spcPts val="0"/>
                        </a:spcAft>
                        <a:buNone/>
                      </a:pPr>
                      <a:r>
                        <a:rPr lang="en" sz="1800">
                          <a:solidFill>
                            <a:srgbClr val="1F3A92"/>
                          </a:solidFill>
                          <a:latin typeface="Roboto"/>
                          <a:ea typeface="Roboto"/>
                          <a:cs typeface="Roboto"/>
                          <a:sym typeface="Roboto"/>
                        </a:rPr>
                        <a:t>Choose your prompt</a:t>
                      </a:r>
                      <a:endParaRPr sz="1800">
                        <a:solidFill>
                          <a:srgbClr val="1F3A92"/>
                        </a:solidFill>
                        <a:latin typeface="Roboto"/>
                        <a:ea typeface="Roboto"/>
                        <a:cs typeface="Roboto"/>
                        <a:sym typeface="Roboto"/>
                      </a:endParaRPr>
                    </a:p>
                    <a:p>
                      <a:pPr indent="0" lvl="0" marL="914400" rtl="0" algn="l">
                        <a:spcBef>
                          <a:spcPts val="0"/>
                        </a:spcBef>
                        <a:spcAft>
                          <a:spcPts val="0"/>
                        </a:spcAft>
                        <a:buNone/>
                      </a:pPr>
                      <a:r>
                        <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937525">
                <a:tc>
                  <a:txBody>
                    <a:bodyPr/>
                    <a:lstStyle/>
                    <a:p>
                      <a:pPr indent="0" lvl="0" marL="914400" marR="5080" rtl="0" algn="l">
                        <a:lnSpc>
                          <a:spcPct val="97800"/>
                        </a:lnSpc>
                        <a:spcBef>
                          <a:spcPts val="0"/>
                        </a:spcBef>
                        <a:spcAft>
                          <a:spcPts val="0"/>
                        </a:spcAft>
                        <a:buNone/>
                      </a:pPr>
                      <a:r>
                        <a:rPr lang="en" sz="1800">
                          <a:solidFill>
                            <a:srgbClr val="1F3A92"/>
                          </a:solidFill>
                          <a:latin typeface="Roboto"/>
                          <a:ea typeface="Roboto"/>
                          <a:cs typeface="Roboto"/>
                          <a:sym typeface="Roboto"/>
                        </a:rPr>
                        <a:t>Identify your audience, purpose, and message using the organizer in your handout</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964775">
                <a:tc>
                  <a:txBody>
                    <a:bodyPr/>
                    <a:lstStyle/>
                    <a:p>
                      <a:pPr indent="0" lvl="0" marL="933450" rtl="0" algn="l">
                        <a:spcBef>
                          <a:spcPts val="0"/>
                        </a:spcBef>
                        <a:spcAft>
                          <a:spcPts val="0"/>
                        </a:spcAft>
                        <a:buNone/>
                      </a:pPr>
                      <a:r>
                        <a:t/>
                      </a:r>
                      <a:endParaRPr sz="1800">
                        <a:solidFill>
                          <a:srgbClr val="1F3A92"/>
                        </a:solidFill>
                        <a:latin typeface="Roboto"/>
                        <a:ea typeface="Roboto"/>
                        <a:cs typeface="Roboto"/>
                        <a:sym typeface="Roboto"/>
                      </a:endParaRPr>
                    </a:p>
                    <a:p>
                      <a:pPr indent="0" lvl="0" marL="933450" rtl="0" algn="l">
                        <a:spcBef>
                          <a:spcPts val="0"/>
                        </a:spcBef>
                        <a:spcAft>
                          <a:spcPts val="0"/>
                        </a:spcAft>
                        <a:buNone/>
                      </a:pPr>
                      <a:r>
                        <a:rPr lang="en" sz="1800">
                          <a:solidFill>
                            <a:srgbClr val="1F3A92"/>
                          </a:solidFill>
                          <a:latin typeface="Roboto"/>
                          <a:ea typeface="Roboto"/>
                          <a:cs typeface="Roboto"/>
                          <a:sym typeface="Roboto"/>
                        </a:rPr>
                        <a:t>Write your speech</a:t>
                      </a:r>
                      <a:endParaRPr sz="1800">
                        <a:solidFill>
                          <a:srgbClr val="1F3A92"/>
                        </a:solidFill>
                        <a:latin typeface="Roboto"/>
                        <a:ea typeface="Roboto"/>
                        <a:cs typeface="Roboto"/>
                        <a:sym typeface="Roboto"/>
                      </a:endParaRPr>
                    </a:p>
                    <a:p>
                      <a:pPr indent="0" lvl="0" marL="933450" rtl="0" algn="l">
                        <a:spcBef>
                          <a:spcPts val="0"/>
                        </a:spcBef>
                        <a:spcAft>
                          <a:spcPts val="0"/>
                        </a:spcAft>
                        <a:buNone/>
                      </a:pPr>
                      <a:r>
                        <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923500">
                <a:tc>
                  <a:txBody>
                    <a:bodyPr/>
                    <a:lstStyle/>
                    <a:p>
                      <a:pPr indent="0" lvl="0" marL="933450" rtl="0" algn="l">
                        <a:spcBef>
                          <a:spcPts val="0"/>
                        </a:spcBef>
                        <a:spcAft>
                          <a:spcPts val="0"/>
                        </a:spcAft>
                        <a:buNone/>
                      </a:pPr>
                      <a:r>
                        <a:rPr lang="en" sz="1800">
                          <a:solidFill>
                            <a:srgbClr val="1F3A92"/>
                          </a:solidFill>
                          <a:latin typeface="Roboto"/>
                          <a:ea typeface="Roboto"/>
                          <a:cs typeface="Roboto"/>
                          <a:sym typeface="Roboto"/>
                        </a:rPr>
                        <a:t>Share your speech</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bl>
          </a:graphicData>
        </a:graphic>
      </p:graphicFrame>
      <p:pic>
        <p:nvPicPr>
          <p:cNvPr id="400" name="Google Shape;400;p63"/>
          <p:cNvPicPr preferRelativeResize="0"/>
          <p:nvPr/>
        </p:nvPicPr>
        <p:blipFill>
          <a:blip r:embed="rId4">
            <a:alphaModFix/>
          </a:blip>
          <a:stretch>
            <a:fillRect/>
          </a:stretch>
        </p:blipFill>
        <p:spPr>
          <a:xfrm>
            <a:off x="703050" y="1256175"/>
            <a:ext cx="733500" cy="733500"/>
          </a:xfrm>
          <a:prstGeom prst="rect">
            <a:avLst/>
          </a:prstGeom>
          <a:noFill/>
          <a:ln>
            <a:noFill/>
          </a:ln>
        </p:spPr>
      </p:pic>
      <p:pic>
        <p:nvPicPr>
          <p:cNvPr id="401" name="Google Shape;401;p63"/>
          <p:cNvPicPr preferRelativeResize="0"/>
          <p:nvPr/>
        </p:nvPicPr>
        <p:blipFill>
          <a:blip r:embed="rId5">
            <a:alphaModFix/>
          </a:blip>
          <a:stretch>
            <a:fillRect/>
          </a:stretch>
        </p:blipFill>
        <p:spPr>
          <a:xfrm>
            <a:off x="703050" y="2291875"/>
            <a:ext cx="733500" cy="733500"/>
          </a:xfrm>
          <a:prstGeom prst="rect">
            <a:avLst/>
          </a:prstGeom>
          <a:noFill/>
          <a:ln>
            <a:noFill/>
          </a:ln>
        </p:spPr>
      </p:pic>
      <p:pic>
        <p:nvPicPr>
          <p:cNvPr id="402" name="Google Shape;402;p63"/>
          <p:cNvPicPr preferRelativeResize="0"/>
          <p:nvPr/>
        </p:nvPicPr>
        <p:blipFill>
          <a:blip r:embed="rId6">
            <a:alphaModFix/>
          </a:blip>
          <a:stretch>
            <a:fillRect/>
          </a:stretch>
        </p:blipFill>
        <p:spPr>
          <a:xfrm>
            <a:off x="703050" y="3327588"/>
            <a:ext cx="733500" cy="733500"/>
          </a:xfrm>
          <a:prstGeom prst="rect">
            <a:avLst/>
          </a:prstGeom>
          <a:noFill/>
          <a:ln>
            <a:noFill/>
          </a:ln>
        </p:spPr>
      </p:pic>
      <p:pic>
        <p:nvPicPr>
          <p:cNvPr id="403" name="Google Shape;403;p63"/>
          <p:cNvPicPr preferRelativeResize="0"/>
          <p:nvPr/>
        </p:nvPicPr>
        <p:blipFill rotWithShape="1">
          <a:blip r:embed="rId7">
            <a:alphaModFix/>
          </a:blip>
          <a:srcRect b="0" l="2079" r="2089" t="0"/>
          <a:stretch/>
        </p:blipFill>
        <p:spPr>
          <a:xfrm>
            <a:off x="5748574" y="1252199"/>
            <a:ext cx="2811175" cy="3638001"/>
          </a:xfrm>
          <a:prstGeom prst="rect">
            <a:avLst/>
          </a:prstGeom>
          <a:noFill/>
          <a:ln cap="flat" cmpd="sng" w="28575">
            <a:solidFill>
              <a:srgbClr val="00B2A9"/>
            </a:solidFill>
            <a:prstDash val="solid"/>
            <a:round/>
            <a:headEnd len="sm" w="sm" type="none"/>
            <a:tailEnd len="sm" w="sm" type="none"/>
          </a:ln>
        </p:spPr>
      </p:pic>
      <p:pic>
        <p:nvPicPr>
          <p:cNvPr id="404" name="Google Shape;404;p63"/>
          <p:cNvPicPr preferRelativeResize="0"/>
          <p:nvPr/>
        </p:nvPicPr>
        <p:blipFill>
          <a:blip r:embed="rId8">
            <a:alphaModFix/>
          </a:blip>
          <a:stretch>
            <a:fillRect/>
          </a:stretch>
        </p:blipFill>
        <p:spPr>
          <a:xfrm>
            <a:off x="703050" y="4232625"/>
            <a:ext cx="733500" cy="73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2A9"/>
        </a:solidFill>
      </p:bgPr>
    </p:bg>
    <p:spTree>
      <p:nvGrpSpPr>
        <p:cNvPr id="408" name="Shape 408"/>
        <p:cNvGrpSpPr/>
        <p:nvPr/>
      </p:nvGrpSpPr>
      <p:grpSpPr>
        <a:xfrm>
          <a:off x="0" y="0"/>
          <a:ext cx="0" cy="0"/>
          <a:chOff x="0" y="0"/>
          <a:chExt cx="0" cy="0"/>
        </a:xfrm>
      </p:grpSpPr>
      <p:sp>
        <p:nvSpPr>
          <p:cNvPr id="409" name="Google Shape;409;p64"/>
          <p:cNvSpPr txBox="1"/>
          <p:nvPr>
            <p:ph type="title"/>
          </p:nvPr>
        </p:nvSpPr>
        <p:spPr>
          <a:xfrm>
            <a:off x="186000" y="57525"/>
            <a:ext cx="8772000" cy="90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300">
                <a:latin typeface="Raleway"/>
                <a:ea typeface="Raleway"/>
                <a:cs typeface="Raleway"/>
                <a:sym typeface="Raleway"/>
              </a:rPr>
              <a:t>Mini Speech</a:t>
            </a:r>
            <a:endParaRPr b="1" sz="3300">
              <a:latin typeface="Raleway"/>
              <a:ea typeface="Raleway"/>
              <a:cs typeface="Raleway"/>
              <a:sym typeface="Raleway"/>
            </a:endParaRPr>
          </a:p>
          <a:p>
            <a:pPr indent="0" lvl="0" marL="0" rtl="0" algn="ctr">
              <a:spcBef>
                <a:spcPts val="0"/>
              </a:spcBef>
              <a:spcAft>
                <a:spcPts val="0"/>
              </a:spcAft>
              <a:buNone/>
            </a:pPr>
            <a:r>
              <a:rPr lang="en" sz="2500">
                <a:solidFill>
                  <a:srgbClr val="1F3A92"/>
                </a:solidFill>
                <a:latin typeface="Raleway"/>
                <a:ea typeface="Raleway"/>
                <a:cs typeface="Raleway"/>
                <a:sym typeface="Raleway"/>
              </a:rPr>
              <a:t>Rubric</a:t>
            </a:r>
            <a:endParaRPr i="1" sz="2500">
              <a:solidFill>
                <a:srgbClr val="1F3A92"/>
              </a:solidFill>
              <a:latin typeface="Raleway"/>
              <a:ea typeface="Raleway"/>
              <a:cs typeface="Raleway"/>
              <a:sym typeface="Raleway"/>
            </a:endParaRPr>
          </a:p>
        </p:txBody>
      </p:sp>
      <p:sp>
        <p:nvSpPr>
          <p:cNvPr id="410" name="Google Shape;410;p64"/>
          <p:cNvSpPr/>
          <p:nvPr/>
        </p:nvSpPr>
        <p:spPr>
          <a:xfrm>
            <a:off x="186000" y="965025"/>
            <a:ext cx="8772000" cy="4084800"/>
          </a:xfrm>
          <a:prstGeom prst="roundRect">
            <a:avLst>
              <a:gd fmla="val 299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1000"/>
              </a:spcAft>
              <a:buNone/>
            </a:pPr>
            <a:r>
              <a:t/>
            </a:r>
            <a:endParaRPr sz="1600">
              <a:solidFill>
                <a:srgbClr val="394F67"/>
              </a:solidFill>
              <a:latin typeface="Roboto"/>
              <a:ea typeface="Roboto"/>
              <a:cs typeface="Roboto"/>
              <a:sym typeface="Roboto"/>
            </a:endParaRPr>
          </a:p>
        </p:txBody>
      </p:sp>
      <p:graphicFrame>
        <p:nvGraphicFramePr>
          <p:cNvPr id="411" name="Google Shape;411;p64"/>
          <p:cNvGraphicFramePr/>
          <p:nvPr/>
        </p:nvGraphicFramePr>
        <p:xfrm>
          <a:off x="419988" y="1165488"/>
          <a:ext cx="3000000" cy="3000000"/>
        </p:xfrm>
        <a:graphic>
          <a:graphicData uri="http://schemas.openxmlformats.org/drawingml/2006/table">
            <a:tbl>
              <a:tblPr>
                <a:noFill/>
                <a:tableStyleId>{FDA6830E-F268-4882-BA3F-72BD250BE273}</a:tableStyleId>
              </a:tblPr>
              <a:tblGrid>
                <a:gridCol w="2307025"/>
                <a:gridCol w="1999000"/>
                <a:gridCol w="1999000"/>
                <a:gridCol w="1999000"/>
              </a:tblGrid>
              <a:tr h="709750">
                <a:tc>
                  <a:txBody>
                    <a:bodyPr/>
                    <a:lstStyle/>
                    <a:p>
                      <a:pPr indent="0" lvl="0" marL="0" rtl="0" algn="ctr">
                        <a:spcBef>
                          <a:spcPts val="0"/>
                        </a:spcBef>
                        <a:spcAft>
                          <a:spcPts val="0"/>
                        </a:spcAft>
                        <a:buNone/>
                      </a:pPr>
                      <a:r>
                        <a:rPr b="1" lang="en" sz="1200">
                          <a:solidFill>
                            <a:srgbClr val="1F3A92"/>
                          </a:solidFill>
                          <a:latin typeface="Roboto"/>
                          <a:ea typeface="Roboto"/>
                          <a:cs typeface="Roboto"/>
                          <a:sym typeface="Roboto"/>
                        </a:rPr>
                        <a:t>The speech has a clear message</a:t>
                      </a:r>
                      <a:endParaRPr b="1" sz="1200">
                        <a:solidFill>
                          <a:srgbClr val="1F3A92"/>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r h="720150">
                <a:tc>
                  <a:txBody>
                    <a:bodyPr/>
                    <a:lstStyle/>
                    <a:p>
                      <a:pPr indent="0" lvl="0" marL="0" rtl="0" algn="ctr">
                        <a:spcBef>
                          <a:spcPts val="0"/>
                        </a:spcBef>
                        <a:spcAft>
                          <a:spcPts val="0"/>
                        </a:spcAft>
                        <a:buNone/>
                      </a:pPr>
                      <a:r>
                        <a:rPr b="1" lang="en" sz="1200">
                          <a:solidFill>
                            <a:srgbClr val="00B2A9"/>
                          </a:solidFill>
                          <a:latin typeface="Roboto"/>
                          <a:ea typeface="Roboto"/>
                          <a:cs typeface="Roboto"/>
                          <a:sym typeface="Roboto"/>
                        </a:rPr>
                        <a:t>The speech welcomes the audience</a:t>
                      </a:r>
                      <a:endParaRPr b="1" sz="1200">
                        <a:solidFill>
                          <a:srgbClr val="00B2A9"/>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30550">
                <a:tc>
                  <a:txBody>
                    <a:bodyPr/>
                    <a:lstStyle/>
                    <a:p>
                      <a:pPr indent="0" lvl="0" marL="0" rtl="0" algn="ctr">
                        <a:spcBef>
                          <a:spcPts val="0"/>
                        </a:spcBef>
                        <a:spcAft>
                          <a:spcPts val="0"/>
                        </a:spcAft>
                        <a:buNone/>
                      </a:pPr>
                      <a:r>
                        <a:rPr b="1" lang="en" sz="1200">
                          <a:solidFill>
                            <a:srgbClr val="1F3A92"/>
                          </a:solidFill>
                          <a:latin typeface="Roboto"/>
                          <a:ea typeface="Roboto"/>
                          <a:cs typeface="Roboto"/>
                          <a:sym typeface="Roboto"/>
                        </a:rPr>
                        <a:t>The speech makes sense &amp; answers the prompt</a:t>
                      </a:r>
                      <a:endParaRPr b="1" sz="1200">
                        <a:solidFill>
                          <a:srgbClr val="1F3A92"/>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82500">
                <a:tc>
                  <a:txBody>
                    <a:bodyPr/>
                    <a:lstStyle/>
                    <a:p>
                      <a:pPr indent="0" lvl="0" marL="0" rtl="0" algn="ctr">
                        <a:spcBef>
                          <a:spcPts val="0"/>
                        </a:spcBef>
                        <a:spcAft>
                          <a:spcPts val="0"/>
                        </a:spcAft>
                        <a:buNone/>
                      </a:pPr>
                      <a:r>
                        <a:rPr b="1" lang="en" sz="1200">
                          <a:solidFill>
                            <a:srgbClr val="00B2A9"/>
                          </a:solidFill>
                          <a:latin typeface="Roboto"/>
                          <a:ea typeface="Roboto"/>
                          <a:cs typeface="Roboto"/>
                          <a:sym typeface="Roboto"/>
                        </a:rPr>
                        <a:t> The speaker presented the speech well</a:t>
                      </a:r>
                      <a:endParaRPr b="1" sz="1200">
                        <a:solidFill>
                          <a:srgbClr val="00B2A9"/>
                        </a:solidFill>
                        <a:latin typeface="Roboto"/>
                        <a:ea typeface="Roboto"/>
                        <a:cs typeface="Roboto"/>
                        <a:sym typeface="Roboto"/>
                      </a:endParaRPr>
                    </a:p>
                    <a:p>
                      <a:pPr indent="0" lvl="0" marL="0" rtl="0" algn="ctr">
                        <a:spcBef>
                          <a:spcPts val="0"/>
                        </a:spcBef>
                        <a:spcAft>
                          <a:spcPts val="0"/>
                        </a:spcAft>
                        <a:buNone/>
                      </a:pPr>
                      <a:r>
                        <a:rPr b="1" lang="en" sz="1200">
                          <a:solidFill>
                            <a:srgbClr val="00B2A9"/>
                          </a:solidFill>
                          <a:latin typeface="Roboto"/>
                          <a:ea typeface="Roboto"/>
                          <a:cs typeface="Roboto"/>
                          <a:sym typeface="Roboto"/>
                        </a:rPr>
                        <a:t>(using HIPE)</a:t>
                      </a:r>
                      <a:endParaRPr b="1" sz="1200">
                        <a:solidFill>
                          <a:srgbClr val="00B2A9"/>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40925">
                <a:tc>
                  <a:txBody>
                    <a:bodyPr/>
                    <a:lstStyle/>
                    <a:p>
                      <a:pPr indent="0" lvl="0" marL="0" rtl="0" algn="ctr">
                        <a:spcBef>
                          <a:spcPts val="0"/>
                        </a:spcBef>
                        <a:spcAft>
                          <a:spcPts val="0"/>
                        </a:spcAft>
                        <a:buNone/>
                      </a:pPr>
                      <a:r>
                        <a:rPr b="1" lang="en" sz="1200">
                          <a:solidFill>
                            <a:srgbClr val="1F3A92"/>
                          </a:solidFill>
                          <a:latin typeface="Roboto"/>
                          <a:ea typeface="Roboto"/>
                          <a:cs typeface="Roboto"/>
                          <a:sym typeface="Roboto"/>
                        </a:rPr>
                        <a:t>The speech uses correct capitalization and punctuation</a:t>
                      </a:r>
                      <a:endParaRPr b="1" sz="1200">
                        <a:solidFill>
                          <a:srgbClr val="1F3A92"/>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417" name="Google Shape;417;p6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18" name="Google Shape;418;p65"/>
          <p:cNvPicPr preferRelativeResize="0"/>
          <p:nvPr/>
        </p:nvPicPr>
        <p:blipFill>
          <a:blip r:embed="rId3">
            <a:alphaModFix/>
          </a:blip>
          <a:stretch>
            <a:fillRect/>
          </a:stretch>
        </p:blipFill>
        <p:spPr>
          <a:xfrm rot="-890507">
            <a:off x="7456700" y="-211537"/>
            <a:ext cx="1518173" cy="1518173"/>
          </a:xfrm>
          <a:prstGeom prst="rect">
            <a:avLst/>
          </a:prstGeom>
          <a:noFill/>
          <a:ln>
            <a:noFill/>
          </a:ln>
        </p:spPr>
      </p:pic>
      <p:graphicFrame>
        <p:nvGraphicFramePr>
          <p:cNvPr id="419" name="Google Shape;419;p65"/>
          <p:cNvGraphicFramePr/>
          <p:nvPr/>
        </p:nvGraphicFramePr>
        <p:xfrm>
          <a:off x="566063" y="1383350"/>
          <a:ext cx="3000000" cy="3000000"/>
        </p:xfrm>
        <a:graphic>
          <a:graphicData uri="http://schemas.openxmlformats.org/drawingml/2006/table">
            <a:tbl>
              <a:tblPr>
                <a:noFill/>
                <a:tableStyleId>{FDA6830E-F268-4882-BA3F-72BD250BE273}</a:tableStyleId>
              </a:tblPr>
              <a:tblGrid>
                <a:gridCol w="7964300"/>
              </a:tblGrid>
              <a:tr h="3370575">
                <a:tc>
                  <a:txBody>
                    <a:bodyPr/>
                    <a:lstStyle/>
                    <a:p>
                      <a:pPr indent="0" lvl="0" marL="0" rtl="0" algn="ctr">
                        <a:spcBef>
                          <a:spcPts val="0"/>
                        </a:spcBef>
                        <a:spcAft>
                          <a:spcPts val="0"/>
                        </a:spcAft>
                        <a:buNone/>
                      </a:pPr>
                      <a:r>
                        <a:rPr lang="en" sz="2500">
                          <a:solidFill>
                            <a:srgbClr val="1F3A93"/>
                          </a:solidFill>
                          <a:latin typeface="Roboto"/>
                          <a:ea typeface="Roboto"/>
                          <a:cs typeface="Roboto"/>
                          <a:sym typeface="Roboto"/>
                        </a:rPr>
                        <a:t>What is an example of a non-verbal aspect of a speech you would feel comfortable using in your own speech?</a:t>
                      </a:r>
                      <a:endParaRPr sz="25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420" name="Google Shape;420;p65"/>
          <p:cNvSpPr txBox="1"/>
          <p:nvPr/>
        </p:nvSpPr>
        <p:spPr>
          <a:xfrm>
            <a:off x="5067850" y="4789950"/>
            <a:ext cx="4076100" cy="27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3"/>
                </a:solidFill>
                <a:latin typeface="Roboto"/>
                <a:ea typeface="Roboto"/>
                <a:cs typeface="Roboto"/>
                <a:sym typeface="Roboto"/>
              </a:rPr>
              <a:t>*Don’t forget to fill in your Daily Learning Log!</a:t>
            </a:r>
            <a:endParaRPr>
              <a:solidFill>
                <a:srgbClr val="1F3A93"/>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424" name="Shape 424"/>
        <p:cNvGrpSpPr/>
        <p:nvPr/>
      </p:nvGrpSpPr>
      <p:grpSpPr>
        <a:xfrm>
          <a:off x="0" y="0"/>
          <a:ext cx="0" cy="0"/>
          <a:chOff x="0" y="0"/>
          <a:chExt cx="0" cy="0"/>
        </a:xfrm>
      </p:grpSpPr>
      <p:pic>
        <p:nvPicPr>
          <p:cNvPr id="425" name="Google Shape;425;p66"/>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426" name="Google Shape;426;p66"/>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3</a:t>
            </a:r>
            <a:endParaRPr b="1" sz="4800">
              <a:solidFill>
                <a:schemeClr val="lt1"/>
              </a:solidFill>
              <a:latin typeface="Roboto Condensed"/>
              <a:ea typeface="Roboto Condensed"/>
              <a:cs typeface="Roboto Condensed"/>
              <a:sym typeface="Roboto Condensed"/>
            </a:endParaRPr>
          </a:p>
        </p:txBody>
      </p:sp>
      <p:sp>
        <p:nvSpPr>
          <p:cNvPr id="427" name="Google Shape;427;p66"/>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Speech Analysis and Comprehension</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Clr>
                <a:schemeClr val="dk1"/>
              </a:buClr>
              <a:buSzPts val="605"/>
              <a:buFont typeface="Arial"/>
              <a:buNone/>
            </a:pPr>
            <a:r>
              <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SzPts val="605"/>
              <a:buNone/>
            </a:pPr>
            <a:r>
              <a:t/>
            </a:r>
            <a:endParaRPr sz="1430">
              <a:solidFill>
                <a:schemeClr val="lt1"/>
              </a:solidFill>
              <a:latin typeface="Raleway Medium"/>
              <a:ea typeface="Raleway Medium"/>
              <a:cs typeface="Raleway Medium"/>
              <a:sym typeface="Raleway Medium"/>
            </a:endParaRPr>
          </a:p>
        </p:txBody>
      </p:sp>
      <p:cxnSp>
        <p:nvCxnSpPr>
          <p:cNvPr id="428" name="Google Shape;428;p66"/>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429" name="Google Shape;429;p66"/>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430" name="Google Shape;430;p66"/>
          <p:cNvPicPr preferRelativeResize="0"/>
          <p:nvPr/>
        </p:nvPicPr>
        <p:blipFill>
          <a:blip r:embed="rId5">
            <a:alphaModFix/>
          </a:blip>
          <a:stretch>
            <a:fillRect/>
          </a:stretch>
        </p:blipFill>
        <p:spPr>
          <a:xfrm>
            <a:off x="5250050" y="700975"/>
            <a:ext cx="3741550" cy="3741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7"/>
          <p:cNvSpPr txBox="1"/>
          <p:nvPr>
            <p:ph type="title"/>
          </p:nvPr>
        </p:nvSpPr>
        <p:spPr>
          <a:xfrm>
            <a:off x="311700" y="321200"/>
            <a:ext cx="722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436" name="Google Shape;436;p6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37" name="Google Shape;437;p67"/>
          <p:cNvPicPr preferRelativeResize="0"/>
          <p:nvPr/>
        </p:nvPicPr>
        <p:blipFill rotWithShape="1">
          <a:blip r:embed="rId3">
            <a:alphaModFix/>
          </a:blip>
          <a:srcRect b="15513" l="0" r="23512" t="15382"/>
          <a:stretch/>
        </p:blipFill>
        <p:spPr>
          <a:xfrm rot="302347">
            <a:off x="8055423" y="195126"/>
            <a:ext cx="881528" cy="796397"/>
          </a:xfrm>
          <a:prstGeom prst="rect">
            <a:avLst/>
          </a:prstGeom>
          <a:noFill/>
          <a:ln>
            <a:noFill/>
          </a:ln>
        </p:spPr>
      </p:pic>
      <p:graphicFrame>
        <p:nvGraphicFramePr>
          <p:cNvPr id="438" name="Google Shape;438;p67"/>
          <p:cNvGraphicFramePr/>
          <p:nvPr/>
        </p:nvGraphicFramePr>
        <p:xfrm>
          <a:off x="585405" y="1393125"/>
          <a:ext cx="3000000" cy="3000000"/>
        </p:xfrm>
        <a:graphic>
          <a:graphicData uri="http://schemas.openxmlformats.org/drawingml/2006/table">
            <a:tbl>
              <a:tblPr>
                <a:noFill/>
                <a:tableStyleId>{FDA6830E-F268-4882-BA3F-72BD250BE273}</a:tableStyleId>
              </a:tblPr>
              <a:tblGrid>
                <a:gridCol w="7973200"/>
              </a:tblGrid>
              <a:tr h="3378025">
                <a:tc>
                  <a:txBody>
                    <a:bodyPr/>
                    <a:lstStyle/>
                    <a:p>
                      <a:pPr indent="0" lvl="0" marL="0" rtl="0" algn="ctr">
                        <a:spcBef>
                          <a:spcPts val="0"/>
                        </a:spcBef>
                        <a:spcAft>
                          <a:spcPts val="0"/>
                        </a:spcAft>
                        <a:buNone/>
                      </a:pPr>
                      <a:r>
                        <a:rPr b="1" lang="en" sz="1900">
                          <a:solidFill>
                            <a:srgbClr val="00B2A9"/>
                          </a:solidFill>
                          <a:latin typeface="Roboto"/>
                          <a:ea typeface="Roboto"/>
                          <a:cs typeface="Roboto"/>
                          <a:sym typeface="Roboto"/>
                        </a:rPr>
                        <a:t>Discuss this prompt with a partner and come up with an answer together.</a:t>
                      </a:r>
                      <a:endParaRPr b="1" sz="19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rPr lang="en" sz="2800">
                          <a:solidFill>
                            <a:srgbClr val="00B2A9"/>
                          </a:solidFill>
                          <a:latin typeface="Roboto"/>
                          <a:ea typeface="Roboto"/>
                          <a:cs typeface="Roboto"/>
                          <a:sym typeface="Roboto"/>
                        </a:rPr>
                        <a:t>What does it mean to persuade?</a:t>
                      </a:r>
                      <a:endParaRPr sz="28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1"/>
          <p:cNvSpPr txBox="1"/>
          <p:nvPr>
            <p:ph type="title"/>
          </p:nvPr>
        </p:nvSpPr>
        <p:spPr>
          <a:xfrm>
            <a:off x="311700" y="321200"/>
            <a:ext cx="722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92" name="Google Shape;192;p4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93" name="Google Shape;193;p41"/>
          <p:cNvPicPr preferRelativeResize="0"/>
          <p:nvPr/>
        </p:nvPicPr>
        <p:blipFill rotWithShape="1">
          <a:blip r:embed="rId3">
            <a:alphaModFix/>
          </a:blip>
          <a:srcRect b="15513" l="0" r="23512" t="15382"/>
          <a:stretch/>
        </p:blipFill>
        <p:spPr>
          <a:xfrm rot="302347">
            <a:off x="8055423" y="195126"/>
            <a:ext cx="881528" cy="796397"/>
          </a:xfrm>
          <a:prstGeom prst="rect">
            <a:avLst/>
          </a:prstGeom>
          <a:noFill/>
          <a:ln>
            <a:noFill/>
          </a:ln>
        </p:spPr>
      </p:pic>
      <p:graphicFrame>
        <p:nvGraphicFramePr>
          <p:cNvPr id="194" name="Google Shape;194;p41"/>
          <p:cNvGraphicFramePr/>
          <p:nvPr/>
        </p:nvGraphicFramePr>
        <p:xfrm>
          <a:off x="585405" y="1899500"/>
          <a:ext cx="3000000" cy="3000000"/>
        </p:xfrm>
        <a:graphic>
          <a:graphicData uri="http://schemas.openxmlformats.org/drawingml/2006/table">
            <a:tbl>
              <a:tblPr>
                <a:noFill/>
                <a:tableStyleId>{FDA6830E-F268-4882-BA3F-72BD250BE273}</a:tableStyleId>
              </a:tblPr>
              <a:tblGrid>
                <a:gridCol w="7973200"/>
              </a:tblGrid>
              <a:tr h="2268550">
                <a:tc>
                  <a:txBody>
                    <a:bodyPr/>
                    <a:lstStyle/>
                    <a:p>
                      <a:pPr indent="0" lvl="0" marL="0" rtl="0" algn="ctr">
                        <a:spcBef>
                          <a:spcPts val="0"/>
                        </a:spcBef>
                        <a:spcAft>
                          <a:spcPts val="0"/>
                        </a:spcAft>
                        <a:buNone/>
                      </a:pPr>
                      <a:r>
                        <a:rPr b="1" lang="en" sz="1900">
                          <a:solidFill>
                            <a:srgbClr val="00B2A9"/>
                          </a:solidFill>
                          <a:latin typeface="Roboto"/>
                          <a:ea typeface="Roboto"/>
                          <a:cs typeface="Roboto"/>
                          <a:sym typeface="Roboto"/>
                        </a:rPr>
                        <a:t>What makes you want to listen to somebody when they are talking?</a:t>
                      </a:r>
                      <a:endParaRPr b="1" sz="19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rPr i="1" lang="en" sz="1900">
                          <a:solidFill>
                            <a:srgbClr val="00B2A9"/>
                          </a:solidFill>
                          <a:latin typeface="Roboto"/>
                          <a:ea typeface="Roboto"/>
                          <a:cs typeface="Roboto"/>
                          <a:sym typeface="Roboto"/>
                        </a:rPr>
                        <a:t>Give an example of a speech you heard that made you feel something.</a:t>
                      </a:r>
                      <a:endParaRPr i="1" sz="1900">
                        <a:solidFill>
                          <a:srgbClr val="00B2A9"/>
                        </a:solidFill>
                        <a:latin typeface="Roboto"/>
                        <a:ea typeface="Roboto"/>
                        <a:cs typeface="Roboto"/>
                        <a:sym typeface="Roboto"/>
                      </a:endParaRPr>
                    </a:p>
                    <a:p>
                      <a:pPr indent="0" lvl="0" marL="0" rtl="0" algn="l">
                        <a:spcBef>
                          <a:spcPts val="0"/>
                        </a:spcBef>
                        <a:spcAft>
                          <a:spcPts val="0"/>
                        </a:spcAft>
                        <a:buNone/>
                      </a:pPr>
                      <a:r>
                        <a:t/>
                      </a:r>
                      <a:endParaRPr b="1" sz="1900">
                        <a:solidFill>
                          <a:srgbClr val="00B2A9"/>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444" name="Google Shape;444;p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Do Now</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Notes: Modes of Persuasion</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Guided Practice: Nelson Mandela</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Independent Practice: Colin Kapernick</a:t>
            </a:r>
            <a:endParaRPr b="1" sz="2300">
              <a:solidFill>
                <a:srgbClr val="00B2A9"/>
              </a:solidFill>
              <a:latin typeface="Roboto"/>
              <a:ea typeface="Roboto"/>
              <a:cs typeface="Roboto"/>
              <a:sym typeface="Roboto"/>
            </a:endParaRPr>
          </a:p>
          <a:p>
            <a:pPr indent="-374650" lvl="0" marL="457200" rtl="0" algn="l">
              <a:spcBef>
                <a:spcPts val="1000"/>
              </a:spcBef>
              <a:spcAft>
                <a:spcPts val="1000"/>
              </a:spcAft>
              <a:buClr>
                <a:srgbClr val="00B2A9"/>
              </a:buClr>
              <a:buSzPts val="2300"/>
              <a:buFont typeface="Roboto"/>
              <a:buAutoNum type="arabicPeriod"/>
            </a:pPr>
            <a:r>
              <a:rPr b="1" lang="en" sz="2300">
                <a:solidFill>
                  <a:srgbClr val="00B2A9"/>
                </a:solidFill>
                <a:latin typeface="Roboto"/>
                <a:ea typeface="Roboto"/>
                <a:cs typeface="Roboto"/>
                <a:sym typeface="Roboto"/>
              </a:rPr>
              <a:t>Exit Ticket</a:t>
            </a:r>
            <a:endParaRPr b="1" sz="1900">
              <a:solidFill>
                <a:srgbClr val="00B2A9"/>
              </a:solidFill>
              <a:latin typeface="Roboto"/>
              <a:ea typeface="Roboto"/>
              <a:cs typeface="Roboto"/>
              <a:sym typeface="Roboto"/>
            </a:endParaRPr>
          </a:p>
        </p:txBody>
      </p:sp>
      <p:cxnSp>
        <p:nvCxnSpPr>
          <p:cNvPr id="445" name="Google Shape;445;p6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46" name="Google Shape;446;p68"/>
          <p:cNvPicPr preferRelativeResize="0"/>
          <p:nvPr/>
        </p:nvPicPr>
        <p:blipFill>
          <a:blip r:embed="rId3">
            <a:alphaModFix/>
          </a:blip>
          <a:stretch>
            <a:fillRect/>
          </a:stretch>
        </p:blipFill>
        <p:spPr>
          <a:xfrm>
            <a:off x="7927450" y="31300"/>
            <a:ext cx="1063197" cy="115247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452" name="Google Shape;452;p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indent="-342900" lvl="0" marL="457200" rtl="0" algn="l">
              <a:spcBef>
                <a:spcPts val="1600"/>
              </a:spcBef>
              <a:spcAft>
                <a:spcPts val="0"/>
              </a:spcAft>
              <a:buClr>
                <a:srgbClr val="414143"/>
              </a:buClr>
              <a:buSzPts val="1800"/>
              <a:buFont typeface="Roboto"/>
              <a:buChar char="●"/>
            </a:pPr>
            <a:r>
              <a:rPr lang="en">
                <a:solidFill>
                  <a:srgbClr val="414143"/>
                </a:solidFill>
                <a:latin typeface="Roboto"/>
                <a:ea typeface="Roboto"/>
                <a:cs typeface="Roboto"/>
                <a:sym typeface="Roboto"/>
              </a:rPr>
              <a:t>Define the modes of persuasion used in a message of a speech (ethos, pathos, logos)</a:t>
            </a:r>
            <a:endParaRPr>
              <a:solidFill>
                <a:srgbClr val="414143"/>
              </a:solidFill>
              <a:latin typeface="Roboto"/>
              <a:ea typeface="Roboto"/>
              <a:cs typeface="Roboto"/>
              <a:sym typeface="Roboto"/>
            </a:endParaRPr>
          </a:p>
          <a:p>
            <a:pPr indent="-342900" lvl="0" marL="457200" rtl="0" algn="l">
              <a:spcBef>
                <a:spcPts val="1000"/>
              </a:spcBef>
              <a:spcAft>
                <a:spcPts val="0"/>
              </a:spcAft>
              <a:buClr>
                <a:srgbClr val="414143"/>
              </a:buClr>
              <a:buSzPts val="1800"/>
              <a:buFont typeface="Roboto"/>
              <a:buChar char="●"/>
            </a:pPr>
            <a:r>
              <a:rPr lang="en">
                <a:solidFill>
                  <a:srgbClr val="414143"/>
                </a:solidFill>
                <a:latin typeface="Roboto"/>
                <a:ea typeface="Roboto"/>
                <a:cs typeface="Roboto"/>
                <a:sym typeface="Roboto"/>
              </a:rPr>
              <a:t>Analyze a speech for its use of ethos, pathos, and logos to get a message across to the audience</a:t>
            </a:r>
            <a:endParaRPr>
              <a:solidFill>
                <a:srgbClr val="414143"/>
              </a:solidFill>
              <a:latin typeface="Roboto"/>
              <a:ea typeface="Roboto"/>
              <a:cs typeface="Roboto"/>
              <a:sym typeface="Roboto"/>
            </a:endParaRPr>
          </a:p>
          <a:p>
            <a:pPr indent="-342900" lvl="0" marL="457200" rtl="0" algn="l">
              <a:spcBef>
                <a:spcPts val="1000"/>
              </a:spcBef>
              <a:spcAft>
                <a:spcPts val="0"/>
              </a:spcAft>
              <a:buClr>
                <a:srgbClr val="414143"/>
              </a:buClr>
              <a:buSzPts val="1800"/>
              <a:buFont typeface="Roboto"/>
              <a:buChar char="●"/>
            </a:pPr>
            <a:r>
              <a:rPr lang="en">
                <a:solidFill>
                  <a:srgbClr val="414143"/>
                </a:solidFill>
                <a:latin typeface="Roboto"/>
                <a:ea typeface="Roboto"/>
                <a:cs typeface="Roboto"/>
                <a:sym typeface="Roboto"/>
              </a:rPr>
              <a:t>Use context clues to determine the meaning of unknown words</a:t>
            </a:r>
            <a:endParaRPr>
              <a:solidFill>
                <a:srgbClr val="414143"/>
              </a:solidFill>
              <a:latin typeface="Roboto"/>
              <a:ea typeface="Roboto"/>
              <a:cs typeface="Roboto"/>
              <a:sym typeface="Roboto"/>
            </a:endParaRPr>
          </a:p>
          <a:p>
            <a:pPr indent="0" lvl="0" marL="457200" rtl="0" algn="l">
              <a:spcBef>
                <a:spcPts val="1000"/>
              </a:spcBef>
              <a:spcAft>
                <a:spcPts val="1000"/>
              </a:spcAft>
              <a:buNone/>
            </a:pPr>
            <a:r>
              <a:t/>
            </a:r>
            <a:endParaRPr>
              <a:solidFill>
                <a:srgbClr val="414143"/>
              </a:solidFill>
              <a:latin typeface="Roboto"/>
              <a:ea typeface="Roboto"/>
              <a:cs typeface="Roboto"/>
              <a:sym typeface="Roboto"/>
            </a:endParaRPr>
          </a:p>
        </p:txBody>
      </p:sp>
      <p:cxnSp>
        <p:nvCxnSpPr>
          <p:cNvPr id="453" name="Google Shape;453;p6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54" name="Google Shape;454;p69"/>
          <p:cNvPicPr preferRelativeResize="0"/>
          <p:nvPr/>
        </p:nvPicPr>
        <p:blipFill rotWithShape="1">
          <a:blip r:embed="rId3">
            <a:alphaModFix/>
          </a:blip>
          <a:srcRect b="16464" l="16717" r="14962" t="0"/>
          <a:stretch/>
        </p:blipFill>
        <p:spPr>
          <a:xfrm>
            <a:off x="8046450" y="-142675"/>
            <a:ext cx="958050" cy="117137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Quick Review</a:t>
            </a:r>
            <a:endParaRPr b="1">
              <a:solidFill>
                <a:srgbClr val="1F3A93"/>
              </a:solidFill>
              <a:latin typeface="Roboto Condensed"/>
              <a:ea typeface="Roboto Condensed"/>
              <a:cs typeface="Roboto Condensed"/>
              <a:sym typeface="Roboto Condensed"/>
            </a:endParaRPr>
          </a:p>
        </p:txBody>
      </p:sp>
      <p:sp>
        <p:nvSpPr>
          <p:cNvPr id="460" name="Google Shape;460;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B2A9"/>
                </a:solidFill>
                <a:latin typeface="Roboto"/>
                <a:ea typeface="Roboto"/>
                <a:cs typeface="Roboto"/>
                <a:sym typeface="Roboto"/>
              </a:rPr>
              <a:t>What are the key elements of a speech?</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rPr b="1" lang="en" sz="2800">
                <a:solidFill>
                  <a:srgbClr val="00B2A9"/>
                </a:solidFill>
                <a:latin typeface="Roboto"/>
                <a:ea typeface="Roboto"/>
                <a:cs typeface="Roboto"/>
                <a:sym typeface="Roboto"/>
              </a:rPr>
              <a:t>What are the key nonverbal aspects of a speech?</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rPr b="1" lang="en" sz="2800">
                <a:solidFill>
                  <a:srgbClr val="00B2A9"/>
                </a:solidFill>
                <a:latin typeface="Roboto"/>
                <a:ea typeface="Roboto"/>
                <a:cs typeface="Roboto"/>
                <a:sym typeface="Roboto"/>
              </a:rPr>
              <a:t>What are context clues?</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t/>
            </a:r>
            <a:endParaRPr b="1" sz="2800">
              <a:solidFill>
                <a:srgbClr val="00B2A9"/>
              </a:solidFill>
              <a:latin typeface="Roboto"/>
              <a:ea typeface="Roboto"/>
              <a:cs typeface="Roboto"/>
              <a:sym typeface="Roboto"/>
            </a:endParaRPr>
          </a:p>
          <a:p>
            <a:pPr indent="0" lvl="0" marL="0" rtl="0" algn="ctr">
              <a:spcBef>
                <a:spcPts val="1600"/>
              </a:spcBef>
              <a:spcAft>
                <a:spcPts val="1600"/>
              </a:spcAft>
              <a:buNone/>
            </a:pPr>
            <a:r>
              <a:t/>
            </a:r>
            <a:endParaRPr b="1" sz="2800">
              <a:solidFill>
                <a:srgbClr val="00B2A9"/>
              </a:solidFill>
              <a:latin typeface="Roboto"/>
              <a:ea typeface="Roboto"/>
              <a:cs typeface="Roboto"/>
              <a:sym typeface="Roboto"/>
            </a:endParaRPr>
          </a:p>
        </p:txBody>
      </p:sp>
      <p:cxnSp>
        <p:nvCxnSpPr>
          <p:cNvPr id="461" name="Google Shape;461;p7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62" name="Google Shape;462;p70"/>
          <p:cNvPicPr preferRelativeResize="0"/>
          <p:nvPr/>
        </p:nvPicPr>
        <p:blipFill>
          <a:blip r:embed="rId3">
            <a:alphaModFix/>
          </a:blip>
          <a:stretch>
            <a:fillRect/>
          </a:stretch>
        </p:blipFill>
        <p:spPr>
          <a:xfrm>
            <a:off x="7701174" y="31900"/>
            <a:ext cx="1197252" cy="11512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1"/>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Modes of Persuasion</a:t>
            </a:r>
            <a:endParaRPr b="1">
              <a:solidFill>
                <a:srgbClr val="1F3A93"/>
              </a:solidFill>
              <a:latin typeface="Roboto Condensed"/>
              <a:ea typeface="Roboto Condensed"/>
              <a:cs typeface="Roboto Condensed"/>
              <a:sym typeface="Roboto Condensed"/>
            </a:endParaRPr>
          </a:p>
        </p:txBody>
      </p:sp>
      <p:sp>
        <p:nvSpPr>
          <p:cNvPr id="468" name="Google Shape;468;p71"/>
          <p:cNvSpPr txBox="1"/>
          <p:nvPr>
            <p:ph idx="1" type="body"/>
          </p:nvPr>
        </p:nvSpPr>
        <p:spPr>
          <a:xfrm>
            <a:off x="311700" y="2030200"/>
            <a:ext cx="8520600" cy="25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400">
                <a:solidFill>
                  <a:srgbClr val="00B2A9"/>
                </a:solidFill>
                <a:latin typeface="Roboto"/>
                <a:ea typeface="Roboto"/>
                <a:cs typeface="Roboto"/>
                <a:sym typeface="Roboto"/>
              </a:rPr>
              <a:t>Ethos</a:t>
            </a:r>
            <a:endParaRPr b="1" sz="4400">
              <a:solidFill>
                <a:srgbClr val="00B2A9"/>
              </a:solidFill>
              <a:latin typeface="Roboto"/>
              <a:ea typeface="Roboto"/>
              <a:cs typeface="Roboto"/>
              <a:sym typeface="Roboto"/>
            </a:endParaRPr>
          </a:p>
          <a:p>
            <a:pPr indent="0" lvl="0" marL="0" rtl="0" algn="ctr">
              <a:spcBef>
                <a:spcPts val="1600"/>
              </a:spcBef>
              <a:spcAft>
                <a:spcPts val="0"/>
              </a:spcAft>
              <a:buNone/>
            </a:pPr>
            <a:r>
              <a:rPr b="1" lang="en" sz="4400">
                <a:solidFill>
                  <a:srgbClr val="00B2A9"/>
                </a:solidFill>
                <a:latin typeface="Roboto"/>
                <a:ea typeface="Roboto"/>
                <a:cs typeface="Roboto"/>
                <a:sym typeface="Roboto"/>
              </a:rPr>
              <a:t>Pathos</a:t>
            </a:r>
            <a:endParaRPr b="1" sz="4400">
              <a:solidFill>
                <a:srgbClr val="00B2A9"/>
              </a:solidFill>
              <a:latin typeface="Roboto"/>
              <a:ea typeface="Roboto"/>
              <a:cs typeface="Roboto"/>
              <a:sym typeface="Roboto"/>
            </a:endParaRPr>
          </a:p>
          <a:p>
            <a:pPr indent="0" lvl="0" marL="0" rtl="0" algn="ctr">
              <a:spcBef>
                <a:spcPts val="1600"/>
              </a:spcBef>
              <a:spcAft>
                <a:spcPts val="1600"/>
              </a:spcAft>
              <a:buNone/>
            </a:pPr>
            <a:r>
              <a:rPr b="1" lang="en" sz="4400">
                <a:solidFill>
                  <a:srgbClr val="00B2A9"/>
                </a:solidFill>
                <a:latin typeface="Roboto"/>
                <a:ea typeface="Roboto"/>
                <a:cs typeface="Roboto"/>
                <a:sym typeface="Roboto"/>
              </a:rPr>
              <a:t>Logos</a:t>
            </a:r>
            <a:endParaRPr b="1" sz="4400">
              <a:solidFill>
                <a:srgbClr val="00B2A9"/>
              </a:solidFill>
              <a:latin typeface="Roboto"/>
              <a:ea typeface="Roboto"/>
              <a:cs typeface="Roboto"/>
              <a:sym typeface="Roboto"/>
            </a:endParaRPr>
          </a:p>
        </p:txBody>
      </p:sp>
      <p:cxnSp>
        <p:nvCxnSpPr>
          <p:cNvPr id="469" name="Google Shape;469;p7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470" name="Google Shape;470;p71"/>
          <p:cNvPicPr preferRelativeResize="0"/>
          <p:nvPr/>
        </p:nvPicPr>
        <p:blipFill>
          <a:blip r:embed="rId3">
            <a:alphaModFix/>
          </a:blip>
          <a:stretch>
            <a:fillRect/>
          </a:stretch>
        </p:blipFill>
        <p:spPr>
          <a:xfrm>
            <a:off x="7701174" y="31900"/>
            <a:ext cx="1197252" cy="1151298"/>
          </a:xfrm>
          <a:prstGeom prst="rect">
            <a:avLst/>
          </a:prstGeom>
          <a:noFill/>
          <a:ln>
            <a:noFill/>
          </a:ln>
        </p:spPr>
      </p:pic>
      <p:sp>
        <p:nvSpPr>
          <p:cNvPr id="471" name="Google Shape;471;p71"/>
          <p:cNvSpPr txBox="1"/>
          <p:nvPr>
            <p:ph idx="1" type="body"/>
          </p:nvPr>
        </p:nvSpPr>
        <p:spPr>
          <a:xfrm>
            <a:off x="358450" y="1105240"/>
            <a:ext cx="8520600" cy="8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24242"/>
                </a:solidFill>
                <a:latin typeface="Roboto"/>
                <a:ea typeface="Roboto"/>
                <a:cs typeface="Roboto"/>
                <a:sym typeface="Roboto"/>
              </a:rPr>
              <a:t>When authors are trying to persuade an audience, they use three main strategies:</a:t>
            </a:r>
            <a:endParaRPr b="1">
              <a:solidFill>
                <a:srgbClr val="424242"/>
              </a:solidFill>
              <a:latin typeface="Roboto"/>
              <a:ea typeface="Roboto"/>
              <a:cs typeface="Roboto"/>
              <a:sym typeface="Roboto"/>
            </a:endParaRPr>
          </a:p>
          <a:p>
            <a:pPr indent="0" lvl="0" marL="0" rtl="0" algn="l">
              <a:spcBef>
                <a:spcPts val="0"/>
              </a:spcBef>
              <a:spcAft>
                <a:spcPts val="0"/>
              </a:spcAft>
              <a:buNone/>
            </a:pPr>
            <a:r>
              <a:t/>
            </a:r>
            <a:endParaRPr b="1" sz="2000">
              <a:solidFill>
                <a:srgbClr val="394F67"/>
              </a:solidFill>
            </a:endParaRPr>
          </a:p>
          <a:p>
            <a:pPr indent="0" lvl="0" marL="457200" rtl="0" algn="l">
              <a:spcBef>
                <a:spcPts val="0"/>
              </a:spcBef>
              <a:spcAft>
                <a:spcPts val="0"/>
              </a:spcAft>
              <a:buNone/>
            </a:pPr>
            <a:r>
              <a:t/>
            </a:r>
            <a:endParaRPr b="1" sz="2000">
              <a:solidFill>
                <a:srgbClr val="394F67"/>
              </a:solidFill>
            </a:endParaRPr>
          </a:p>
          <a:p>
            <a:pPr indent="0" lvl="0" marL="457200" rtl="0" algn="l">
              <a:spcBef>
                <a:spcPts val="0"/>
              </a:spcBef>
              <a:spcAft>
                <a:spcPts val="0"/>
              </a:spcAft>
              <a:buNone/>
            </a:pPr>
            <a:r>
              <a:t/>
            </a:r>
            <a:endParaRPr b="1" sz="2000">
              <a:solidFill>
                <a:srgbClr val="394F67"/>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477" name="Google Shape;477;p7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78" name="Google Shape;478;p72"/>
          <p:cNvSpPr txBox="1"/>
          <p:nvPr/>
        </p:nvSpPr>
        <p:spPr>
          <a:xfrm>
            <a:off x="358450" y="1105250"/>
            <a:ext cx="25980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800">
                <a:solidFill>
                  <a:srgbClr val="424242"/>
                </a:solidFill>
                <a:latin typeface="Roboto"/>
                <a:ea typeface="Roboto"/>
                <a:cs typeface="Roboto"/>
                <a:sym typeface="Roboto"/>
              </a:rPr>
              <a:t>Ethos</a:t>
            </a:r>
            <a:endParaRPr b="1" sz="1800">
              <a:solidFill>
                <a:srgbClr val="424242"/>
              </a:solidFill>
              <a:latin typeface="Roboto"/>
              <a:ea typeface="Roboto"/>
              <a:cs typeface="Roboto"/>
              <a:sym typeface="Roboto"/>
            </a:endParaRPr>
          </a:p>
          <a:p>
            <a:pPr indent="0" lvl="0" marL="0" rtl="0" algn="l">
              <a:lnSpc>
                <a:spcPct val="100000"/>
              </a:lnSpc>
              <a:spcBef>
                <a:spcPts val="1600"/>
              </a:spcBef>
              <a:spcAft>
                <a:spcPts val="0"/>
              </a:spcAft>
              <a:buClr>
                <a:schemeClr val="dk1"/>
              </a:buClr>
              <a:buSzPts val="1100"/>
              <a:buFont typeface="Arial"/>
              <a:buNone/>
            </a:pPr>
            <a:r>
              <a:t/>
            </a:r>
            <a:endParaRPr sz="1800">
              <a:solidFill>
                <a:srgbClr val="42424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800">
              <a:solidFill>
                <a:srgbClr val="42424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1800">
              <a:solidFill>
                <a:srgbClr val="42424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1800">
              <a:solidFill>
                <a:srgbClr val="42424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300">
              <a:solidFill>
                <a:srgbClr val="424242"/>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Pathos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479" name="Google Shape;479;p72"/>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480" name="Google Shape;480;p72"/>
          <p:cNvSpPr txBox="1"/>
          <p:nvPr/>
        </p:nvSpPr>
        <p:spPr>
          <a:xfrm>
            <a:off x="3828000" y="1105250"/>
            <a:ext cx="5096100" cy="38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424242"/>
                </a:solidFill>
                <a:latin typeface="Roboto"/>
                <a:ea typeface="Roboto"/>
                <a:cs typeface="Roboto"/>
                <a:sym typeface="Roboto"/>
              </a:rPr>
              <a:t>Details</a:t>
            </a:r>
            <a:endParaRPr b="1"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Showing that the speaker is someone worth trusting</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Example: I am a doctor and I have seen many patients rapidly decline from their smoking habits.</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3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Trying to make the listener feel strong emotions</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Example: Just imagine your poor old grandmother sitting alone in her room coughing and hacking after a cigarette.</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ctr">
              <a:lnSpc>
                <a:spcPct val="115000"/>
              </a:lnSpc>
              <a:spcBef>
                <a:spcPts val="1600"/>
              </a:spcBef>
              <a:spcAft>
                <a:spcPts val="0"/>
              </a:spcAft>
              <a:buNone/>
            </a:pPr>
            <a:r>
              <a:t/>
            </a:r>
            <a:endParaRPr b="1" sz="1700">
              <a:solidFill>
                <a:srgbClr val="424242"/>
              </a:solidFill>
              <a:latin typeface="Roboto"/>
              <a:ea typeface="Roboto"/>
              <a:cs typeface="Roboto"/>
              <a:sym typeface="Roboto"/>
            </a:endParaRPr>
          </a:p>
          <a:p>
            <a:pPr indent="0" lvl="0" marL="0" rtl="0" algn="l">
              <a:spcBef>
                <a:spcPts val="1600"/>
              </a:spcBef>
              <a:spcAft>
                <a:spcPts val="1600"/>
              </a:spcAft>
              <a:buNone/>
            </a:pPr>
            <a:r>
              <a:t/>
            </a:r>
            <a:endParaRPr sz="1700">
              <a:solidFill>
                <a:srgbClr val="424242"/>
              </a:solidFill>
              <a:latin typeface="Roboto"/>
              <a:ea typeface="Roboto"/>
              <a:cs typeface="Roboto"/>
              <a:sym typeface="Roboto"/>
            </a:endParaRPr>
          </a:p>
        </p:txBody>
      </p:sp>
      <p:cxnSp>
        <p:nvCxnSpPr>
          <p:cNvPr id="481" name="Google Shape;481;p72"/>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482" name="Google Shape;482;p72"/>
          <p:cNvPicPr preferRelativeResize="0"/>
          <p:nvPr/>
        </p:nvPicPr>
        <p:blipFill rotWithShape="1">
          <a:blip r:embed="rId3">
            <a:alphaModFix/>
          </a:blip>
          <a:srcRect b="0" l="17791" r="-8" t="21923"/>
          <a:stretch/>
        </p:blipFill>
        <p:spPr>
          <a:xfrm>
            <a:off x="8018825" y="148925"/>
            <a:ext cx="1018521" cy="967302"/>
          </a:xfrm>
          <a:prstGeom prst="rect">
            <a:avLst/>
          </a:prstGeom>
          <a:noFill/>
          <a:ln>
            <a:noFill/>
          </a:ln>
        </p:spPr>
      </p:pic>
      <p:cxnSp>
        <p:nvCxnSpPr>
          <p:cNvPr id="483" name="Google Shape;483;p72"/>
          <p:cNvCxnSpPr/>
          <p:nvPr/>
        </p:nvCxnSpPr>
        <p:spPr>
          <a:xfrm rot="10800000">
            <a:off x="695325" y="3248650"/>
            <a:ext cx="7026000" cy="0"/>
          </a:xfrm>
          <a:prstGeom prst="straightConnector1">
            <a:avLst/>
          </a:prstGeom>
          <a:noFill/>
          <a:ln cap="flat" cmpd="sng" w="19050">
            <a:solidFill>
              <a:srgbClr val="1F3A92"/>
            </a:solidFill>
            <a:prstDash val="lgDash"/>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3"/>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489" name="Google Shape;489;p7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490" name="Google Shape;490;p73"/>
          <p:cNvSpPr txBox="1"/>
          <p:nvPr/>
        </p:nvSpPr>
        <p:spPr>
          <a:xfrm>
            <a:off x="358450" y="1105250"/>
            <a:ext cx="25980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800">
                <a:solidFill>
                  <a:srgbClr val="424242"/>
                </a:solidFill>
                <a:latin typeface="Roboto"/>
                <a:ea typeface="Roboto"/>
                <a:cs typeface="Roboto"/>
                <a:sym typeface="Roboto"/>
              </a:rPr>
              <a:t>Logos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491" name="Google Shape;491;p73"/>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492" name="Google Shape;492;p73"/>
          <p:cNvSpPr txBox="1"/>
          <p:nvPr/>
        </p:nvSpPr>
        <p:spPr>
          <a:xfrm>
            <a:off x="3828000" y="1105250"/>
            <a:ext cx="5096100" cy="38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424242"/>
                </a:solidFill>
                <a:latin typeface="Roboto"/>
                <a:ea typeface="Roboto"/>
                <a:cs typeface="Roboto"/>
                <a:sym typeface="Roboto"/>
              </a:rPr>
              <a:t>Details</a:t>
            </a:r>
            <a:endParaRPr b="1"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The facts or logic that support a speaker’s message.</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Example: A doctor recently stated that smokers are 65% more likely to have lung cancer than people who do not smoke.</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ctr">
              <a:lnSpc>
                <a:spcPct val="115000"/>
              </a:lnSpc>
              <a:spcBef>
                <a:spcPts val="1600"/>
              </a:spcBef>
              <a:spcAft>
                <a:spcPts val="0"/>
              </a:spcAft>
              <a:buNone/>
            </a:pPr>
            <a:r>
              <a:t/>
            </a:r>
            <a:endParaRPr b="1" sz="1700">
              <a:solidFill>
                <a:srgbClr val="424242"/>
              </a:solidFill>
              <a:latin typeface="Roboto"/>
              <a:ea typeface="Roboto"/>
              <a:cs typeface="Roboto"/>
              <a:sym typeface="Roboto"/>
            </a:endParaRPr>
          </a:p>
          <a:p>
            <a:pPr indent="0" lvl="0" marL="0" rtl="0" algn="l">
              <a:spcBef>
                <a:spcPts val="1600"/>
              </a:spcBef>
              <a:spcAft>
                <a:spcPts val="1600"/>
              </a:spcAft>
              <a:buNone/>
            </a:pPr>
            <a:r>
              <a:t/>
            </a:r>
            <a:endParaRPr sz="1700">
              <a:solidFill>
                <a:srgbClr val="424242"/>
              </a:solidFill>
              <a:latin typeface="Roboto"/>
              <a:ea typeface="Roboto"/>
              <a:cs typeface="Roboto"/>
              <a:sym typeface="Roboto"/>
            </a:endParaRPr>
          </a:p>
        </p:txBody>
      </p:sp>
      <p:cxnSp>
        <p:nvCxnSpPr>
          <p:cNvPr id="493" name="Google Shape;493;p73"/>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494" name="Google Shape;494;p73"/>
          <p:cNvPicPr preferRelativeResize="0"/>
          <p:nvPr/>
        </p:nvPicPr>
        <p:blipFill rotWithShape="1">
          <a:blip r:embed="rId3">
            <a:alphaModFix/>
          </a:blip>
          <a:srcRect b="0" l="17791" r="-8" t="21923"/>
          <a:stretch/>
        </p:blipFill>
        <p:spPr>
          <a:xfrm>
            <a:off x="8018825" y="148925"/>
            <a:ext cx="1018521" cy="96730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Ethos? Pathos? Or Logos?</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00" name="Google Shape;500;p7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01" name="Google Shape;501;p74"/>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sp>
        <p:nvSpPr>
          <p:cNvPr id="502" name="Google Shape;502;p74"/>
          <p:cNvSpPr txBox="1"/>
          <p:nvPr>
            <p:ph idx="1" type="body"/>
          </p:nvPr>
        </p:nvSpPr>
        <p:spPr>
          <a:xfrm>
            <a:off x="130375" y="1152475"/>
            <a:ext cx="7548600" cy="38250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24242"/>
              </a:buClr>
              <a:buSzPts val="1800"/>
              <a:buFont typeface="Roboto"/>
              <a:buChar char="●"/>
            </a:pPr>
            <a:r>
              <a:rPr lang="en">
                <a:solidFill>
                  <a:srgbClr val="424242"/>
                </a:solidFill>
                <a:latin typeface="Roboto"/>
                <a:ea typeface="Roboto"/>
                <a:cs typeface="Roboto"/>
                <a:sym typeface="Roboto"/>
              </a:rPr>
              <a:t>The algorithms have been run in a thousand different ways, and the math continues to check out.</a:t>
            </a:r>
            <a:endParaRPr>
              <a:solidFill>
                <a:srgbClr val="424242"/>
              </a:solidFill>
              <a:latin typeface="Roboto"/>
              <a:ea typeface="Roboto"/>
              <a:cs typeface="Roboto"/>
              <a:sym typeface="Roboto"/>
            </a:endParaRPr>
          </a:p>
          <a:p>
            <a:pPr indent="-342900" lvl="0" marL="457200" rtl="0" algn="l">
              <a:lnSpc>
                <a:spcPct val="100000"/>
              </a:lnSpc>
              <a:spcBef>
                <a:spcPts val="1000"/>
              </a:spcBef>
              <a:spcAft>
                <a:spcPts val="0"/>
              </a:spcAft>
              <a:buClr>
                <a:srgbClr val="424242"/>
              </a:buClr>
              <a:buSzPts val="1800"/>
              <a:buFont typeface="Roboto"/>
              <a:buChar char="●"/>
            </a:pPr>
            <a:r>
              <a:rPr lang="en">
                <a:solidFill>
                  <a:srgbClr val="424242"/>
                </a:solidFill>
                <a:latin typeface="Roboto"/>
                <a:ea typeface="Roboto"/>
                <a:cs typeface="Roboto"/>
                <a:sym typeface="Roboto"/>
              </a:rPr>
              <a:t>You'll make the right decision because you have something that not many people do: you have heart.</a:t>
            </a:r>
            <a:endParaRPr>
              <a:solidFill>
                <a:srgbClr val="424242"/>
              </a:solidFill>
              <a:latin typeface="Roboto"/>
              <a:ea typeface="Roboto"/>
              <a:cs typeface="Roboto"/>
              <a:sym typeface="Roboto"/>
            </a:endParaRPr>
          </a:p>
          <a:p>
            <a:pPr indent="-342900" lvl="0" marL="457200" rtl="0" algn="l">
              <a:lnSpc>
                <a:spcPct val="100000"/>
              </a:lnSpc>
              <a:spcBef>
                <a:spcPts val="1000"/>
              </a:spcBef>
              <a:spcAft>
                <a:spcPts val="0"/>
              </a:spcAft>
              <a:buClr>
                <a:srgbClr val="424242"/>
              </a:buClr>
              <a:buSzPts val="1800"/>
              <a:buFont typeface="Roboto"/>
              <a:buChar char="●"/>
            </a:pPr>
            <a:r>
              <a:rPr lang="en">
                <a:solidFill>
                  <a:srgbClr val="424242"/>
                </a:solidFill>
                <a:latin typeface="Roboto"/>
                <a:ea typeface="Roboto"/>
                <a:cs typeface="Roboto"/>
                <a:sym typeface="Roboto"/>
              </a:rPr>
              <a:t>If my years as a Marine taught me anything, it's that caution is the best policy in this sort of situation."</a:t>
            </a:r>
            <a:endParaRPr>
              <a:solidFill>
                <a:srgbClr val="424242"/>
              </a:solidFill>
              <a:latin typeface="Roboto"/>
              <a:ea typeface="Roboto"/>
              <a:cs typeface="Roboto"/>
              <a:sym typeface="Roboto"/>
            </a:endParaRPr>
          </a:p>
          <a:p>
            <a:pPr indent="-342900" lvl="0" marL="457200" rtl="0" algn="l">
              <a:lnSpc>
                <a:spcPct val="100000"/>
              </a:lnSpc>
              <a:spcBef>
                <a:spcPts val="1000"/>
              </a:spcBef>
              <a:spcAft>
                <a:spcPts val="0"/>
              </a:spcAft>
              <a:buClr>
                <a:srgbClr val="424242"/>
              </a:buClr>
              <a:buSzPts val="1800"/>
              <a:buFont typeface="Roboto"/>
              <a:buChar char="●"/>
            </a:pPr>
            <a:r>
              <a:rPr lang="en">
                <a:solidFill>
                  <a:srgbClr val="424242"/>
                </a:solidFill>
                <a:latin typeface="Roboto"/>
                <a:ea typeface="Roboto"/>
                <a:cs typeface="Roboto"/>
                <a:sym typeface="Roboto"/>
              </a:rPr>
              <a:t>"If we don't move soon, we're all going to die! Can't you see how dangerous it would be to stay?</a:t>
            </a:r>
            <a:endParaRPr>
              <a:solidFill>
                <a:srgbClr val="424242"/>
              </a:solidFill>
              <a:latin typeface="Roboto"/>
              <a:ea typeface="Roboto"/>
              <a:cs typeface="Roboto"/>
              <a:sym typeface="Roboto"/>
            </a:endParaRPr>
          </a:p>
          <a:p>
            <a:pPr indent="-342900" lvl="0" marL="457200" rtl="0" algn="l">
              <a:lnSpc>
                <a:spcPct val="100000"/>
              </a:lnSpc>
              <a:spcBef>
                <a:spcPts val="1000"/>
              </a:spcBef>
              <a:spcAft>
                <a:spcPts val="1000"/>
              </a:spcAft>
              <a:buClr>
                <a:srgbClr val="424242"/>
              </a:buClr>
              <a:buSzPts val="1800"/>
              <a:buFont typeface="Roboto"/>
              <a:buChar char="●"/>
            </a:pPr>
            <a:r>
              <a:rPr lang="en">
                <a:solidFill>
                  <a:srgbClr val="424242"/>
                </a:solidFill>
                <a:latin typeface="Roboto"/>
                <a:ea typeface="Roboto"/>
                <a:cs typeface="Roboto"/>
                <a:sym typeface="Roboto"/>
              </a:rPr>
              <a:t>History has shown time and again that absolute power corrupts absolutely.</a:t>
            </a:r>
            <a:endParaRPr>
              <a:solidFill>
                <a:srgbClr val="424242"/>
              </a:solidFill>
              <a:latin typeface="Roboto"/>
              <a:ea typeface="Roboto"/>
              <a:cs typeface="Roboto"/>
              <a:sym typeface="Roboto"/>
            </a:endParaRPr>
          </a:p>
        </p:txBody>
      </p:sp>
      <p:sp>
        <p:nvSpPr>
          <p:cNvPr id="503" name="Google Shape;503;p74"/>
          <p:cNvSpPr txBox="1"/>
          <p:nvPr/>
        </p:nvSpPr>
        <p:spPr>
          <a:xfrm>
            <a:off x="7678875" y="873575"/>
            <a:ext cx="1382100" cy="40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rPr b="1" lang="en" sz="1700">
                <a:solidFill>
                  <a:srgbClr val="1F3A92"/>
                </a:solidFill>
                <a:latin typeface="Roboto"/>
                <a:ea typeface="Roboto"/>
                <a:cs typeface="Roboto"/>
                <a:sym typeface="Roboto"/>
              </a:rPr>
              <a:t>Ethos</a:t>
            </a:r>
            <a:endParaRPr b="1" sz="1700">
              <a:solidFill>
                <a:srgbClr val="1F3A92"/>
              </a:solidFill>
              <a:latin typeface="Roboto"/>
              <a:ea typeface="Roboto"/>
              <a:cs typeface="Roboto"/>
              <a:sym typeface="Roboto"/>
            </a:endParaRPr>
          </a:p>
          <a:p>
            <a:pPr indent="0" lvl="0" marL="0" rtl="0" algn="ctr">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t/>
            </a:r>
            <a:endParaRPr b="1" sz="1700">
              <a:solidFill>
                <a:srgbClr val="1F3A92"/>
              </a:solidFill>
              <a:latin typeface="Roboto"/>
              <a:ea typeface="Roboto"/>
              <a:cs typeface="Roboto"/>
              <a:sym typeface="Roboto"/>
            </a:endParaRPr>
          </a:p>
          <a:p>
            <a:pPr indent="0" lvl="0" marL="0" rtl="0" algn="l">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rPr b="1" lang="en" sz="1700">
                <a:solidFill>
                  <a:srgbClr val="1F3A92"/>
                </a:solidFill>
                <a:latin typeface="Roboto"/>
                <a:ea typeface="Roboto"/>
                <a:cs typeface="Roboto"/>
                <a:sym typeface="Roboto"/>
              </a:rPr>
              <a:t>Pathos</a:t>
            </a:r>
            <a:endParaRPr b="1" sz="1700">
              <a:solidFill>
                <a:srgbClr val="1F3A92"/>
              </a:solidFill>
              <a:latin typeface="Roboto"/>
              <a:ea typeface="Roboto"/>
              <a:cs typeface="Roboto"/>
              <a:sym typeface="Roboto"/>
            </a:endParaRPr>
          </a:p>
          <a:p>
            <a:pPr indent="0" lvl="0" marL="0" rtl="0" algn="l">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t/>
            </a:r>
            <a:endParaRPr b="1" sz="1700">
              <a:solidFill>
                <a:srgbClr val="1F3A92"/>
              </a:solidFill>
              <a:latin typeface="Roboto"/>
              <a:ea typeface="Roboto"/>
              <a:cs typeface="Roboto"/>
              <a:sym typeface="Roboto"/>
            </a:endParaRPr>
          </a:p>
          <a:p>
            <a:pPr indent="0" lvl="0" marL="0" rtl="0" algn="ctr">
              <a:spcBef>
                <a:spcPts val="0"/>
              </a:spcBef>
              <a:spcAft>
                <a:spcPts val="0"/>
              </a:spcAft>
              <a:buNone/>
            </a:pPr>
            <a:r>
              <a:rPr b="1" lang="en" sz="1700">
                <a:solidFill>
                  <a:srgbClr val="1F3A92"/>
                </a:solidFill>
                <a:latin typeface="Roboto"/>
                <a:ea typeface="Roboto"/>
                <a:cs typeface="Roboto"/>
                <a:sym typeface="Roboto"/>
              </a:rPr>
              <a:t>Logos</a:t>
            </a:r>
            <a:endParaRPr b="1" sz="1700">
              <a:solidFill>
                <a:srgbClr val="1F3A92"/>
              </a:solidFill>
              <a:latin typeface="Roboto"/>
              <a:ea typeface="Roboto"/>
              <a:cs typeface="Roboto"/>
              <a:sym typeface="Roboto"/>
            </a:endParaRPr>
          </a:p>
        </p:txBody>
      </p:sp>
      <p:pic>
        <p:nvPicPr>
          <p:cNvPr id="504" name="Google Shape;504;p74"/>
          <p:cNvPicPr preferRelativeResize="0"/>
          <p:nvPr/>
        </p:nvPicPr>
        <p:blipFill rotWithShape="1">
          <a:blip r:embed="rId4">
            <a:alphaModFix/>
          </a:blip>
          <a:srcRect b="0" l="30025" r="27727" t="0"/>
          <a:stretch/>
        </p:blipFill>
        <p:spPr>
          <a:xfrm>
            <a:off x="8088851" y="873575"/>
            <a:ext cx="562140" cy="1330596"/>
          </a:xfrm>
          <a:prstGeom prst="rect">
            <a:avLst/>
          </a:prstGeom>
          <a:noFill/>
          <a:ln>
            <a:noFill/>
          </a:ln>
        </p:spPr>
      </p:pic>
      <p:pic>
        <p:nvPicPr>
          <p:cNvPr id="505" name="Google Shape;505;p74"/>
          <p:cNvPicPr preferRelativeResize="0"/>
          <p:nvPr/>
        </p:nvPicPr>
        <p:blipFill>
          <a:blip r:embed="rId5">
            <a:alphaModFix/>
          </a:blip>
          <a:stretch>
            <a:fillRect/>
          </a:stretch>
        </p:blipFill>
        <p:spPr>
          <a:xfrm>
            <a:off x="7704636" y="2361612"/>
            <a:ext cx="1330578" cy="1330596"/>
          </a:xfrm>
          <a:prstGeom prst="rect">
            <a:avLst/>
          </a:prstGeom>
          <a:noFill/>
          <a:ln>
            <a:noFill/>
          </a:ln>
        </p:spPr>
      </p:pic>
      <p:pic>
        <p:nvPicPr>
          <p:cNvPr id="506" name="Google Shape;506;p74"/>
          <p:cNvPicPr preferRelativeResize="0"/>
          <p:nvPr/>
        </p:nvPicPr>
        <p:blipFill>
          <a:blip r:embed="rId6">
            <a:alphaModFix/>
          </a:blip>
          <a:stretch>
            <a:fillRect/>
          </a:stretch>
        </p:blipFill>
        <p:spPr>
          <a:xfrm>
            <a:off x="7704637" y="3770375"/>
            <a:ext cx="1330578" cy="13305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xEl>
                                              <p:pRg end="0" st="0"/>
                                            </p:txEl>
                                          </p:spTgt>
                                        </p:tgtEl>
                                        <p:attrNameLst>
                                          <p:attrName>style.visibility</p:attrName>
                                        </p:attrNameLst>
                                      </p:cBhvr>
                                      <p:to>
                                        <p:strVal val="visible"/>
                                      </p:to>
                                    </p:set>
                                    <p:animEffect filter="fade" transition="in">
                                      <p:cBhvr>
                                        <p:cTn dur="1000"/>
                                        <p:tgtEl>
                                          <p:spTgt spid="5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xEl>
                                              <p:pRg end="1" st="1"/>
                                            </p:txEl>
                                          </p:spTgt>
                                        </p:tgtEl>
                                        <p:attrNameLst>
                                          <p:attrName>style.visibility</p:attrName>
                                        </p:attrNameLst>
                                      </p:cBhvr>
                                      <p:to>
                                        <p:strVal val="visible"/>
                                      </p:to>
                                    </p:set>
                                    <p:animEffect filter="fade" transition="in">
                                      <p:cBhvr>
                                        <p:cTn dur="1000"/>
                                        <p:tgtEl>
                                          <p:spTgt spid="5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xEl>
                                              <p:pRg end="2" st="2"/>
                                            </p:txEl>
                                          </p:spTgt>
                                        </p:tgtEl>
                                        <p:attrNameLst>
                                          <p:attrName>style.visibility</p:attrName>
                                        </p:attrNameLst>
                                      </p:cBhvr>
                                      <p:to>
                                        <p:strVal val="visible"/>
                                      </p:to>
                                    </p:set>
                                    <p:animEffect filter="fade" transition="in">
                                      <p:cBhvr>
                                        <p:cTn dur="1000"/>
                                        <p:tgtEl>
                                          <p:spTgt spid="5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xEl>
                                              <p:pRg end="3" st="3"/>
                                            </p:txEl>
                                          </p:spTgt>
                                        </p:tgtEl>
                                        <p:attrNameLst>
                                          <p:attrName>style.visibility</p:attrName>
                                        </p:attrNameLst>
                                      </p:cBhvr>
                                      <p:to>
                                        <p:strVal val="visible"/>
                                      </p:to>
                                    </p:set>
                                    <p:animEffect filter="fade" transition="in">
                                      <p:cBhvr>
                                        <p:cTn dur="1000"/>
                                        <p:tgtEl>
                                          <p:spTgt spid="5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xEl>
                                              <p:pRg end="4" st="4"/>
                                            </p:txEl>
                                          </p:spTgt>
                                        </p:tgtEl>
                                        <p:attrNameLst>
                                          <p:attrName>style.visibility</p:attrName>
                                        </p:attrNameLst>
                                      </p:cBhvr>
                                      <p:to>
                                        <p:strVal val="visible"/>
                                      </p:to>
                                    </p:set>
                                    <p:animEffect filter="fade" transition="in">
                                      <p:cBhvr>
                                        <p:cTn dur="1000"/>
                                        <p:tgtEl>
                                          <p:spTgt spid="50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7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512" name="Google Shape;512;p7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513" name="Google Shape;513;p75"/>
          <p:cNvSpPr txBox="1"/>
          <p:nvPr/>
        </p:nvSpPr>
        <p:spPr>
          <a:xfrm>
            <a:off x="358450" y="1105250"/>
            <a:ext cx="25980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800">
                <a:solidFill>
                  <a:srgbClr val="424242"/>
                </a:solidFill>
                <a:latin typeface="Roboto"/>
                <a:ea typeface="Roboto"/>
                <a:cs typeface="Roboto"/>
                <a:sym typeface="Roboto"/>
              </a:rPr>
              <a:t>Message Analysis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514" name="Google Shape;514;p75"/>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515" name="Google Shape;515;p75"/>
          <p:cNvSpPr txBox="1"/>
          <p:nvPr/>
        </p:nvSpPr>
        <p:spPr>
          <a:xfrm>
            <a:off x="3828000" y="1105250"/>
            <a:ext cx="5096100" cy="38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424242"/>
                </a:solidFill>
                <a:latin typeface="Roboto"/>
                <a:ea typeface="Roboto"/>
                <a:cs typeface="Roboto"/>
                <a:sym typeface="Roboto"/>
              </a:rPr>
              <a:t>Details</a:t>
            </a:r>
            <a:endParaRPr b="1" sz="1700">
              <a:solidFill>
                <a:srgbClr val="424242"/>
              </a:solidFill>
              <a:latin typeface="Roboto"/>
              <a:ea typeface="Roboto"/>
              <a:cs typeface="Roboto"/>
              <a:sym typeface="Roboto"/>
            </a:endParaRPr>
          </a:p>
          <a:p>
            <a:pPr indent="-336550" lvl="0" marL="457200" rtl="0" algn="l">
              <a:spcBef>
                <a:spcPts val="1600"/>
              </a:spcBef>
              <a:spcAft>
                <a:spcPts val="0"/>
              </a:spcAft>
              <a:buClr>
                <a:srgbClr val="424242"/>
              </a:buClr>
              <a:buSzPts val="1700"/>
              <a:buFont typeface="Roboto"/>
              <a:buAutoNum type="arabicPeriod"/>
            </a:pPr>
            <a:r>
              <a:rPr lang="en" sz="1700">
                <a:solidFill>
                  <a:srgbClr val="424242"/>
                </a:solidFill>
                <a:latin typeface="Roboto"/>
                <a:ea typeface="Roboto"/>
                <a:cs typeface="Roboto"/>
                <a:sym typeface="Roboto"/>
              </a:rPr>
              <a:t>What are the main elements of the speech? </a:t>
            </a:r>
            <a:endParaRPr sz="1700">
              <a:solidFill>
                <a:srgbClr val="424242"/>
              </a:solidFill>
              <a:latin typeface="Roboto"/>
              <a:ea typeface="Roboto"/>
              <a:cs typeface="Roboto"/>
              <a:sym typeface="Roboto"/>
            </a:endParaRPr>
          </a:p>
          <a:p>
            <a:pPr indent="-336550" lvl="0" marL="457200" rtl="0" algn="l">
              <a:spcBef>
                <a:spcPts val="1000"/>
              </a:spcBef>
              <a:spcAft>
                <a:spcPts val="0"/>
              </a:spcAft>
              <a:buClr>
                <a:srgbClr val="424242"/>
              </a:buClr>
              <a:buSzPts val="1700"/>
              <a:buFont typeface="Roboto"/>
              <a:buAutoNum type="arabicPeriod"/>
            </a:pPr>
            <a:r>
              <a:rPr lang="en" sz="1700">
                <a:solidFill>
                  <a:srgbClr val="424242"/>
                </a:solidFill>
                <a:latin typeface="Roboto"/>
                <a:ea typeface="Roboto"/>
                <a:cs typeface="Roboto"/>
                <a:sym typeface="Roboto"/>
              </a:rPr>
              <a:t>What is speaker saying? </a:t>
            </a:r>
            <a:endParaRPr sz="1700">
              <a:solidFill>
                <a:srgbClr val="424242"/>
              </a:solidFill>
              <a:latin typeface="Roboto"/>
              <a:ea typeface="Roboto"/>
              <a:cs typeface="Roboto"/>
              <a:sym typeface="Roboto"/>
            </a:endParaRPr>
          </a:p>
          <a:p>
            <a:pPr indent="-336550" lvl="0" marL="457200" rtl="0" algn="l">
              <a:spcBef>
                <a:spcPts val="1000"/>
              </a:spcBef>
              <a:spcAft>
                <a:spcPts val="0"/>
              </a:spcAft>
              <a:buClr>
                <a:srgbClr val="424242"/>
              </a:buClr>
              <a:buSzPts val="1700"/>
              <a:buFont typeface="Roboto"/>
              <a:buAutoNum type="arabicPeriod"/>
            </a:pPr>
            <a:r>
              <a:rPr lang="en" sz="1700">
                <a:solidFill>
                  <a:srgbClr val="424242"/>
                </a:solidFill>
                <a:latin typeface="Roboto"/>
                <a:ea typeface="Roboto"/>
                <a:cs typeface="Roboto"/>
                <a:sym typeface="Roboto"/>
              </a:rPr>
              <a:t>How is the speaker persuading the audience?  (ethos, pathos, logos) </a:t>
            </a:r>
            <a:endParaRPr sz="1700">
              <a:solidFill>
                <a:srgbClr val="424242"/>
              </a:solidFill>
              <a:latin typeface="Roboto"/>
              <a:ea typeface="Roboto"/>
              <a:cs typeface="Roboto"/>
              <a:sym typeface="Roboto"/>
            </a:endParaRPr>
          </a:p>
          <a:p>
            <a:pPr indent="-336550" lvl="0" marL="457200" rtl="0" algn="l">
              <a:spcBef>
                <a:spcPts val="1000"/>
              </a:spcBef>
              <a:spcAft>
                <a:spcPts val="0"/>
              </a:spcAft>
              <a:buClr>
                <a:srgbClr val="424242"/>
              </a:buClr>
              <a:buSzPts val="1700"/>
              <a:buFont typeface="Roboto"/>
              <a:buAutoNum type="arabicPeriod"/>
            </a:pPr>
            <a:r>
              <a:rPr lang="en" sz="1700">
                <a:solidFill>
                  <a:srgbClr val="424242"/>
                </a:solidFill>
                <a:latin typeface="Roboto"/>
                <a:ea typeface="Roboto"/>
                <a:cs typeface="Roboto"/>
                <a:sym typeface="Roboto"/>
              </a:rPr>
              <a:t>Do you agree or disagree with the message?</a:t>
            </a:r>
            <a:endParaRPr sz="1700">
              <a:solidFill>
                <a:srgbClr val="424242"/>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ctr">
              <a:lnSpc>
                <a:spcPct val="115000"/>
              </a:lnSpc>
              <a:spcBef>
                <a:spcPts val="1600"/>
              </a:spcBef>
              <a:spcAft>
                <a:spcPts val="0"/>
              </a:spcAft>
              <a:buNone/>
            </a:pPr>
            <a:r>
              <a:t/>
            </a:r>
            <a:endParaRPr b="1" sz="1700">
              <a:solidFill>
                <a:srgbClr val="424242"/>
              </a:solidFill>
              <a:latin typeface="Roboto"/>
              <a:ea typeface="Roboto"/>
              <a:cs typeface="Roboto"/>
              <a:sym typeface="Roboto"/>
            </a:endParaRPr>
          </a:p>
          <a:p>
            <a:pPr indent="0" lvl="0" marL="0" rtl="0" algn="l">
              <a:spcBef>
                <a:spcPts val="1600"/>
              </a:spcBef>
              <a:spcAft>
                <a:spcPts val="1600"/>
              </a:spcAft>
              <a:buNone/>
            </a:pPr>
            <a:r>
              <a:t/>
            </a:r>
            <a:endParaRPr sz="1700">
              <a:solidFill>
                <a:srgbClr val="424242"/>
              </a:solidFill>
              <a:latin typeface="Roboto"/>
              <a:ea typeface="Roboto"/>
              <a:cs typeface="Roboto"/>
              <a:sym typeface="Roboto"/>
            </a:endParaRPr>
          </a:p>
        </p:txBody>
      </p:sp>
      <p:cxnSp>
        <p:nvCxnSpPr>
          <p:cNvPr id="516" name="Google Shape;516;p75"/>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517" name="Google Shape;517;p75"/>
          <p:cNvPicPr preferRelativeResize="0"/>
          <p:nvPr/>
        </p:nvPicPr>
        <p:blipFill rotWithShape="1">
          <a:blip r:embed="rId3">
            <a:alphaModFix/>
          </a:blip>
          <a:srcRect b="0" l="17791" r="-8" t="21923"/>
          <a:stretch/>
        </p:blipFill>
        <p:spPr>
          <a:xfrm>
            <a:off x="8018825" y="148925"/>
            <a:ext cx="1018521" cy="96730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Let’s Consider a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23" name="Google Shape;523;p7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24" name="Google Shape;524;p76"/>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sp>
        <p:nvSpPr>
          <p:cNvPr id="525" name="Google Shape;525;p76"/>
          <p:cNvSpPr txBox="1"/>
          <p:nvPr>
            <p:ph idx="1" type="body"/>
          </p:nvPr>
        </p:nvSpPr>
        <p:spPr>
          <a:xfrm>
            <a:off x="2856175" y="1078475"/>
            <a:ext cx="6225300" cy="3899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solidFill>
                <a:srgbClr val="22222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1700">
                <a:solidFill>
                  <a:srgbClr val="222222"/>
                </a:solidFill>
                <a:latin typeface="Roboto"/>
                <a:ea typeface="Roboto"/>
                <a:cs typeface="Roboto"/>
                <a:sym typeface="Roboto"/>
              </a:rPr>
              <a:t>“Above all, My Lord, we want equal political rights, because without them our disabilities will be permanent. I know this sounds revolutionary to the whites in this country, because the majority of voters will be Africans. This makes the white man fear democracy.</a:t>
            </a:r>
            <a:endParaRPr sz="1700">
              <a:solidFill>
                <a:srgbClr val="22222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700">
              <a:solidFill>
                <a:srgbClr val="22222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1700">
                <a:solidFill>
                  <a:srgbClr val="222222"/>
                </a:solidFill>
                <a:latin typeface="Roboto"/>
                <a:ea typeface="Roboto"/>
                <a:cs typeface="Roboto"/>
                <a:sym typeface="Roboto"/>
              </a:rPr>
              <a:t>But this fear cannot be allowed to stand in the way of the only solution which will guarantee racial harmony and freedom for all. It is not true that the ability to vote, or </a:t>
            </a:r>
            <a:r>
              <a:rPr b="1" lang="en" sz="1700">
                <a:solidFill>
                  <a:srgbClr val="222222"/>
                </a:solidFill>
                <a:latin typeface="Roboto"/>
                <a:ea typeface="Roboto"/>
                <a:cs typeface="Roboto"/>
                <a:sym typeface="Roboto"/>
              </a:rPr>
              <a:t>enfranchisement,</a:t>
            </a:r>
            <a:r>
              <a:rPr lang="en" sz="1700">
                <a:solidFill>
                  <a:srgbClr val="222222"/>
                </a:solidFill>
                <a:latin typeface="Roboto"/>
                <a:ea typeface="Roboto"/>
                <a:cs typeface="Roboto"/>
                <a:sym typeface="Roboto"/>
              </a:rPr>
              <a:t> of all will result in racial domination. Political division, based on colour, is entirely artificial and, when it disappears, so will the domination of one colour group by another. The ANC has spent half a century fighting against racialism. When it triumphs as it certainly must, it will not change that policy...</a:t>
            </a:r>
            <a:endParaRPr sz="1700">
              <a:solidFill>
                <a:srgbClr val="222222"/>
              </a:solidFill>
              <a:latin typeface="Roboto"/>
              <a:ea typeface="Roboto"/>
              <a:cs typeface="Roboto"/>
              <a:sym typeface="Roboto"/>
            </a:endParaRPr>
          </a:p>
          <a:p>
            <a:pPr indent="0" lvl="0" marL="0" rtl="0" algn="l">
              <a:lnSpc>
                <a:spcPct val="100000"/>
              </a:lnSpc>
              <a:spcBef>
                <a:spcPts val="0"/>
              </a:spcBef>
              <a:spcAft>
                <a:spcPts val="1000"/>
              </a:spcAft>
              <a:buNone/>
            </a:pPr>
            <a:r>
              <a:t/>
            </a:r>
            <a:endParaRPr>
              <a:solidFill>
                <a:srgbClr val="424242"/>
              </a:solidFill>
              <a:latin typeface="Roboto"/>
              <a:ea typeface="Roboto"/>
              <a:cs typeface="Roboto"/>
              <a:sym typeface="Roboto"/>
            </a:endParaRPr>
          </a:p>
        </p:txBody>
      </p:sp>
      <p:sp>
        <p:nvSpPr>
          <p:cNvPr id="526" name="Google Shape;526;p76"/>
          <p:cNvSpPr/>
          <p:nvPr/>
        </p:nvSpPr>
        <p:spPr>
          <a:xfrm>
            <a:off x="0" y="1272600"/>
            <a:ext cx="2785200" cy="3899100"/>
          </a:xfrm>
          <a:prstGeom prst="rect">
            <a:avLst/>
          </a:prstGeom>
          <a:solidFill>
            <a:srgbClr val="00B2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2F6F5"/>
                </a:solidFill>
                <a:latin typeface="Roboto"/>
                <a:ea typeface="Roboto"/>
                <a:cs typeface="Roboto"/>
                <a:sym typeface="Roboto"/>
              </a:rPr>
              <a:t>I am Prepared to Die</a:t>
            </a:r>
            <a:endParaRPr b="1" sz="1600">
              <a:solidFill>
                <a:srgbClr val="F2F6F5"/>
              </a:solidFill>
              <a:latin typeface="Roboto"/>
              <a:ea typeface="Roboto"/>
              <a:cs typeface="Roboto"/>
              <a:sym typeface="Roboto"/>
            </a:endParaRPr>
          </a:p>
          <a:p>
            <a:pPr indent="0" lvl="0" marL="457200" rtl="0" algn="l">
              <a:spcBef>
                <a:spcPts val="0"/>
              </a:spcBef>
              <a:spcAft>
                <a:spcPts val="0"/>
              </a:spcAft>
              <a:buNone/>
            </a:pPr>
            <a:r>
              <a:rPr b="1" lang="en" sz="1600">
                <a:solidFill>
                  <a:srgbClr val="F2F6F5"/>
                </a:solidFill>
                <a:latin typeface="Roboto"/>
                <a:ea typeface="Roboto"/>
                <a:cs typeface="Roboto"/>
                <a:sym typeface="Roboto"/>
              </a:rPr>
              <a:t>-By Nelson Mandela</a:t>
            </a:r>
            <a:endParaRPr b="1" sz="1600">
              <a:solidFill>
                <a:srgbClr val="F2F6F5"/>
              </a:solidFill>
              <a:latin typeface="Roboto"/>
              <a:ea typeface="Roboto"/>
              <a:cs typeface="Roboto"/>
              <a:sym typeface="Roboto"/>
            </a:endParaRPr>
          </a:p>
          <a:p>
            <a:pPr indent="0" lvl="0" marL="0" rtl="0" algn="l">
              <a:spcBef>
                <a:spcPts val="0"/>
              </a:spcBef>
              <a:spcAft>
                <a:spcPts val="0"/>
              </a:spcAft>
              <a:buNone/>
            </a:pPr>
            <a:r>
              <a:t/>
            </a:r>
            <a:endParaRPr b="1" sz="1600">
              <a:solidFill>
                <a:srgbClr val="F2F6F5"/>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500">
                <a:solidFill>
                  <a:srgbClr val="F2F6F5"/>
                </a:solidFill>
                <a:latin typeface="Roboto"/>
                <a:ea typeface="Roboto"/>
                <a:cs typeface="Roboto"/>
                <a:sym typeface="Roboto"/>
              </a:rPr>
              <a:t>Nelson Mandela was a South African anti-apartheid revolutionary.  He was the president of the African National Congress (ANC), a political organization that worked to end apartheid. He was imprisoned for 27 years for “conspiring to overthrow the government.” He later became South Africa’s first Black president. </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0" st="0"/>
                                            </p:txEl>
                                          </p:spTgt>
                                        </p:tgtEl>
                                        <p:attrNameLst>
                                          <p:attrName>style.visibility</p:attrName>
                                        </p:attrNameLst>
                                      </p:cBhvr>
                                      <p:to>
                                        <p:strVal val="visible"/>
                                      </p:to>
                                    </p:set>
                                    <p:animEffect filter="fade" transition="in">
                                      <p:cBhvr>
                                        <p:cTn dur="1000"/>
                                        <p:tgtEl>
                                          <p:spTgt spid="5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1" st="1"/>
                                            </p:txEl>
                                          </p:spTgt>
                                        </p:tgtEl>
                                        <p:attrNameLst>
                                          <p:attrName>style.visibility</p:attrName>
                                        </p:attrNameLst>
                                      </p:cBhvr>
                                      <p:to>
                                        <p:strVal val="visible"/>
                                      </p:to>
                                    </p:set>
                                    <p:animEffect filter="fade" transition="in">
                                      <p:cBhvr>
                                        <p:cTn dur="1000"/>
                                        <p:tgtEl>
                                          <p:spTgt spid="5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2" st="2"/>
                                            </p:txEl>
                                          </p:spTgt>
                                        </p:tgtEl>
                                        <p:attrNameLst>
                                          <p:attrName>style.visibility</p:attrName>
                                        </p:attrNameLst>
                                      </p:cBhvr>
                                      <p:to>
                                        <p:strVal val="visible"/>
                                      </p:to>
                                    </p:set>
                                    <p:animEffect filter="fade" transition="in">
                                      <p:cBhvr>
                                        <p:cTn dur="1000"/>
                                        <p:tgtEl>
                                          <p:spTgt spid="5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3" st="3"/>
                                            </p:txEl>
                                          </p:spTgt>
                                        </p:tgtEl>
                                        <p:attrNameLst>
                                          <p:attrName>style.visibility</p:attrName>
                                        </p:attrNameLst>
                                      </p:cBhvr>
                                      <p:to>
                                        <p:strVal val="visible"/>
                                      </p:to>
                                    </p:set>
                                    <p:animEffect filter="fade" transition="in">
                                      <p:cBhvr>
                                        <p:cTn dur="1000"/>
                                        <p:tgtEl>
                                          <p:spTgt spid="5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4" st="4"/>
                                            </p:txEl>
                                          </p:spTgt>
                                        </p:tgtEl>
                                        <p:attrNameLst>
                                          <p:attrName>style.visibility</p:attrName>
                                        </p:attrNameLst>
                                      </p:cBhvr>
                                      <p:to>
                                        <p:strVal val="visible"/>
                                      </p:to>
                                    </p:set>
                                    <p:animEffect filter="fade" transition="in">
                                      <p:cBhvr>
                                        <p:cTn dur="1000"/>
                                        <p:tgtEl>
                                          <p:spTgt spid="52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Let’s Consider a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32" name="Google Shape;532;p7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33" name="Google Shape;533;p77"/>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sp>
        <p:nvSpPr>
          <p:cNvPr id="534" name="Google Shape;534;p77"/>
          <p:cNvSpPr txBox="1"/>
          <p:nvPr>
            <p:ph idx="1" type="body"/>
          </p:nvPr>
        </p:nvSpPr>
        <p:spPr>
          <a:xfrm>
            <a:off x="260725" y="1078475"/>
            <a:ext cx="8820600" cy="3899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700">
                <a:solidFill>
                  <a:srgbClr val="222222"/>
                </a:solidFill>
                <a:latin typeface="Roboto"/>
                <a:ea typeface="Roboto"/>
                <a:cs typeface="Roboto"/>
                <a:sym typeface="Roboto"/>
              </a:rPr>
              <a:t>“This then is what the ANC is fighting. Our struggle is a truly national one. It is a struggle of the African people, inspired by our own suffering and our own experience. It is a struggle for the right to live.</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1000"/>
              </a:spcAft>
              <a:buNone/>
            </a:pPr>
            <a:r>
              <a:rPr lang="en" sz="1700">
                <a:solidFill>
                  <a:srgbClr val="222222"/>
                </a:solidFill>
                <a:latin typeface="Roboto"/>
                <a:ea typeface="Roboto"/>
                <a:cs typeface="Roboto"/>
                <a:sym typeface="Roboto"/>
              </a:rPr>
              <a:t>During my lifetime I have dedicated my life to this struggle of the African people. I have fought against white domination, and I have fought against black domination. I have cherished the ideal of a democratic and free society in which all persons will live together in harmony and with equal opportunities. It is an ideal for which I hope to live for and to see realised. But, My Lord, if it needs be, it is an ideal for which I am prepared to die.”</a:t>
            </a:r>
            <a:endParaRPr sz="1700">
              <a:solidFill>
                <a:srgbClr val="222222"/>
              </a:solidFill>
              <a:latin typeface="Roboto"/>
              <a:ea typeface="Roboto"/>
              <a:cs typeface="Roboto"/>
              <a:sym typeface="Roboto"/>
            </a:endParaRPr>
          </a:p>
        </p:txBody>
      </p:sp>
      <p:sp>
        <p:nvSpPr>
          <p:cNvPr id="535" name="Google Shape;535;p77"/>
          <p:cNvSpPr txBox="1"/>
          <p:nvPr/>
        </p:nvSpPr>
        <p:spPr>
          <a:xfrm>
            <a:off x="0" y="3602825"/>
            <a:ext cx="9144000" cy="1540800"/>
          </a:xfrm>
          <a:prstGeom prst="rect">
            <a:avLst/>
          </a:prstGeom>
          <a:solidFill>
            <a:srgbClr val="00B2A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What is the purpose of this speech?  What is he trying to persuade the listener of?</a:t>
            </a:r>
            <a:endParaRPr sz="1600">
              <a:solidFill>
                <a:srgbClr val="FFFFFF"/>
              </a:solidFill>
              <a:latin typeface="Roboto"/>
              <a:ea typeface="Roboto"/>
              <a:cs typeface="Roboto"/>
              <a:sym typeface="Roboto"/>
            </a:endParaRPr>
          </a:p>
          <a:p>
            <a:pPr indent="0" lvl="0" marL="0" rtl="0" algn="ctr">
              <a:spcBef>
                <a:spcPts val="1000"/>
              </a:spcBef>
              <a:spcAft>
                <a:spcPts val="0"/>
              </a:spcAft>
              <a:buNone/>
            </a:pPr>
            <a:r>
              <a:rPr lang="en" sz="1600">
                <a:solidFill>
                  <a:srgbClr val="FFFFFF"/>
                </a:solidFill>
                <a:latin typeface="Roboto"/>
                <a:ea typeface="Roboto"/>
                <a:cs typeface="Roboto"/>
                <a:sym typeface="Roboto"/>
              </a:rPr>
              <a:t>Where does Mandela use ethos?</a:t>
            </a:r>
            <a:endParaRPr sz="1600">
              <a:solidFill>
                <a:srgbClr val="FFFFFF"/>
              </a:solidFill>
              <a:latin typeface="Roboto"/>
              <a:ea typeface="Roboto"/>
              <a:cs typeface="Roboto"/>
              <a:sym typeface="Roboto"/>
            </a:endParaRPr>
          </a:p>
          <a:p>
            <a:pPr indent="0" lvl="0" marL="0" rtl="0" algn="ctr">
              <a:spcBef>
                <a:spcPts val="1000"/>
              </a:spcBef>
              <a:spcAft>
                <a:spcPts val="0"/>
              </a:spcAft>
              <a:buNone/>
            </a:pPr>
            <a:r>
              <a:rPr lang="en" sz="1600">
                <a:solidFill>
                  <a:srgbClr val="FFFFFF"/>
                </a:solidFill>
                <a:latin typeface="Roboto"/>
                <a:ea typeface="Roboto"/>
                <a:cs typeface="Roboto"/>
                <a:sym typeface="Roboto"/>
              </a:rPr>
              <a:t>Where does he use Pathos?</a:t>
            </a:r>
            <a:endParaRPr sz="1600">
              <a:solidFill>
                <a:srgbClr val="FFFFFF"/>
              </a:solidFill>
              <a:latin typeface="Roboto"/>
              <a:ea typeface="Roboto"/>
              <a:cs typeface="Roboto"/>
              <a:sym typeface="Roboto"/>
            </a:endParaRPr>
          </a:p>
          <a:p>
            <a:pPr indent="0" lvl="0" marL="0" rtl="0" algn="ctr">
              <a:spcBef>
                <a:spcPts val="1000"/>
              </a:spcBef>
              <a:spcAft>
                <a:spcPts val="1000"/>
              </a:spcAft>
              <a:buNone/>
            </a:pPr>
            <a:r>
              <a:rPr lang="en" sz="1600">
                <a:solidFill>
                  <a:srgbClr val="FFFFFF"/>
                </a:solidFill>
                <a:latin typeface="Roboto"/>
                <a:ea typeface="Roboto"/>
                <a:cs typeface="Roboto"/>
                <a:sym typeface="Roboto"/>
              </a:rPr>
              <a:t>Where does he use logos?</a:t>
            </a:r>
            <a:endParaRPr sz="1600">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xEl>
                                              <p:pRg end="0" st="0"/>
                                            </p:txEl>
                                          </p:spTgt>
                                        </p:tgtEl>
                                        <p:attrNameLst>
                                          <p:attrName>style.visibility</p:attrName>
                                        </p:attrNameLst>
                                      </p:cBhvr>
                                      <p:to>
                                        <p:strVal val="visible"/>
                                      </p:to>
                                    </p:set>
                                    <p:animEffect filter="fade" transition="in">
                                      <p:cBhvr>
                                        <p:cTn dur="1000"/>
                                        <p:tgtEl>
                                          <p:spTgt spid="5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xEl>
                                              <p:pRg end="1" st="1"/>
                                            </p:txEl>
                                          </p:spTgt>
                                        </p:tgtEl>
                                        <p:attrNameLst>
                                          <p:attrName>style.visibility</p:attrName>
                                        </p:attrNameLst>
                                      </p:cBhvr>
                                      <p:to>
                                        <p:strVal val="visible"/>
                                      </p:to>
                                    </p:set>
                                    <p:animEffect filter="fade" transition="in">
                                      <p:cBhvr>
                                        <p:cTn dur="1000"/>
                                        <p:tgtEl>
                                          <p:spTgt spid="53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200" name="Google Shape;200;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Do Now</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Introduction to Unheard</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Cornell Notes: Elements of a Speech</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Guided Practice: Naomi Wadler Speech</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Independent Practice: Dalton Sherman Speech</a:t>
            </a:r>
            <a:endParaRPr b="1" sz="2300">
              <a:solidFill>
                <a:srgbClr val="00B2A9"/>
              </a:solidFill>
              <a:latin typeface="Roboto"/>
              <a:ea typeface="Roboto"/>
              <a:cs typeface="Roboto"/>
              <a:sym typeface="Roboto"/>
            </a:endParaRPr>
          </a:p>
          <a:p>
            <a:pPr indent="-374650" lvl="0" marL="457200" rtl="0" algn="l">
              <a:spcBef>
                <a:spcPts val="1000"/>
              </a:spcBef>
              <a:spcAft>
                <a:spcPts val="1000"/>
              </a:spcAft>
              <a:buClr>
                <a:srgbClr val="00B2A9"/>
              </a:buClr>
              <a:buSzPts val="2300"/>
              <a:buFont typeface="Roboto"/>
              <a:buAutoNum type="arabicPeriod"/>
            </a:pPr>
            <a:r>
              <a:rPr b="1" lang="en" sz="2300">
                <a:solidFill>
                  <a:srgbClr val="00B2A9"/>
                </a:solidFill>
                <a:latin typeface="Roboto"/>
                <a:ea typeface="Roboto"/>
                <a:cs typeface="Roboto"/>
                <a:sym typeface="Roboto"/>
              </a:rPr>
              <a:t>Exit Ticket</a:t>
            </a:r>
            <a:endParaRPr b="1" sz="2300">
              <a:solidFill>
                <a:srgbClr val="00B2A9"/>
              </a:solidFill>
              <a:latin typeface="Roboto"/>
              <a:ea typeface="Roboto"/>
              <a:cs typeface="Roboto"/>
              <a:sym typeface="Roboto"/>
            </a:endParaRPr>
          </a:p>
        </p:txBody>
      </p:sp>
      <p:cxnSp>
        <p:nvCxnSpPr>
          <p:cNvPr id="201" name="Google Shape;201;p4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02" name="Google Shape;202;p42"/>
          <p:cNvPicPr preferRelativeResize="0"/>
          <p:nvPr/>
        </p:nvPicPr>
        <p:blipFill>
          <a:blip r:embed="rId3">
            <a:alphaModFix/>
          </a:blip>
          <a:stretch>
            <a:fillRect/>
          </a:stretch>
        </p:blipFill>
        <p:spPr>
          <a:xfrm>
            <a:off x="7927450" y="31300"/>
            <a:ext cx="1063197" cy="115247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Independent Work</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41" name="Google Shape;541;p7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42" name="Google Shape;542;p78"/>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graphicFrame>
        <p:nvGraphicFramePr>
          <p:cNvPr id="543" name="Google Shape;543;p78"/>
          <p:cNvGraphicFramePr/>
          <p:nvPr/>
        </p:nvGraphicFramePr>
        <p:xfrm>
          <a:off x="252700" y="1083325"/>
          <a:ext cx="3000000" cy="3000000"/>
        </p:xfrm>
        <a:graphic>
          <a:graphicData uri="http://schemas.openxmlformats.org/drawingml/2006/table">
            <a:tbl>
              <a:tblPr>
                <a:noFill/>
                <a:tableStyleId>{FDA6830E-F268-4882-BA3F-72BD250BE273}</a:tableStyleId>
              </a:tblPr>
              <a:tblGrid>
                <a:gridCol w="4319300"/>
                <a:gridCol w="4319300"/>
              </a:tblGrid>
              <a:tr h="381000">
                <a:tc>
                  <a:txBody>
                    <a:bodyPr/>
                    <a:lstStyle/>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rtl="0" algn="l">
                        <a:spcBef>
                          <a:spcPts val="0"/>
                        </a:spcBef>
                        <a:spcAft>
                          <a:spcPts val="0"/>
                        </a:spcAft>
                        <a:buNone/>
                      </a:pPr>
                      <a:r>
                        <a:rPr lang="en" sz="1800">
                          <a:solidFill>
                            <a:srgbClr val="04248D"/>
                          </a:solidFill>
                          <a:latin typeface="Roboto"/>
                          <a:ea typeface="Roboto"/>
                          <a:cs typeface="Roboto"/>
                          <a:sym typeface="Roboto"/>
                        </a:rPr>
                        <a:t>Complete the “before reading” side of  the anticipation guide</a:t>
                      </a:r>
                      <a:endParaRPr sz="1800">
                        <a:solidFill>
                          <a:srgbClr val="04248D"/>
                        </a:solidFill>
                        <a:latin typeface="Roboto"/>
                        <a:ea typeface="Roboto"/>
                        <a:cs typeface="Roboto"/>
                        <a:sym typeface="Roboto"/>
                      </a:endParaRPr>
                    </a:p>
                    <a:p>
                      <a:pPr indent="0" lvl="0" marL="0" rtl="0" algn="l">
                        <a:spcBef>
                          <a:spcPts val="0"/>
                        </a:spcBef>
                        <a:spcAft>
                          <a:spcPts val="0"/>
                        </a:spcAft>
                        <a:buNone/>
                      </a:pPr>
                      <a:r>
                        <a:t/>
                      </a:r>
                      <a:endParaRPr sz="1800">
                        <a:solidFill>
                          <a:srgbClr val="04248D"/>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c>
                  <a:txBody>
                    <a:bodyPr/>
                    <a:lstStyle/>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rtl="0" algn="l">
                        <a:spcBef>
                          <a:spcPts val="0"/>
                        </a:spcBef>
                        <a:spcAft>
                          <a:spcPts val="0"/>
                        </a:spcAft>
                        <a:buNone/>
                      </a:pPr>
                      <a:r>
                        <a:rPr lang="en" sz="1800">
                          <a:solidFill>
                            <a:srgbClr val="04248D"/>
                          </a:solidFill>
                          <a:latin typeface="Roboto"/>
                          <a:ea typeface="Roboto"/>
                          <a:cs typeface="Roboto"/>
                          <a:sym typeface="Roboto"/>
                        </a:rPr>
                        <a:t>Complete the "Speech Analysis"  graphic organizer</a:t>
                      </a:r>
                      <a:endParaRPr sz="1800">
                        <a:solidFill>
                          <a:srgbClr val="04248D"/>
                        </a:solidFill>
                        <a:latin typeface="Roboto"/>
                        <a:ea typeface="Roboto"/>
                        <a:cs typeface="Roboto"/>
                        <a:sym typeface="Roboto"/>
                      </a:endParaRPr>
                    </a:p>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381000">
                <a:tc>
                  <a:txBody>
                    <a:bodyPr/>
                    <a:lstStyle/>
                    <a:p>
                      <a:pPr indent="0" lvl="0" marL="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marR="5080" rtl="0" algn="l">
                        <a:lnSpc>
                          <a:spcPct val="97800"/>
                        </a:lnSpc>
                        <a:spcBef>
                          <a:spcPts val="0"/>
                        </a:spcBef>
                        <a:spcAft>
                          <a:spcPts val="0"/>
                        </a:spcAft>
                        <a:buNone/>
                      </a:pPr>
                      <a:r>
                        <a:rPr lang="en" sz="1800">
                          <a:solidFill>
                            <a:srgbClr val="04248D"/>
                          </a:solidFill>
                          <a:latin typeface="Roboto"/>
                          <a:ea typeface="Roboto"/>
                          <a:cs typeface="Roboto"/>
                          <a:sym typeface="Roboto"/>
                        </a:rPr>
                        <a:t>Read the speech  </a:t>
                      </a:r>
                      <a:endParaRPr sz="1800">
                        <a:solidFill>
                          <a:srgbClr val="04248D"/>
                        </a:solidFill>
                        <a:latin typeface="Roboto"/>
                        <a:ea typeface="Roboto"/>
                        <a:cs typeface="Roboto"/>
                        <a:sym typeface="Roboto"/>
                      </a:endParaRPr>
                    </a:p>
                    <a:p>
                      <a:pPr indent="0" lvl="0" marL="914400" marR="5080" rtl="0" algn="l">
                        <a:lnSpc>
                          <a:spcPct val="97800"/>
                        </a:lnSpc>
                        <a:spcBef>
                          <a:spcPts val="0"/>
                        </a:spcBef>
                        <a:spcAft>
                          <a:spcPts val="0"/>
                        </a:spcAft>
                        <a:buClr>
                          <a:srgbClr val="000000"/>
                        </a:buClr>
                        <a:buFont typeface="Arial"/>
                        <a:buNone/>
                      </a:pPr>
                      <a:r>
                        <a:rPr i="1" lang="en" sz="1800">
                          <a:solidFill>
                            <a:srgbClr val="04248D"/>
                          </a:solidFill>
                          <a:latin typeface="Roboto"/>
                          <a:ea typeface="Roboto"/>
                          <a:cs typeface="Roboto"/>
                          <a:sym typeface="Roboto"/>
                        </a:rPr>
                        <a:t>(Use your </a:t>
                      </a:r>
                      <a:r>
                        <a:rPr b="1" i="1" lang="en" sz="1800">
                          <a:solidFill>
                            <a:srgbClr val="04248D"/>
                          </a:solidFill>
                          <a:latin typeface="Roboto"/>
                          <a:ea typeface="Roboto"/>
                          <a:cs typeface="Roboto"/>
                          <a:sym typeface="Roboto"/>
                        </a:rPr>
                        <a:t>context clues </a:t>
                      </a:r>
                      <a:r>
                        <a:rPr i="1" lang="en" sz="1800">
                          <a:solidFill>
                            <a:srgbClr val="04248D"/>
                          </a:solidFill>
                          <a:latin typeface="Roboto"/>
                          <a:ea typeface="Roboto"/>
                          <a:cs typeface="Roboto"/>
                          <a:sym typeface="Roboto"/>
                        </a:rPr>
                        <a:t>to help  determine the meaning of any new  words)</a:t>
                      </a:r>
                      <a:endParaRPr sz="1800">
                        <a:solidFill>
                          <a:srgbClr val="04248D"/>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c>
                  <a:txBody>
                    <a:bodyPr/>
                    <a:lstStyle/>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rtl="0" algn="l">
                        <a:spcBef>
                          <a:spcPts val="0"/>
                        </a:spcBef>
                        <a:spcAft>
                          <a:spcPts val="0"/>
                        </a:spcAft>
                        <a:buNone/>
                      </a:pPr>
                      <a:r>
                        <a:rPr lang="en" sz="1800">
                          <a:solidFill>
                            <a:srgbClr val="04248D"/>
                          </a:solidFill>
                          <a:latin typeface="Roboto"/>
                          <a:ea typeface="Roboto"/>
                          <a:cs typeface="Roboto"/>
                          <a:sym typeface="Roboto"/>
                        </a:rPr>
                        <a:t>Go back to the anticipation guide and complete the “after reading” side</a:t>
                      </a:r>
                      <a:endParaRPr sz="1800">
                        <a:solidFill>
                          <a:srgbClr val="04248D"/>
                        </a:solidFill>
                        <a:latin typeface="Roboto"/>
                        <a:ea typeface="Roboto"/>
                        <a:cs typeface="Roboto"/>
                        <a:sym typeface="Roboto"/>
                      </a:endParaRPr>
                    </a:p>
                    <a:p>
                      <a:pPr indent="0" lvl="0" marL="0" rtl="0" algn="l">
                        <a:spcBef>
                          <a:spcPts val="0"/>
                        </a:spcBef>
                        <a:spcAft>
                          <a:spcPts val="0"/>
                        </a:spcAft>
                        <a:buNone/>
                      </a:pPr>
                      <a:r>
                        <a:t/>
                      </a:r>
                      <a:endParaRPr sz="1800">
                        <a:solidFill>
                          <a:srgbClr val="04248D"/>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bl>
          </a:graphicData>
        </a:graphic>
      </p:graphicFrame>
      <p:pic>
        <p:nvPicPr>
          <p:cNvPr id="544" name="Google Shape;544;p78"/>
          <p:cNvPicPr preferRelativeResize="0"/>
          <p:nvPr/>
        </p:nvPicPr>
        <p:blipFill>
          <a:blip r:embed="rId4">
            <a:alphaModFix/>
          </a:blip>
          <a:stretch>
            <a:fillRect/>
          </a:stretch>
        </p:blipFill>
        <p:spPr>
          <a:xfrm>
            <a:off x="252700" y="1427000"/>
            <a:ext cx="1068552" cy="1068552"/>
          </a:xfrm>
          <a:prstGeom prst="rect">
            <a:avLst/>
          </a:prstGeom>
          <a:noFill/>
          <a:ln>
            <a:noFill/>
          </a:ln>
        </p:spPr>
      </p:pic>
      <p:pic>
        <p:nvPicPr>
          <p:cNvPr id="545" name="Google Shape;545;p78"/>
          <p:cNvPicPr preferRelativeResize="0"/>
          <p:nvPr/>
        </p:nvPicPr>
        <p:blipFill>
          <a:blip r:embed="rId5">
            <a:alphaModFix/>
          </a:blip>
          <a:stretch>
            <a:fillRect/>
          </a:stretch>
        </p:blipFill>
        <p:spPr>
          <a:xfrm>
            <a:off x="252700" y="2942725"/>
            <a:ext cx="1068552" cy="1068552"/>
          </a:xfrm>
          <a:prstGeom prst="rect">
            <a:avLst/>
          </a:prstGeom>
          <a:noFill/>
          <a:ln>
            <a:noFill/>
          </a:ln>
        </p:spPr>
      </p:pic>
      <p:pic>
        <p:nvPicPr>
          <p:cNvPr id="546" name="Google Shape;546;p78"/>
          <p:cNvPicPr preferRelativeResize="0"/>
          <p:nvPr/>
        </p:nvPicPr>
        <p:blipFill>
          <a:blip r:embed="rId6">
            <a:alphaModFix/>
          </a:blip>
          <a:stretch>
            <a:fillRect/>
          </a:stretch>
        </p:blipFill>
        <p:spPr>
          <a:xfrm>
            <a:off x="4572000" y="1427000"/>
            <a:ext cx="1068552" cy="1068552"/>
          </a:xfrm>
          <a:prstGeom prst="rect">
            <a:avLst/>
          </a:prstGeom>
          <a:noFill/>
          <a:ln>
            <a:noFill/>
          </a:ln>
        </p:spPr>
      </p:pic>
      <p:pic>
        <p:nvPicPr>
          <p:cNvPr id="547" name="Google Shape;547;p78"/>
          <p:cNvPicPr preferRelativeResize="0"/>
          <p:nvPr/>
        </p:nvPicPr>
        <p:blipFill>
          <a:blip r:embed="rId7">
            <a:alphaModFix/>
          </a:blip>
          <a:stretch>
            <a:fillRect/>
          </a:stretch>
        </p:blipFill>
        <p:spPr>
          <a:xfrm>
            <a:off x="4572000" y="2942725"/>
            <a:ext cx="1068552" cy="1068552"/>
          </a:xfrm>
          <a:prstGeom prst="rect">
            <a:avLst/>
          </a:prstGeom>
          <a:noFill/>
          <a:ln>
            <a:noFill/>
          </a:ln>
        </p:spPr>
      </p:pic>
      <p:sp>
        <p:nvSpPr>
          <p:cNvPr id="548" name="Google Shape;548;p78"/>
          <p:cNvSpPr txBox="1"/>
          <p:nvPr/>
        </p:nvSpPr>
        <p:spPr>
          <a:xfrm>
            <a:off x="252700" y="4534425"/>
            <a:ext cx="8638500" cy="47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04248D"/>
                </a:solidFill>
                <a:latin typeface="Raleway SemiBold"/>
                <a:ea typeface="Raleway SemiBold"/>
                <a:cs typeface="Raleway SemiBold"/>
                <a:sym typeface="Raleway SemiBold"/>
              </a:rPr>
              <a:t>“Amnesty International’s Ambassador of Conscience Award Speech” </a:t>
            </a:r>
            <a:endParaRPr sz="1900">
              <a:solidFill>
                <a:srgbClr val="04248D"/>
              </a:solidFill>
              <a:latin typeface="Raleway SemiBold"/>
              <a:ea typeface="Raleway SemiBold"/>
              <a:cs typeface="Raleway SemiBold"/>
              <a:sym typeface="Raleway SemiBold"/>
            </a:endParaRPr>
          </a:p>
          <a:p>
            <a:pPr indent="0" lvl="0" marL="0" rtl="0" algn="ctr">
              <a:spcBef>
                <a:spcPts val="0"/>
              </a:spcBef>
              <a:spcAft>
                <a:spcPts val="0"/>
              </a:spcAft>
              <a:buClr>
                <a:schemeClr val="dk1"/>
              </a:buClr>
              <a:buSzPts val="1100"/>
              <a:buFont typeface="Arial"/>
              <a:buNone/>
            </a:pPr>
            <a:r>
              <a:rPr lang="en" sz="1900">
                <a:solidFill>
                  <a:srgbClr val="04248D"/>
                </a:solidFill>
                <a:latin typeface="Raleway SemiBold"/>
                <a:ea typeface="Raleway SemiBold"/>
                <a:cs typeface="Raleway SemiBold"/>
                <a:sym typeface="Raleway SemiBold"/>
              </a:rPr>
              <a:t>by Colin Kaepernick</a:t>
            </a:r>
            <a:endParaRPr sz="1900">
              <a:solidFill>
                <a:srgbClr val="04248D"/>
              </a:solidFill>
              <a:latin typeface="Raleway SemiBold"/>
              <a:ea typeface="Raleway SemiBold"/>
              <a:cs typeface="Raleway SemiBold"/>
              <a:sym typeface="Raleway SemiBold"/>
            </a:endParaRPr>
          </a:p>
          <a:p>
            <a:pPr indent="0" lvl="0" marL="0" rtl="0" algn="ctr">
              <a:spcBef>
                <a:spcPts val="0"/>
              </a:spcBef>
              <a:spcAft>
                <a:spcPts val="0"/>
              </a:spcAft>
              <a:buNone/>
            </a:pPr>
            <a:r>
              <a:t/>
            </a:r>
            <a:endParaRPr sz="2100">
              <a:solidFill>
                <a:srgbClr val="04248D"/>
              </a:solidFill>
              <a:latin typeface="Raleway SemiBold"/>
              <a:ea typeface="Raleway SemiBold"/>
              <a:cs typeface="Raleway SemiBold"/>
              <a:sym typeface="Raleway SemiBo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A Closer Look: Anticipation Guide</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54" name="Google Shape;554;p7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55" name="Google Shape;555;p79"/>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graphicFrame>
        <p:nvGraphicFramePr>
          <p:cNvPr id="556" name="Google Shape;556;p79"/>
          <p:cNvGraphicFramePr/>
          <p:nvPr/>
        </p:nvGraphicFramePr>
        <p:xfrm>
          <a:off x="286831" y="1163505"/>
          <a:ext cx="3000000" cy="3000000"/>
        </p:xfrm>
        <a:graphic>
          <a:graphicData uri="http://schemas.openxmlformats.org/drawingml/2006/table">
            <a:tbl>
              <a:tblPr bandRow="1" firstRow="1">
                <a:noFill/>
                <a:tableStyleId>{788E6A68-EAF9-4D04-AAE2-04D8F7EDB04D}</a:tableStyleId>
              </a:tblPr>
              <a:tblGrid>
                <a:gridCol w="2225850"/>
                <a:gridCol w="4115550"/>
                <a:gridCol w="2228950"/>
              </a:tblGrid>
              <a:tr h="698850">
                <a:tc>
                  <a:txBody>
                    <a:bodyPr/>
                    <a:lstStyle/>
                    <a:p>
                      <a:pPr indent="0" lvl="0" marL="0" marR="0" rtl="0" algn="ctr">
                        <a:lnSpc>
                          <a:spcPct val="86896"/>
                        </a:lnSpc>
                        <a:spcBef>
                          <a:spcPts val="0"/>
                        </a:spcBef>
                        <a:spcAft>
                          <a:spcPts val="0"/>
                        </a:spcAft>
                        <a:buNone/>
                      </a:pPr>
                      <a:r>
                        <a:rPr lang="en">
                          <a:latin typeface="Roboto"/>
                          <a:ea typeface="Roboto"/>
                          <a:cs typeface="Roboto"/>
                          <a:sym typeface="Roboto"/>
                        </a:rPr>
                        <a:t>Before </a:t>
                      </a:r>
                      <a:r>
                        <a:rPr lang="en" u="none" cap="none" strike="noStrike">
                          <a:latin typeface="Roboto"/>
                          <a:ea typeface="Roboto"/>
                          <a:cs typeface="Roboto"/>
                          <a:sym typeface="Roboto"/>
                        </a:rPr>
                        <a:t>Reading</a:t>
                      </a:r>
                      <a:r>
                        <a:rPr lang="en">
                          <a:latin typeface="Roboto"/>
                          <a:ea typeface="Roboto"/>
                          <a:cs typeface="Roboto"/>
                          <a:sym typeface="Roboto"/>
                        </a:rPr>
                        <a:t> </a:t>
                      </a:r>
                      <a:endParaRPr>
                        <a:latin typeface="Roboto"/>
                        <a:ea typeface="Roboto"/>
                        <a:cs typeface="Roboto"/>
                        <a:sym typeface="Roboto"/>
                      </a:endParaRPr>
                    </a:p>
                    <a:p>
                      <a:pPr indent="0" lvl="0" marL="0" marR="0" rtl="0" algn="ctr">
                        <a:lnSpc>
                          <a:spcPct val="86896"/>
                        </a:lnSpc>
                        <a:spcBef>
                          <a:spcPts val="0"/>
                        </a:spcBef>
                        <a:spcAft>
                          <a:spcPts val="0"/>
                        </a:spcAft>
                        <a:buNone/>
                      </a:pPr>
                      <a:r>
                        <a:rPr lang="en" u="none" cap="none" strike="noStrike">
                          <a:latin typeface="Roboto"/>
                          <a:ea typeface="Roboto"/>
                          <a:cs typeface="Roboto"/>
                          <a:sym typeface="Roboto"/>
                        </a:rPr>
                        <a:t>Agree or disagree?</a:t>
                      </a:r>
                      <a:endParaRPr u="none" cap="none" strike="noStrike">
                        <a:latin typeface="Roboto"/>
                        <a:ea typeface="Roboto"/>
                        <a:cs typeface="Roboto"/>
                        <a:sym typeface="Roboto"/>
                      </a:endParaRPr>
                    </a:p>
                  </a:txBody>
                  <a:tcPr marT="0" marB="0" marR="0" marL="0" anchor="ctr">
                    <a:lnR cap="flat" cmpd="sng" w="28575">
                      <a:solidFill>
                        <a:srgbClr val="00B2A9"/>
                      </a:solidFill>
                      <a:prstDash val="solid"/>
                      <a:round/>
                      <a:headEnd len="sm" w="sm" type="none"/>
                      <a:tailEnd len="sm" w="sm" type="none"/>
                    </a:lnR>
                    <a:lnB cap="flat" cmpd="sng" w="28575">
                      <a:solidFill>
                        <a:srgbClr val="00B2A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L cap="flat" cmpd="sng" w="28575">
                      <a:solidFill>
                        <a:srgbClr val="00B2A9"/>
                      </a:solidFill>
                      <a:prstDash val="solid"/>
                      <a:round/>
                      <a:headEnd len="sm" w="sm" type="none"/>
                      <a:tailEnd len="sm" w="sm" type="none"/>
                    </a:lnL>
                    <a:lnR cap="flat" cmpd="sng" w="28575">
                      <a:solidFill>
                        <a:srgbClr val="00B2A9"/>
                      </a:solidFill>
                      <a:prstDash val="solid"/>
                      <a:round/>
                      <a:headEnd len="sm" w="sm" type="none"/>
                      <a:tailEnd len="sm" w="sm" type="none"/>
                    </a:lnR>
                    <a:lnB cap="flat" cmpd="sng" w="28575">
                      <a:solidFill>
                        <a:srgbClr val="00B2A9"/>
                      </a:solidFill>
                      <a:prstDash val="solid"/>
                      <a:round/>
                      <a:headEnd len="sm" w="sm" type="none"/>
                      <a:tailEnd len="sm" w="sm" type="none"/>
                    </a:lnB>
                  </a:tcPr>
                </a:tc>
                <a:tc>
                  <a:txBody>
                    <a:bodyPr/>
                    <a:lstStyle/>
                    <a:p>
                      <a:pPr indent="0" lvl="0" marL="115570" marR="0" rtl="0" algn="ctr">
                        <a:lnSpc>
                          <a:spcPct val="99655"/>
                        </a:lnSpc>
                        <a:spcBef>
                          <a:spcPts val="0"/>
                        </a:spcBef>
                        <a:spcAft>
                          <a:spcPts val="0"/>
                        </a:spcAft>
                        <a:buNone/>
                      </a:pPr>
                      <a:r>
                        <a:rPr lang="en" u="none" cap="none" strike="noStrike">
                          <a:latin typeface="Roboto"/>
                          <a:ea typeface="Roboto"/>
                          <a:cs typeface="Roboto"/>
                          <a:sym typeface="Roboto"/>
                        </a:rPr>
                        <a:t>After Reading</a:t>
                      </a:r>
                      <a:endParaRPr u="none" cap="none" strike="noStrike">
                        <a:latin typeface="Roboto"/>
                        <a:ea typeface="Roboto"/>
                        <a:cs typeface="Roboto"/>
                        <a:sym typeface="Roboto"/>
                      </a:endParaRPr>
                    </a:p>
                    <a:p>
                      <a:pPr indent="0" lvl="0" marL="126363" marR="0" rtl="0" algn="ctr">
                        <a:lnSpc>
                          <a:spcPct val="117586"/>
                        </a:lnSpc>
                        <a:spcBef>
                          <a:spcPts val="0"/>
                        </a:spcBef>
                        <a:spcAft>
                          <a:spcPts val="0"/>
                        </a:spcAft>
                        <a:buNone/>
                      </a:pPr>
                      <a:r>
                        <a:rPr lang="en" u="none" cap="none" strike="noStrike">
                          <a:latin typeface="Roboto"/>
                          <a:ea typeface="Roboto"/>
                          <a:cs typeface="Roboto"/>
                          <a:sym typeface="Roboto"/>
                        </a:rPr>
                        <a:t>Agree or disagree?</a:t>
                      </a:r>
                      <a:endParaRPr u="none" cap="none" strike="noStrike">
                        <a:latin typeface="Roboto"/>
                        <a:ea typeface="Roboto"/>
                        <a:cs typeface="Roboto"/>
                        <a:sym typeface="Roboto"/>
                      </a:endParaRPr>
                    </a:p>
                  </a:txBody>
                  <a:tcPr marT="0" marB="0" marR="0" marL="0" anchor="ctr">
                    <a:lnL cap="flat" cmpd="sng" w="28575">
                      <a:solidFill>
                        <a:srgbClr val="00B2A9"/>
                      </a:solidFill>
                      <a:prstDash val="solid"/>
                      <a:round/>
                      <a:headEnd len="sm" w="sm" type="none"/>
                      <a:tailEnd len="sm" w="sm" type="none"/>
                    </a:lnL>
                    <a:lnB cap="flat" cmpd="sng" w="28575">
                      <a:solidFill>
                        <a:srgbClr val="00B2A9"/>
                      </a:solidFill>
                      <a:prstDash val="solid"/>
                      <a:round/>
                      <a:headEnd len="sm" w="sm" type="none"/>
                      <a:tailEnd len="sm" w="sm" type="none"/>
                    </a:lnB>
                  </a:tcPr>
                </a:tc>
              </a:tr>
              <a:tr h="1028725">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p>
                      <a:pPr indent="0" lvl="0" marL="243203" marR="218440" rtl="0" algn="l">
                        <a:lnSpc>
                          <a:spcPct val="114814"/>
                        </a:lnSpc>
                        <a:spcBef>
                          <a:spcPts val="0"/>
                        </a:spcBef>
                        <a:spcAft>
                          <a:spcPts val="0"/>
                        </a:spcAft>
                        <a:buSzPts val="1100"/>
                        <a:buNone/>
                      </a:pPr>
                      <a:r>
                        <a:rPr lang="en">
                          <a:latin typeface="Roboto"/>
                          <a:ea typeface="Roboto"/>
                          <a:cs typeface="Roboto"/>
                          <a:sym typeface="Roboto"/>
                        </a:rPr>
                        <a:t>1. Giving an acceptance speech is an appropriate platform to speak about social justice issues.</a:t>
                      </a:r>
                      <a:endParaRPr>
                        <a:latin typeface="Roboto"/>
                        <a:ea typeface="Roboto"/>
                        <a:cs typeface="Roboto"/>
                        <a:sym typeface="Roboto"/>
                      </a:endParaRPr>
                    </a:p>
                  </a:txBody>
                  <a:tcPr marT="6350" marB="0" marR="0" marL="0">
                    <a:lnL cap="flat" cmpd="sng" w="28575">
                      <a:solidFill>
                        <a:srgbClr val="00B2A9"/>
                      </a:solidFill>
                      <a:prstDash val="solid"/>
                      <a:round/>
                      <a:headEnd len="sm" w="sm" type="none"/>
                      <a:tailEnd len="sm" w="sm" type="none"/>
                    </a:lnL>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L cap="flat" cmpd="sng" w="28575">
                      <a:solidFill>
                        <a:srgbClr val="00B2A9"/>
                      </a:solidFill>
                      <a:prstDash val="solid"/>
                      <a:round/>
                      <a:headEnd len="sm" w="sm" type="none"/>
                      <a:tailEnd len="sm" w="sm" type="none"/>
                    </a:lnL>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r>
              <a:tr h="944275">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c>
                  <a:txBody>
                    <a:bodyPr/>
                    <a:lstStyle/>
                    <a:p>
                      <a:pPr indent="0" lvl="0" marL="219709" marR="241934" rtl="0" algn="l">
                        <a:lnSpc>
                          <a:spcPct val="114814"/>
                        </a:lnSpc>
                        <a:spcBef>
                          <a:spcPts val="0"/>
                        </a:spcBef>
                        <a:spcAft>
                          <a:spcPts val="0"/>
                        </a:spcAft>
                        <a:buSzPts val="1100"/>
                        <a:buNone/>
                      </a:pPr>
                      <a:r>
                        <a:rPr lang="en">
                          <a:latin typeface="Roboto"/>
                          <a:ea typeface="Roboto"/>
                          <a:cs typeface="Roboto"/>
                          <a:sym typeface="Roboto"/>
                        </a:rPr>
                        <a:t>2. In order to get a clear message across to the audience, the speaker should use  ethos, pathos, and logos.</a:t>
                      </a:r>
                      <a:endParaRPr>
                        <a:latin typeface="Roboto"/>
                        <a:ea typeface="Roboto"/>
                        <a:cs typeface="Roboto"/>
                        <a:sym typeface="Roboto"/>
                      </a:endParaRPr>
                    </a:p>
                  </a:txBody>
                  <a:tcPr marT="95875" marB="0" marR="0" marL="0">
                    <a:lnL cap="flat" cmpd="sng" w="28575">
                      <a:solidFill>
                        <a:srgbClr val="00B2A9"/>
                      </a:solidFill>
                      <a:prstDash val="solid"/>
                      <a:round/>
                      <a:headEnd len="sm" w="sm" type="none"/>
                      <a:tailEnd len="sm" w="sm" type="none"/>
                    </a:lnL>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L cap="flat" cmpd="sng" w="28575">
                      <a:solidFill>
                        <a:srgbClr val="00B2A9"/>
                      </a:solidFill>
                      <a:prstDash val="solid"/>
                      <a:round/>
                      <a:headEnd len="sm" w="sm" type="none"/>
                      <a:tailEnd len="sm" w="sm" type="none"/>
                    </a:lnL>
                    <a:lnT cap="flat" cmpd="sng" w="28575">
                      <a:solidFill>
                        <a:srgbClr val="00B2A9"/>
                      </a:solidFill>
                      <a:prstDash val="solid"/>
                      <a:round/>
                      <a:headEnd len="sm" w="sm" type="none"/>
                      <a:tailEnd len="sm" w="sm" type="none"/>
                    </a:lnT>
                    <a:lnB cap="flat" cmpd="sng" w="28575">
                      <a:solidFill>
                        <a:srgbClr val="00B2A9"/>
                      </a:solidFill>
                      <a:prstDash val="solid"/>
                      <a:round/>
                      <a:headEnd len="sm" w="sm" type="none"/>
                      <a:tailEnd len="sm" w="sm" type="none"/>
                    </a:lnB>
                  </a:tcPr>
                </a:tc>
              </a:tr>
              <a:tr h="992975">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p>
                      <a:pPr indent="0" lvl="0" marL="235584" marR="120650" rtl="0" algn="l">
                        <a:lnSpc>
                          <a:spcPct val="114814"/>
                        </a:lnSpc>
                        <a:spcBef>
                          <a:spcPts val="0"/>
                        </a:spcBef>
                        <a:spcAft>
                          <a:spcPts val="0"/>
                        </a:spcAft>
                        <a:buSzPts val="1100"/>
                        <a:buNone/>
                      </a:pPr>
                      <a:r>
                        <a:rPr lang="en">
                          <a:latin typeface="Roboto"/>
                          <a:ea typeface="Roboto"/>
                          <a:cs typeface="Roboto"/>
                          <a:sym typeface="Roboto"/>
                        </a:rPr>
                        <a:t>3. An award acceptance speech should use a lot of ethos in order to really move the audience.</a:t>
                      </a:r>
                      <a:endParaRPr>
                        <a:latin typeface="Roboto"/>
                        <a:ea typeface="Roboto"/>
                        <a:cs typeface="Roboto"/>
                        <a:sym typeface="Roboto"/>
                      </a:endParaRPr>
                    </a:p>
                  </a:txBody>
                  <a:tcPr marT="6350" marB="0" marR="0" marL="0">
                    <a:lnL cap="flat" cmpd="sng" w="28575">
                      <a:solidFill>
                        <a:srgbClr val="00B2A9"/>
                      </a:solidFill>
                      <a:prstDash val="solid"/>
                      <a:round/>
                      <a:headEnd len="sm" w="sm" type="none"/>
                      <a:tailEnd len="sm" w="sm" type="none"/>
                    </a:lnL>
                    <a:lnR cap="flat" cmpd="sng" w="28575">
                      <a:solidFill>
                        <a:srgbClr val="00B2A9"/>
                      </a:solidFill>
                      <a:prstDash val="solid"/>
                      <a:round/>
                      <a:headEnd len="sm" w="sm" type="none"/>
                      <a:tailEnd len="sm" w="sm" type="none"/>
                    </a:lnR>
                    <a:lnT cap="flat" cmpd="sng" w="28575">
                      <a:solidFill>
                        <a:srgbClr val="00B2A9"/>
                      </a:solidFill>
                      <a:prstDash val="solid"/>
                      <a:round/>
                      <a:headEnd len="sm" w="sm" type="none"/>
                      <a:tailEnd len="sm" w="sm" type="none"/>
                    </a:lnT>
                    <a:lnB cap="flat" cmpd="sng" w="28575">
                      <a:solidFill>
                        <a:srgbClr val="00B2A9">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u="none" cap="none" strike="noStrike">
                        <a:latin typeface="Roboto"/>
                        <a:ea typeface="Roboto"/>
                        <a:cs typeface="Roboto"/>
                        <a:sym typeface="Roboto"/>
                      </a:endParaRPr>
                    </a:p>
                  </a:txBody>
                  <a:tcPr marT="0" marB="0" marR="0" marL="0" anchor="ctr">
                    <a:lnL cap="flat" cmpd="sng" w="28575">
                      <a:solidFill>
                        <a:srgbClr val="00B2A9"/>
                      </a:solidFill>
                      <a:prstDash val="solid"/>
                      <a:round/>
                      <a:headEnd len="sm" w="sm" type="none"/>
                      <a:tailEnd len="sm" w="sm" type="none"/>
                    </a:lnL>
                    <a:lnT cap="flat" cmpd="sng" w="28575">
                      <a:solidFill>
                        <a:srgbClr val="00B2A9"/>
                      </a:solidFill>
                      <a:prstDash val="solid"/>
                      <a:round/>
                      <a:headEnd len="sm" w="sm" type="none"/>
                      <a:tailEnd len="sm" w="sm" type="none"/>
                    </a:lnT>
                    <a:lnB cap="flat" cmpd="sng" w="28575">
                      <a:solidFill>
                        <a:srgbClr val="00B2A9">
                          <a:alpha val="0"/>
                        </a:srgbClr>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62" name="Google Shape;562;p8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63" name="Google Shape;563;p80"/>
          <p:cNvPicPr preferRelativeResize="0"/>
          <p:nvPr/>
        </p:nvPicPr>
        <p:blipFill>
          <a:blip r:embed="rId3">
            <a:alphaModFix/>
          </a:blip>
          <a:stretch>
            <a:fillRect/>
          </a:stretch>
        </p:blipFill>
        <p:spPr>
          <a:xfrm rot="-890507">
            <a:off x="7456700" y="-211537"/>
            <a:ext cx="1518173" cy="1518173"/>
          </a:xfrm>
          <a:prstGeom prst="rect">
            <a:avLst/>
          </a:prstGeom>
          <a:noFill/>
          <a:ln>
            <a:noFill/>
          </a:ln>
        </p:spPr>
      </p:pic>
      <p:graphicFrame>
        <p:nvGraphicFramePr>
          <p:cNvPr id="564" name="Google Shape;564;p80"/>
          <p:cNvGraphicFramePr/>
          <p:nvPr/>
        </p:nvGraphicFramePr>
        <p:xfrm>
          <a:off x="566063" y="1383350"/>
          <a:ext cx="3000000" cy="3000000"/>
        </p:xfrm>
        <a:graphic>
          <a:graphicData uri="http://schemas.openxmlformats.org/drawingml/2006/table">
            <a:tbl>
              <a:tblPr>
                <a:noFill/>
                <a:tableStyleId>{FDA6830E-F268-4882-BA3F-72BD250BE273}</a:tableStyleId>
              </a:tblPr>
              <a:tblGrid>
                <a:gridCol w="7964300"/>
              </a:tblGrid>
              <a:tr h="3370575">
                <a:tc>
                  <a:txBody>
                    <a:bodyPr/>
                    <a:lstStyle/>
                    <a:p>
                      <a:pPr indent="-361950" lvl="0" marL="457200" rtl="0" algn="l">
                        <a:spcBef>
                          <a:spcPts val="0"/>
                        </a:spcBef>
                        <a:spcAft>
                          <a:spcPts val="0"/>
                        </a:spcAft>
                        <a:buClr>
                          <a:srgbClr val="1F3A93"/>
                        </a:buClr>
                        <a:buSzPts val="2100"/>
                        <a:buFont typeface="Roboto"/>
                        <a:buAutoNum type="arabicPeriod"/>
                      </a:pPr>
                      <a:r>
                        <a:rPr lang="en" sz="2100">
                          <a:solidFill>
                            <a:srgbClr val="1F3A93"/>
                          </a:solidFill>
                          <a:latin typeface="Roboto"/>
                          <a:ea typeface="Roboto"/>
                          <a:cs typeface="Roboto"/>
                          <a:sym typeface="Roboto"/>
                        </a:rPr>
                        <a:t>What strategies do speakers use to persuade their  audience?</a:t>
                      </a:r>
                      <a:endParaRPr sz="2100">
                        <a:solidFill>
                          <a:srgbClr val="1F3A93"/>
                        </a:solidFill>
                        <a:latin typeface="Roboto"/>
                        <a:ea typeface="Roboto"/>
                        <a:cs typeface="Roboto"/>
                        <a:sym typeface="Roboto"/>
                      </a:endParaRPr>
                    </a:p>
                    <a:p>
                      <a:pPr indent="-361950" lvl="0" marL="457200" rtl="0" algn="l">
                        <a:spcBef>
                          <a:spcPts val="1000"/>
                        </a:spcBef>
                        <a:spcAft>
                          <a:spcPts val="0"/>
                        </a:spcAft>
                        <a:buClr>
                          <a:srgbClr val="1F3A93"/>
                        </a:buClr>
                        <a:buSzPts val="2100"/>
                        <a:buFont typeface="Roboto"/>
                        <a:buAutoNum type="arabicPeriod"/>
                      </a:pPr>
                      <a:r>
                        <a:rPr lang="en" sz="2100">
                          <a:solidFill>
                            <a:srgbClr val="1F3A93"/>
                          </a:solidFill>
                          <a:latin typeface="Roboto"/>
                          <a:ea typeface="Roboto"/>
                          <a:cs typeface="Roboto"/>
                          <a:sym typeface="Roboto"/>
                        </a:rPr>
                        <a:t>What are the steps in analyzing the message of a  speech?</a:t>
                      </a:r>
                      <a:endParaRPr sz="2100">
                        <a:solidFill>
                          <a:srgbClr val="1F3A93"/>
                        </a:solidFill>
                        <a:latin typeface="Roboto"/>
                        <a:ea typeface="Roboto"/>
                        <a:cs typeface="Roboto"/>
                        <a:sym typeface="Roboto"/>
                      </a:endParaRPr>
                    </a:p>
                    <a:p>
                      <a:pPr indent="-361950" lvl="0" marL="457200" rtl="0" algn="l">
                        <a:spcBef>
                          <a:spcPts val="1000"/>
                        </a:spcBef>
                        <a:spcAft>
                          <a:spcPts val="1000"/>
                        </a:spcAft>
                        <a:buClr>
                          <a:srgbClr val="1F3A93"/>
                        </a:buClr>
                        <a:buSzPts val="2100"/>
                        <a:buFont typeface="Roboto"/>
                        <a:buAutoNum type="arabicPeriod"/>
                      </a:pPr>
                      <a:r>
                        <a:rPr lang="en" sz="2100">
                          <a:solidFill>
                            <a:srgbClr val="1F3A93"/>
                          </a:solidFill>
                          <a:latin typeface="Roboto"/>
                          <a:ea typeface="Roboto"/>
                          <a:cs typeface="Roboto"/>
                          <a:sym typeface="Roboto"/>
                        </a:rPr>
                        <a:t>Why is it important to use context clues when you come  across words that are  unfamiliar?</a:t>
                      </a:r>
                      <a:endParaRPr sz="18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565" name="Google Shape;565;p80"/>
          <p:cNvSpPr txBox="1"/>
          <p:nvPr/>
        </p:nvSpPr>
        <p:spPr>
          <a:xfrm>
            <a:off x="5067850" y="4789950"/>
            <a:ext cx="4076100" cy="27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3"/>
                </a:solidFill>
                <a:latin typeface="Roboto"/>
                <a:ea typeface="Roboto"/>
                <a:cs typeface="Roboto"/>
                <a:sym typeface="Roboto"/>
              </a:rPr>
              <a:t>*Don’t forget to fill in your Daily Learning Log!</a:t>
            </a:r>
            <a:endParaRPr>
              <a:solidFill>
                <a:srgbClr val="1F3A93"/>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569" name="Shape 569"/>
        <p:cNvGrpSpPr/>
        <p:nvPr/>
      </p:nvGrpSpPr>
      <p:grpSpPr>
        <a:xfrm>
          <a:off x="0" y="0"/>
          <a:ext cx="0" cy="0"/>
          <a:chOff x="0" y="0"/>
          <a:chExt cx="0" cy="0"/>
        </a:xfrm>
      </p:grpSpPr>
      <p:pic>
        <p:nvPicPr>
          <p:cNvPr id="570" name="Google Shape;570;p81"/>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571" name="Google Shape;571;p81"/>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4</a:t>
            </a:r>
            <a:endParaRPr b="1" sz="4800">
              <a:solidFill>
                <a:schemeClr val="lt1"/>
              </a:solidFill>
              <a:latin typeface="Roboto Condensed"/>
              <a:ea typeface="Roboto Condensed"/>
              <a:cs typeface="Roboto Condensed"/>
              <a:sym typeface="Roboto Condensed"/>
            </a:endParaRPr>
          </a:p>
        </p:txBody>
      </p:sp>
      <p:sp>
        <p:nvSpPr>
          <p:cNvPr id="572" name="Google Shape;572;p81"/>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Mini Speech</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Clr>
                <a:schemeClr val="dk1"/>
              </a:buClr>
              <a:buSzPts val="605"/>
              <a:buFont typeface="Arial"/>
              <a:buNone/>
            </a:pPr>
            <a:r>
              <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SzPts val="605"/>
              <a:buNone/>
            </a:pPr>
            <a:r>
              <a:t/>
            </a:r>
            <a:endParaRPr sz="1430">
              <a:solidFill>
                <a:schemeClr val="lt1"/>
              </a:solidFill>
              <a:latin typeface="Raleway Medium"/>
              <a:ea typeface="Raleway Medium"/>
              <a:cs typeface="Raleway Medium"/>
              <a:sym typeface="Raleway Medium"/>
            </a:endParaRPr>
          </a:p>
        </p:txBody>
      </p:sp>
      <p:cxnSp>
        <p:nvCxnSpPr>
          <p:cNvPr id="573" name="Google Shape;573;p81"/>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574" name="Google Shape;574;p81"/>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575" name="Google Shape;575;p81"/>
          <p:cNvPicPr preferRelativeResize="0"/>
          <p:nvPr/>
        </p:nvPicPr>
        <p:blipFill>
          <a:blip r:embed="rId5">
            <a:alphaModFix/>
          </a:blip>
          <a:stretch>
            <a:fillRect/>
          </a:stretch>
        </p:blipFill>
        <p:spPr>
          <a:xfrm>
            <a:off x="5250050" y="700975"/>
            <a:ext cx="3741550" cy="37415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82"/>
          <p:cNvSpPr txBox="1"/>
          <p:nvPr>
            <p:ph type="title"/>
          </p:nvPr>
        </p:nvSpPr>
        <p:spPr>
          <a:xfrm>
            <a:off x="311700" y="321200"/>
            <a:ext cx="722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581" name="Google Shape;581;p8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82" name="Google Shape;582;p82"/>
          <p:cNvPicPr preferRelativeResize="0"/>
          <p:nvPr/>
        </p:nvPicPr>
        <p:blipFill rotWithShape="1">
          <a:blip r:embed="rId3">
            <a:alphaModFix/>
          </a:blip>
          <a:srcRect b="15513" l="0" r="23512" t="15382"/>
          <a:stretch/>
        </p:blipFill>
        <p:spPr>
          <a:xfrm rot="302347">
            <a:off x="8055423" y="195126"/>
            <a:ext cx="881528" cy="796397"/>
          </a:xfrm>
          <a:prstGeom prst="rect">
            <a:avLst/>
          </a:prstGeom>
          <a:noFill/>
          <a:ln>
            <a:noFill/>
          </a:ln>
        </p:spPr>
      </p:pic>
      <p:graphicFrame>
        <p:nvGraphicFramePr>
          <p:cNvPr id="583" name="Google Shape;583;p82"/>
          <p:cNvGraphicFramePr/>
          <p:nvPr/>
        </p:nvGraphicFramePr>
        <p:xfrm>
          <a:off x="585405" y="1393125"/>
          <a:ext cx="3000000" cy="3000000"/>
        </p:xfrm>
        <a:graphic>
          <a:graphicData uri="http://schemas.openxmlformats.org/drawingml/2006/table">
            <a:tbl>
              <a:tblPr>
                <a:noFill/>
                <a:tableStyleId>{FDA6830E-F268-4882-BA3F-72BD250BE273}</a:tableStyleId>
              </a:tblPr>
              <a:tblGrid>
                <a:gridCol w="7973200"/>
              </a:tblGrid>
              <a:tr h="3378025">
                <a:tc>
                  <a:txBody>
                    <a:bodyPr/>
                    <a:lstStyle/>
                    <a:p>
                      <a:pPr indent="0" lvl="0" marL="0" rtl="0" algn="ctr">
                        <a:spcBef>
                          <a:spcPts val="0"/>
                        </a:spcBef>
                        <a:spcAft>
                          <a:spcPts val="0"/>
                        </a:spcAft>
                        <a:buNone/>
                      </a:pPr>
                      <a:r>
                        <a:rPr b="1" lang="en" sz="1900">
                          <a:solidFill>
                            <a:srgbClr val="00B2A9"/>
                          </a:solidFill>
                          <a:latin typeface="Roboto"/>
                          <a:ea typeface="Roboto"/>
                          <a:cs typeface="Roboto"/>
                          <a:sym typeface="Roboto"/>
                        </a:rPr>
                        <a:t>What does it mean for a voice to go unheard?</a:t>
                      </a:r>
                      <a:endParaRPr b="1" sz="19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rPr b="1" lang="en" sz="1900">
                          <a:solidFill>
                            <a:srgbClr val="00B2A9"/>
                          </a:solidFill>
                          <a:latin typeface="Roboto"/>
                          <a:ea typeface="Roboto"/>
                          <a:cs typeface="Roboto"/>
                          <a:sym typeface="Roboto"/>
                        </a:rPr>
                        <a:t>If a voice is unheard, how can things change for it to be heard?</a:t>
                      </a:r>
                      <a:endParaRPr b="1" sz="1900">
                        <a:solidFill>
                          <a:srgbClr val="00B2A9"/>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83"/>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589" name="Google Shape;589;p8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Do Now</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Mini Lesson: Punctuation</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Mini Lesson: Free Speech</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Guided Practice: Writing Prompts</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Independent Practice: Mini Speech</a:t>
            </a:r>
            <a:endParaRPr b="1" sz="2300">
              <a:solidFill>
                <a:srgbClr val="00B2A9"/>
              </a:solidFill>
              <a:latin typeface="Roboto"/>
              <a:ea typeface="Roboto"/>
              <a:cs typeface="Roboto"/>
              <a:sym typeface="Roboto"/>
            </a:endParaRPr>
          </a:p>
          <a:p>
            <a:pPr indent="-374650" lvl="0" marL="457200" rtl="0" algn="l">
              <a:spcBef>
                <a:spcPts val="1000"/>
              </a:spcBef>
              <a:spcAft>
                <a:spcPts val="1000"/>
              </a:spcAft>
              <a:buClr>
                <a:srgbClr val="00B2A9"/>
              </a:buClr>
              <a:buSzPts val="2300"/>
              <a:buFont typeface="Roboto"/>
              <a:buAutoNum type="arabicPeriod"/>
            </a:pPr>
            <a:r>
              <a:rPr b="1" lang="en" sz="2300">
                <a:solidFill>
                  <a:srgbClr val="00B2A9"/>
                </a:solidFill>
                <a:latin typeface="Roboto"/>
                <a:ea typeface="Roboto"/>
                <a:cs typeface="Roboto"/>
                <a:sym typeface="Roboto"/>
              </a:rPr>
              <a:t>Exit Ticket</a:t>
            </a:r>
            <a:endParaRPr b="1" sz="1900">
              <a:solidFill>
                <a:srgbClr val="00B2A9"/>
              </a:solidFill>
              <a:latin typeface="Roboto"/>
              <a:ea typeface="Roboto"/>
              <a:cs typeface="Roboto"/>
              <a:sym typeface="Roboto"/>
            </a:endParaRPr>
          </a:p>
        </p:txBody>
      </p:sp>
      <p:cxnSp>
        <p:nvCxnSpPr>
          <p:cNvPr id="590" name="Google Shape;590;p8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91" name="Google Shape;591;p83"/>
          <p:cNvPicPr preferRelativeResize="0"/>
          <p:nvPr/>
        </p:nvPicPr>
        <p:blipFill>
          <a:blip r:embed="rId3">
            <a:alphaModFix/>
          </a:blip>
          <a:stretch>
            <a:fillRect/>
          </a:stretch>
        </p:blipFill>
        <p:spPr>
          <a:xfrm>
            <a:off x="7927450" y="31300"/>
            <a:ext cx="1063197" cy="115247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8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597" name="Google Shape;597;p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indent="-342900" lvl="0" marL="457200" rtl="0" algn="l">
              <a:spcBef>
                <a:spcPts val="1600"/>
              </a:spcBef>
              <a:spcAft>
                <a:spcPts val="0"/>
              </a:spcAft>
              <a:buClr>
                <a:srgbClr val="414143"/>
              </a:buClr>
              <a:buSzPts val="1800"/>
              <a:buFont typeface="Roboto"/>
              <a:buChar char="●"/>
            </a:pPr>
            <a:r>
              <a:rPr lang="en">
                <a:solidFill>
                  <a:srgbClr val="414143"/>
                </a:solidFill>
                <a:latin typeface="Roboto"/>
                <a:ea typeface="Roboto"/>
                <a:cs typeface="Roboto"/>
                <a:sym typeface="Roboto"/>
              </a:rPr>
              <a:t>Develop the key elements of a speech: purpose or message, audience, and context in order to write a mini-speech.</a:t>
            </a:r>
            <a:endParaRPr>
              <a:solidFill>
                <a:srgbClr val="414143"/>
              </a:solidFill>
              <a:latin typeface="Roboto"/>
              <a:ea typeface="Roboto"/>
              <a:cs typeface="Roboto"/>
              <a:sym typeface="Roboto"/>
            </a:endParaRPr>
          </a:p>
          <a:p>
            <a:pPr indent="-342900" lvl="0" marL="457200" rtl="0" algn="l">
              <a:spcBef>
                <a:spcPts val="1000"/>
              </a:spcBef>
              <a:spcAft>
                <a:spcPts val="0"/>
              </a:spcAft>
              <a:buClr>
                <a:srgbClr val="414143"/>
              </a:buClr>
              <a:buSzPts val="1800"/>
              <a:buFont typeface="Roboto"/>
              <a:buChar char="●"/>
            </a:pPr>
            <a:r>
              <a:rPr lang="en">
                <a:solidFill>
                  <a:srgbClr val="414143"/>
                </a:solidFill>
                <a:latin typeface="Roboto"/>
                <a:ea typeface="Roboto"/>
                <a:cs typeface="Roboto"/>
                <a:sym typeface="Roboto"/>
              </a:rPr>
              <a:t>Use correct capitalization and punctuation in a mini-speech.</a:t>
            </a:r>
            <a:endParaRPr>
              <a:solidFill>
                <a:srgbClr val="414143"/>
              </a:solidFill>
              <a:latin typeface="Roboto"/>
              <a:ea typeface="Roboto"/>
              <a:cs typeface="Roboto"/>
              <a:sym typeface="Roboto"/>
            </a:endParaRPr>
          </a:p>
          <a:p>
            <a:pPr indent="-342900" lvl="0" marL="457200" rtl="0" algn="l">
              <a:spcBef>
                <a:spcPts val="1000"/>
              </a:spcBef>
              <a:spcAft>
                <a:spcPts val="1000"/>
              </a:spcAft>
              <a:buClr>
                <a:srgbClr val="414143"/>
              </a:buClr>
              <a:buSzPts val="1800"/>
              <a:buFont typeface="Roboto"/>
              <a:buChar char="●"/>
            </a:pPr>
            <a:r>
              <a:rPr lang="en">
                <a:solidFill>
                  <a:srgbClr val="414143"/>
                </a:solidFill>
                <a:latin typeface="Roboto"/>
                <a:ea typeface="Roboto"/>
                <a:cs typeface="Roboto"/>
                <a:sym typeface="Roboto"/>
              </a:rPr>
              <a:t>Analyze and evaluate the freedoms and limitations of rights from two primary source documents.</a:t>
            </a:r>
            <a:endParaRPr>
              <a:solidFill>
                <a:srgbClr val="414143"/>
              </a:solidFill>
              <a:latin typeface="Roboto"/>
              <a:ea typeface="Roboto"/>
              <a:cs typeface="Roboto"/>
              <a:sym typeface="Roboto"/>
            </a:endParaRPr>
          </a:p>
        </p:txBody>
      </p:sp>
      <p:cxnSp>
        <p:nvCxnSpPr>
          <p:cNvPr id="598" name="Google Shape;598;p8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599" name="Google Shape;599;p84"/>
          <p:cNvPicPr preferRelativeResize="0"/>
          <p:nvPr/>
        </p:nvPicPr>
        <p:blipFill rotWithShape="1">
          <a:blip r:embed="rId3">
            <a:alphaModFix/>
          </a:blip>
          <a:srcRect b="16464" l="16717" r="14962" t="0"/>
          <a:stretch/>
        </p:blipFill>
        <p:spPr>
          <a:xfrm>
            <a:off x="8046450" y="-142675"/>
            <a:ext cx="958050" cy="117137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8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Quick Review</a:t>
            </a:r>
            <a:endParaRPr b="1">
              <a:solidFill>
                <a:srgbClr val="1F3A93"/>
              </a:solidFill>
              <a:latin typeface="Roboto Condensed"/>
              <a:ea typeface="Roboto Condensed"/>
              <a:cs typeface="Roboto Condensed"/>
              <a:sym typeface="Roboto Condensed"/>
            </a:endParaRPr>
          </a:p>
        </p:txBody>
      </p:sp>
      <p:sp>
        <p:nvSpPr>
          <p:cNvPr id="605" name="Google Shape;605;p8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B2A9"/>
                </a:solidFill>
                <a:latin typeface="Roboto"/>
                <a:ea typeface="Roboto"/>
                <a:cs typeface="Roboto"/>
                <a:sym typeface="Roboto"/>
              </a:rPr>
              <a:t>What are the key elements of a speech?</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rPr b="1" lang="en" sz="2800">
                <a:solidFill>
                  <a:srgbClr val="00B2A9"/>
                </a:solidFill>
                <a:latin typeface="Roboto"/>
                <a:ea typeface="Roboto"/>
                <a:cs typeface="Roboto"/>
                <a:sym typeface="Roboto"/>
              </a:rPr>
              <a:t>What are the key nonverbal aspects of a speech?</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rPr b="1" lang="en" sz="2800">
                <a:solidFill>
                  <a:srgbClr val="00B2A9"/>
                </a:solidFill>
                <a:latin typeface="Roboto"/>
                <a:ea typeface="Roboto"/>
                <a:cs typeface="Roboto"/>
                <a:sym typeface="Roboto"/>
              </a:rPr>
              <a:t>What do speakers use to persuade their audience?</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t/>
            </a:r>
            <a:endParaRPr b="1" sz="2800">
              <a:solidFill>
                <a:srgbClr val="00B2A9"/>
              </a:solidFill>
              <a:latin typeface="Roboto"/>
              <a:ea typeface="Roboto"/>
              <a:cs typeface="Roboto"/>
              <a:sym typeface="Roboto"/>
            </a:endParaRPr>
          </a:p>
          <a:p>
            <a:pPr indent="0" lvl="0" marL="0" rtl="0" algn="ctr">
              <a:spcBef>
                <a:spcPts val="1600"/>
              </a:spcBef>
              <a:spcAft>
                <a:spcPts val="1600"/>
              </a:spcAft>
              <a:buNone/>
            </a:pPr>
            <a:r>
              <a:t/>
            </a:r>
            <a:endParaRPr b="1" sz="2800">
              <a:solidFill>
                <a:srgbClr val="00B2A9"/>
              </a:solidFill>
              <a:latin typeface="Roboto"/>
              <a:ea typeface="Roboto"/>
              <a:cs typeface="Roboto"/>
              <a:sym typeface="Roboto"/>
            </a:endParaRPr>
          </a:p>
        </p:txBody>
      </p:sp>
      <p:cxnSp>
        <p:nvCxnSpPr>
          <p:cNvPr id="606" name="Google Shape;606;p8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07" name="Google Shape;607;p85"/>
          <p:cNvPicPr preferRelativeResize="0"/>
          <p:nvPr/>
        </p:nvPicPr>
        <p:blipFill>
          <a:blip r:embed="rId3">
            <a:alphaModFix/>
          </a:blip>
          <a:stretch>
            <a:fillRect/>
          </a:stretch>
        </p:blipFill>
        <p:spPr>
          <a:xfrm>
            <a:off x="7701174" y="31900"/>
            <a:ext cx="1197252" cy="115129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8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Punctuation: Commas</a:t>
            </a:r>
            <a:endParaRPr b="1">
              <a:solidFill>
                <a:srgbClr val="1F3A93"/>
              </a:solidFill>
              <a:latin typeface="Roboto Condensed"/>
              <a:ea typeface="Roboto Condensed"/>
              <a:cs typeface="Roboto Condensed"/>
              <a:sym typeface="Roboto Condensed"/>
            </a:endParaRPr>
          </a:p>
        </p:txBody>
      </p:sp>
      <p:cxnSp>
        <p:nvCxnSpPr>
          <p:cNvPr id="613" name="Google Shape;613;p8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14" name="Google Shape;614;p86"/>
          <p:cNvPicPr preferRelativeResize="0"/>
          <p:nvPr/>
        </p:nvPicPr>
        <p:blipFill>
          <a:blip r:embed="rId3">
            <a:alphaModFix/>
          </a:blip>
          <a:stretch>
            <a:fillRect/>
          </a:stretch>
        </p:blipFill>
        <p:spPr>
          <a:xfrm>
            <a:off x="7701174" y="31900"/>
            <a:ext cx="1197252" cy="1151298"/>
          </a:xfrm>
          <a:prstGeom prst="rect">
            <a:avLst/>
          </a:prstGeom>
          <a:noFill/>
          <a:ln>
            <a:noFill/>
          </a:ln>
        </p:spPr>
      </p:pic>
      <p:graphicFrame>
        <p:nvGraphicFramePr>
          <p:cNvPr id="615" name="Google Shape;615;p86"/>
          <p:cNvGraphicFramePr/>
          <p:nvPr/>
        </p:nvGraphicFramePr>
        <p:xfrm>
          <a:off x="153175" y="1104900"/>
          <a:ext cx="3000000" cy="3000000"/>
        </p:xfrm>
        <a:graphic>
          <a:graphicData uri="http://schemas.openxmlformats.org/drawingml/2006/table">
            <a:tbl>
              <a:tblPr>
                <a:noFill/>
                <a:tableStyleId>{FDA6830E-F268-4882-BA3F-72BD250BE273}</a:tableStyleId>
              </a:tblPr>
              <a:tblGrid>
                <a:gridCol w="4506875"/>
                <a:gridCol w="4330775"/>
              </a:tblGrid>
              <a:tr h="396200">
                <a:tc gridSpan="2">
                  <a:txBody>
                    <a:bodyPr/>
                    <a:lstStyle/>
                    <a:p>
                      <a:pPr indent="0" lvl="0" marL="0" rtl="0" algn="l">
                        <a:spcBef>
                          <a:spcPts val="0"/>
                        </a:spcBef>
                        <a:spcAft>
                          <a:spcPts val="0"/>
                        </a:spcAft>
                        <a:buNone/>
                      </a:pPr>
                      <a:r>
                        <a:rPr b="1" lang="en" sz="1500">
                          <a:latin typeface="Roboto"/>
                          <a:ea typeface="Roboto"/>
                          <a:cs typeface="Roboto"/>
                          <a:sym typeface="Roboto"/>
                        </a:rPr>
                        <a:t>Always use a comma to separate...</a:t>
                      </a:r>
                      <a:endParaRPr b="1" sz="1500">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hMerge="1"/>
              </a:tr>
              <a:tr h="396200">
                <a:tc>
                  <a:txBody>
                    <a:bodyPr/>
                    <a:lstStyle/>
                    <a:p>
                      <a:pPr indent="0" lvl="0" marL="0" rtl="0" algn="l">
                        <a:spcBef>
                          <a:spcPts val="0"/>
                        </a:spcBef>
                        <a:spcAft>
                          <a:spcPts val="0"/>
                        </a:spcAft>
                        <a:buNone/>
                      </a:pPr>
                      <a:r>
                        <a:rPr lang="en" sz="1500">
                          <a:latin typeface="Roboto"/>
                          <a:ea typeface="Roboto"/>
                          <a:cs typeface="Roboto"/>
                          <a:sym typeface="Roboto"/>
                        </a:rPr>
                        <a:t>A city and state</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solidFill>
                            <a:srgbClr val="222222"/>
                          </a:solidFill>
                          <a:latin typeface="Roboto"/>
                          <a:ea typeface="Roboto"/>
                          <a:cs typeface="Roboto"/>
                          <a:sym typeface="Roboto"/>
                        </a:rPr>
                        <a:t>Miami, Florida</a:t>
                      </a:r>
                      <a:endParaRPr sz="1500">
                        <a:solidFill>
                          <a:srgbClr val="222222"/>
                        </a:solidFill>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The date from the year</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solidFill>
                            <a:srgbClr val="222222"/>
                          </a:solidFill>
                          <a:latin typeface="Roboto"/>
                          <a:ea typeface="Roboto"/>
                          <a:cs typeface="Roboto"/>
                          <a:sym typeface="Roboto"/>
                        </a:rPr>
                        <a:t>December 25, 2018</a:t>
                      </a:r>
                      <a:endParaRPr sz="1500">
                        <a:solidFill>
                          <a:srgbClr val="222222"/>
                        </a:solidFill>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The greeting and closing of a letter</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solidFill>
                            <a:srgbClr val="222222"/>
                          </a:solidFill>
                          <a:latin typeface="Roboto"/>
                          <a:ea typeface="Roboto"/>
                          <a:cs typeface="Roboto"/>
                          <a:sym typeface="Roboto"/>
                        </a:rPr>
                        <a:t>Dear Jane,           Sincerely, John</a:t>
                      </a:r>
                      <a:endParaRPr sz="1500">
                        <a:solidFill>
                          <a:srgbClr val="222222"/>
                        </a:solidFill>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Two adjectives that tell about the same noun</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solidFill>
                            <a:srgbClr val="222222"/>
                          </a:solidFill>
                          <a:latin typeface="Roboto"/>
                          <a:ea typeface="Roboto"/>
                          <a:cs typeface="Roboto"/>
                          <a:sym typeface="Roboto"/>
                        </a:rPr>
                        <a:t>Shawn is a clever, smart boy.</a:t>
                      </a:r>
                      <a:endParaRPr sz="1500">
                        <a:solidFill>
                          <a:srgbClr val="222222"/>
                        </a:solidFill>
                        <a:latin typeface="Roboto"/>
                        <a:ea typeface="Roboto"/>
                        <a:cs typeface="Roboto"/>
                        <a:sym typeface="Roboto"/>
                      </a:endParaRPr>
                    </a:p>
                  </a:txBody>
                  <a:tcPr marT="91425" marB="91425" marR="91425" marL="91425"/>
                </a:tc>
              </a:tr>
              <a:tr h="396200">
                <a:tc gridSpan="2">
                  <a:txBody>
                    <a:bodyPr/>
                    <a:lstStyle/>
                    <a:p>
                      <a:pPr indent="0" lvl="0" marL="0" rtl="0" algn="l">
                        <a:spcBef>
                          <a:spcPts val="0"/>
                        </a:spcBef>
                        <a:spcAft>
                          <a:spcPts val="0"/>
                        </a:spcAft>
                        <a:buNone/>
                      </a:pPr>
                      <a:r>
                        <a:rPr b="1" lang="en" sz="1500">
                          <a:latin typeface="Roboto"/>
                          <a:ea typeface="Roboto"/>
                          <a:cs typeface="Roboto"/>
                          <a:sym typeface="Roboto"/>
                        </a:rPr>
                        <a:t>Use a comma to show a pause...</a:t>
                      </a:r>
                      <a:endParaRPr b="1" sz="1500">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hMerge="1"/>
              </a:tr>
              <a:tr h="381000">
                <a:tc>
                  <a:txBody>
                    <a:bodyPr/>
                    <a:lstStyle/>
                    <a:p>
                      <a:pPr indent="0" lvl="0" marL="0" rtl="0" algn="l">
                        <a:spcBef>
                          <a:spcPts val="0"/>
                        </a:spcBef>
                        <a:spcAft>
                          <a:spcPts val="0"/>
                        </a:spcAft>
                        <a:buNone/>
                      </a:pPr>
                      <a:r>
                        <a:rPr lang="en" sz="1500">
                          <a:latin typeface="Roboto"/>
                          <a:ea typeface="Roboto"/>
                          <a:cs typeface="Roboto"/>
                          <a:sym typeface="Roboto"/>
                        </a:rPr>
                        <a:t>Between three or more items in a series</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solidFill>
                            <a:srgbClr val="222222"/>
                          </a:solidFill>
                          <a:latin typeface="Roboto"/>
                          <a:ea typeface="Roboto"/>
                          <a:cs typeface="Roboto"/>
                          <a:sym typeface="Roboto"/>
                        </a:rPr>
                        <a:t>Jim likes pizza, spaghetti, and lasagna.</a:t>
                      </a:r>
                      <a:endParaRPr sz="1500">
                        <a:solidFill>
                          <a:srgbClr val="222222"/>
                        </a:solidFill>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Between the words spoken by someone and the rest of the sentence</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solidFill>
                            <a:srgbClr val="222222"/>
                          </a:solidFill>
                          <a:latin typeface="Roboto"/>
                          <a:ea typeface="Roboto"/>
                          <a:cs typeface="Roboto"/>
                          <a:sym typeface="Roboto"/>
                        </a:rPr>
                        <a:t>“I know,” answered Mary.</a:t>
                      </a:r>
                      <a:endParaRPr sz="1500">
                        <a:solidFill>
                          <a:srgbClr val="222222"/>
                        </a:solidFill>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After a short introductory phrase</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solidFill>
                            <a:srgbClr val="222222"/>
                          </a:solidFill>
                          <a:latin typeface="Roboto"/>
                          <a:ea typeface="Roboto"/>
                          <a:cs typeface="Roboto"/>
                          <a:sym typeface="Roboto"/>
                        </a:rPr>
                        <a:t>After all that candy, nobody was hungry for cake</a:t>
                      </a:r>
                      <a:endParaRPr sz="1500">
                        <a:solidFill>
                          <a:srgbClr val="222222"/>
                        </a:solidFill>
                        <a:latin typeface="Roboto"/>
                        <a:ea typeface="Roboto"/>
                        <a:cs typeface="Roboto"/>
                        <a:sym typeface="Roboto"/>
                      </a:endParaRPr>
                    </a:p>
                  </a:txBody>
                  <a:tcPr marT="91425" marB="91425" marR="91425" marL="91425"/>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8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Punctuation: Commas</a:t>
            </a:r>
            <a:endParaRPr b="1">
              <a:solidFill>
                <a:srgbClr val="1F3A93"/>
              </a:solidFill>
              <a:latin typeface="Roboto Condensed"/>
              <a:ea typeface="Roboto Condensed"/>
              <a:cs typeface="Roboto Condensed"/>
              <a:sym typeface="Roboto Condensed"/>
            </a:endParaRPr>
          </a:p>
        </p:txBody>
      </p:sp>
      <p:cxnSp>
        <p:nvCxnSpPr>
          <p:cNvPr id="621" name="Google Shape;621;p8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22" name="Google Shape;622;p87"/>
          <p:cNvPicPr preferRelativeResize="0"/>
          <p:nvPr/>
        </p:nvPicPr>
        <p:blipFill>
          <a:blip r:embed="rId3">
            <a:alphaModFix/>
          </a:blip>
          <a:stretch>
            <a:fillRect/>
          </a:stretch>
        </p:blipFill>
        <p:spPr>
          <a:xfrm>
            <a:off x="7701174" y="31900"/>
            <a:ext cx="1197252" cy="1151298"/>
          </a:xfrm>
          <a:prstGeom prst="rect">
            <a:avLst/>
          </a:prstGeom>
          <a:noFill/>
          <a:ln>
            <a:noFill/>
          </a:ln>
        </p:spPr>
      </p:pic>
      <p:graphicFrame>
        <p:nvGraphicFramePr>
          <p:cNvPr id="623" name="Google Shape;623;p87"/>
          <p:cNvGraphicFramePr/>
          <p:nvPr/>
        </p:nvGraphicFramePr>
        <p:xfrm>
          <a:off x="141600" y="1162050"/>
          <a:ext cx="3000000" cy="3000000"/>
        </p:xfrm>
        <a:graphic>
          <a:graphicData uri="http://schemas.openxmlformats.org/drawingml/2006/table">
            <a:tbl>
              <a:tblPr>
                <a:noFill/>
                <a:tableStyleId>{FDA6830E-F268-4882-BA3F-72BD250BE273}</a:tableStyleId>
              </a:tblPr>
              <a:tblGrid>
                <a:gridCol w="4945375"/>
                <a:gridCol w="3892275"/>
              </a:tblGrid>
              <a:tr h="396200">
                <a:tc gridSpan="2">
                  <a:txBody>
                    <a:bodyPr/>
                    <a:lstStyle/>
                    <a:p>
                      <a:pPr indent="0" lvl="0" marL="0" rtl="0" algn="l">
                        <a:spcBef>
                          <a:spcPts val="0"/>
                        </a:spcBef>
                        <a:spcAft>
                          <a:spcPts val="0"/>
                        </a:spcAft>
                        <a:buNone/>
                      </a:pPr>
                      <a:r>
                        <a:rPr b="1" lang="en" sz="1500">
                          <a:latin typeface="Roboto"/>
                          <a:ea typeface="Roboto"/>
                          <a:cs typeface="Roboto"/>
                          <a:sym typeface="Roboto"/>
                        </a:rPr>
                        <a:t>Add an apostrophe...</a:t>
                      </a:r>
                      <a:endParaRPr b="1" sz="1500">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hMerge="1"/>
              </a:tr>
              <a:tr h="396200">
                <a:tc>
                  <a:txBody>
                    <a:bodyPr/>
                    <a:lstStyle/>
                    <a:p>
                      <a:pPr indent="0" lvl="0" marL="0" rtl="0" algn="l">
                        <a:spcBef>
                          <a:spcPts val="0"/>
                        </a:spcBef>
                        <a:spcAft>
                          <a:spcPts val="0"/>
                        </a:spcAft>
                        <a:buNone/>
                      </a:pPr>
                      <a:r>
                        <a:rPr lang="en" sz="1500">
                          <a:latin typeface="Roboto"/>
                          <a:ea typeface="Roboto"/>
                          <a:cs typeface="Roboto"/>
                          <a:sym typeface="Roboto"/>
                        </a:rPr>
                        <a:t>When there is one owner, add an apostrophe first, and then add an </a:t>
                      </a:r>
                      <a:r>
                        <a:rPr i="1" lang="en" sz="1500">
                          <a:latin typeface="Roboto"/>
                          <a:ea typeface="Roboto"/>
                          <a:cs typeface="Roboto"/>
                          <a:sym typeface="Roboto"/>
                        </a:rPr>
                        <a:t>S</a:t>
                      </a:r>
                      <a:endParaRPr i="1"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solidFill>
                            <a:srgbClr val="222222"/>
                          </a:solidFill>
                          <a:latin typeface="Roboto"/>
                          <a:ea typeface="Roboto"/>
                          <a:cs typeface="Roboto"/>
                          <a:sym typeface="Roboto"/>
                        </a:rPr>
                        <a:t>The cat’s dish is empty</a:t>
                      </a:r>
                      <a:endParaRPr sz="1500">
                        <a:solidFill>
                          <a:srgbClr val="222222"/>
                        </a:solidFill>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When there is more than one owner, add as </a:t>
                      </a:r>
                      <a:r>
                        <a:rPr i="1" lang="en" sz="1500">
                          <a:latin typeface="Roboto"/>
                          <a:ea typeface="Roboto"/>
                          <a:cs typeface="Roboto"/>
                          <a:sym typeface="Roboto"/>
                        </a:rPr>
                        <a:t>S </a:t>
                      </a:r>
                      <a:r>
                        <a:rPr lang="en" sz="1500">
                          <a:latin typeface="Roboto"/>
                          <a:ea typeface="Roboto"/>
                          <a:cs typeface="Roboto"/>
                          <a:sym typeface="Roboto"/>
                        </a:rPr>
                        <a:t>first and then an apostrophe</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solidFill>
                            <a:srgbClr val="222222"/>
                          </a:solidFill>
                          <a:latin typeface="Roboto"/>
                          <a:ea typeface="Roboto"/>
                          <a:cs typeface="Roboto"/>
                          <a:sym typeface="Roboto"/>
                        </a:rPr>
                        <a:t>All of the cats’ dishes were empty.</a:t>
                      </a:r>
                      <a:endParaRPr sz="1500">
                        <a:solidFill>
                          <a:srgbClr val="222222"/>
                        </a:solidFill>
                        <a:latin typeface="Roboto"/>
                        <a:ea typeface="Roboto"/>
                        <a:cs typeface="Roboto"/>
                        <a:sym typeface="Roboto"/>
                      </a:endParaRPr>
                    </a:p>
                  </a:txBody>
                  <a:tcPr marT="91425" marB="91425" marR="91425" marL="91425"/>
                </a:tc>
              </a:tr>
              <a:tr h="396200">
                <a:tc>
                  <a:txBody>
                    <a:bodyPr/>
                    <a:lstStyle/>
                    <a:p>
                      <a:pPr indent="0" lvl="0" marL="0" rtl="0" algn="l">
                        <a:spcBef>
                          <a:spcPts val="0"/>
                        </a:spcBef>
                        <a:spcAft>
                          <a:spcPts val="0"/>
                        </a:spcAft>
                        <a:buNone/>
                      </a:pPr>
                      <a:r>
                        <a:rPr lang="en" sz="1500">
                          <a:latin typeface="Roboto"/>
                          <a:ea typeface="Roboto"/>
                          <a:cs typeface="Roboto"/>
                          <a:sym typeface="Roboto"/>
                        </a:rPr>
                        <a:t>When you put two words together to make a contraction</a:t>
                      </a:r>
                      <a:endParaRPr sz="15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500">
                          <a:solidFill>
                            <a:srgbClr val="222222"/>
                          </a:solidFill>
                          <a:latin typeface="Roboto"/>
                          <a:ea typeface="Roboto"/>
                          <a:cs typeface="Roboto"/>
                          <a:sym typeface="Roboto"/>
                        </a:rPr>
                        <a:t>Now he’s on the table.</a:t>
                      </a:r>
                      <a:endParaRPr sz="1500">
                        <a:solidFill>
                          <a:srgbClr val="222222"/>
                        </a:solidFill>
                        <a:latin typeface="Roboto"/>
                        <a:ea typeface="Roboto"/>
                        <a:cs typeface="Roboto"/>
                        <a:sym typeface="Roboto"/>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3"/>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208" name="Google Shape;208;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indent="-342900" lvl="0" marL="457200" rtl="0" algn="l">
              <a:spcBef>
                <a:spcPts val="1600"/>
              </a:spcBef>
              <a:spcAft>
                <a:spcPts val="0"/>
              </a:spcAft>
              <a:buClr>
                <a:srgbClr val="414143"/>
              </a:buClr>
              <a:buSzPts val="1800"/>
              <a:buFont typeface="Roboto"/>
              <a:buChar char="●"/>
            </a:pPr>
            <a:r>
              <a:rPr lang="en">
                <a:solidFill>
                  <a:srgbClr val="414143"/>
                </a:solidFill>
                <a:latin typeface="Roboto"/>
                <a:ea typeface="Roboto"/>
                <a:cs typeface="Roboto"/>
                <a:sym typeface="Roboto"/>
              </a:rPr>
              <a:t>Define and analyze the key elements of a speech: purpose, message, audience and context</a:t>
            </a:r>
            <a:endParaRPr>
              <a:solidFill>
                <a:srgbClr val="414143"/>
              </a:solidFill>
              <a:latin typeface="Roboto"/>
              <a:ea typeface="Roboto"/>
              <a:cs typeface="Roboto"/>
              <a:sym typeface="Roboto"/>
            </a:endParaRPr>
          </a:p>
          <a:p>
            <a:pPr indent="-342900" lvl="0" marL="457200" rtl="0" algn="l">
              <a:spcBef>
                <a:spcPts val="1000"/>
              </a:spcBef>
              <a:spcAft>
                <a:spcPts val="0"/>
              </a:spcAft>
              <a:buClr>
                <a:srgbClr val="414143"/>
              </a:buClr>
              <a:buSzPts val="1800"/>
              <a:buFont typeface="Roboto"/>
              <a:buChar char="●"/>
            </a:pPr>
            <a:r>
              <a:rPr lang="en">
                <a:solidFill>
                  <a:srgbClr val="414143"/>
                </a:solidFill>
                <a:latin typeface="Roboto"/>
                <a:ea typeface="Roboto"/>
                <a:cs typeface="Roboto"/>
                <a:sym typeface="Roboto"/>
              </a:rPr>
              <a:t>Define context clues and use context clues to determine the meaning of unknown words</a:t>
            </a:r>
            <a:endParaRPr>
              <a:solidFill>
                <a:srgbClr val="414143"/>
              </a:solidFill>
              <a:latin typeface="Roboto"/>
              <a:ea typeface="Roboto"/>
              <a:cs typeface="Roboto"/>
              <a:sym typeface="Roboto"/>
            </a:endParaRPr>
          </a:p>
          <a:p>
            <a:pPr indent="-342900" lvl="0" marL="457200" rtl="0" algn="l">
              <a:spcBef>
                <a:spcPts val="1000"/>
              </a:spcBef>
              <a:spcAft>
                <a:spcPts val="1000"/>
              </a:spcAft>
              <a:buClr>
                <a:srgbClr val="414143"/>
              </a:buClr>
              <a:buSzPts val="1800"/>
              <a:buFont typeface="Roboto"/>
              <a:buChar char="●"/>
            </a:pPr>
            <a:r>
              <a:rPr lang="en">
                <a:solidFill>
                  <a:srgbClr val="414143"/>
                </a:solidFill>
                <a:latin typeface="Roboto"/>
                <a:ea typeface="Roboto"/>
                <a:cs typeface="Roboto"/>
                <a:sym typeface="Roboto"/>
              </a:rPr>
              <a:t>Examine the impact of student activism</a:t>
            </a:r>
            <a:endParaRPr>
              <a:solidFill>
                <a:srgbClr val="414143"/>
              </a:solidFill>
              <a:latin typeface="Roboto"/>
              <a:ea typeface="Roboto"/>
              <a:cs typeface="Roboto"/>
              <a:sym typeface="Roboto"/>
            </a:endParaRPr>
          </a:p>
        </p:txBody>
      </p:sp>
      <p:cxnSp>
        <p:nvCxnSpPr>
          <p:cNvPr id="209" name="Google Shape;209;p4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10" name="Google Shape;210;p43"/>
          <p:cNvPicPr preferRelativeResize="0"/>
          <p:nvPr/>
        </p:nvPicPr>
        <p:blipFill rotWithShape="1">
          <a:blip r:embed="rId3">
            <a:alphaModFix/>
          </a:blip>
          <a:srcRect b="16464" l="16717" r="14962" t="0"/>
          <a:stretch/>
        </p:blipFill>
        <p:spPr>
          <a:xfrm>
            <a:off x="8046450" y="-142675"/>
            <a:ext cx="958050" cy="117137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8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Free Speech</a:t>
            </a:r>
            <a:endParaRPr b="1">
              <a:solidFill>
                <a:srgbClr val="1F3A93"/>
              </a:solidFill>
              <a:latin typeface="Roboto Condensed"/>
              <a:ea typeface="Roboto Condensed"/>
              <a:cs typeface="Roboto Condensed"/>
              <a:sym typeface="Roboto Condensed"/>
            </a:endParaRPr>
          </a:p>
        </p:txBody>
      </p:sp>
      <p:sp>
        <p:nvSpPr>
          <p:cNvPr id="629" name="Google Shape;629;p88"/>
          <p:cNvSpPr txBox="1"/>
          <p:nvPr>
            <p:ph idx="1" type="body"/>
          </p:nvPr>
        </p:nvSpPr>
        <p:spPr>
          <a:xfrm>
            <a:off x="155425" y="1152475"/>
            <a:ext cx="885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14143"/>
                </a:solidFill>
                <a:latin typeface="Roboto"/>
                <a:ea typeface="Roboto"/>
                <a:cs typeface="Roboto"/>
                <a:sym typeface="Roboto"/>
              </a:rPr>
              <a:t>What is Freedom of Speech?</a:t>
            </a:r>
            <a:endParaRPr b="1">
              <a:solidFill>
                <a:srgbClr val="414143"/>
              </a:solidFill>
              <a:latin typeface="Roboto"/>
              <a:ea typeface="Roboto"/>
              <a:cs typeface="Roboto"/>
              <a:sym typeface="Roboto"/>
            </a:endParaRPr>
          </a:p>
          <a:p>
            <a:pPr indent="0" lvl="0" marL="457200" rtl="0" algn="l">
              <a:spcBef>
                <a:spcPts val="1600"/>
              </a:spcBef>
              <a:spcAft>
                <a:spcPts val="0"/>
              </a:spcAft>
              <a:buNone/>
            </a:pPr>
            <a:r>
              <a:rPr b="1" lang="en">
                <a:solidFill>
                  <a:srgbClr val="414143"/>
                </a:solidFill>
                <a:latin typeface="Roboto"/>
                <a:ea typeface="Roboto"/>
                <a:cs typeface="Roboto"/>
                <a:sym typeface="Roboto"/>
              </a:rPr>
              <a:t>Amendment 1 of the US Constitution:</a:t>
            </a:r>
            <a:r>
              <a:rPr lang="en">
                <a:solidFill>
                  <a:srgbClr val="414143"/>
                </a:solidFill>
                <a:latin typeface="Roboto"/>
                <a:ea typeface="Roboto"/>
                <a:cs typeface="Roboto"/>
                <a:sym typeface="Roboto"/>
              </a:rPr>
              <a:t> “Congress shall make no law respecting an establishment of religion, or prohibiting the free exercise thereof; or abridging the freedom of speech, or of the press, or the right of the people peaceably to assemble, and to petition the Government for a redress of grievances.” </a:t>
            </a:r>
            <a:endParaRPr>
              <a:solidFill>
                <a:srgbClr val="414143"/>
              </a:solidFill>
              <a:latin typeface="Roboto"/>
              <a:ea typeface="Roboto"/>
              <a:cs typeface="Roboto"/>
              <a:sym typeface="Roboto"/>
            </a:endParaRPr>
          </a:p>
          <a:p>
            <a:pPr indent="0" lvl="0" marL="457200" rtl="0" algn="l">
              <a:spcBef>
                <a:spcPts val="1600"/>
              </a:spcBef>
              <a:spcAft>
                <a:spcPts val="0"/>
              </a:spcAft>
              <a:buNone/>
            </a:pPr>
            <a:r>
              <a:rPr b="1" lang="en">
                <a:solidFill>
                  <a:srgbClr val="414143"/>
                </a:solidFill>
                <a:latin typeface="Roboto"/>
                <a:ea typeface="Roboto"/>
                <a:cs typeface="Roboto"/>
                <a:sym typeface="Roboto"/>
              </a:rPr>
              <a:t>Article 19 of the Universal Declaration of Human Rights: </a:t>
            </a:r>
            <a:r>
              <a:rPr lang="en">
                <a:solidFill>
                  <a:srgbClr val="414143"/>
                </a:solidFill>
                <a:latin typeface="Roboto"/>
                <a:ea typeface="Roboto"/>
                <a:cs typeface="Roboto"/>
                <a:sym typeface="Roboto"/>
              </a:rPr>
              <a:t>“Everyone has the right to freedom of opinion and expression; this right includes freedom to hold opinions without interference and to seek, receive and impart information and ideas through any media and regardless of frontiers.”</a:t>
            </a:r>
            <a:endParaRPr>
              <a:solidFill>
                <a:srgbClr val="414143"/>
              </a:solidFill>
              <a:latin typeface="Roboto"/>
              <a:ea typeface="Roboto"/>
              <a:cs typeface="Roboto"/>
              <a:sym typeface="Roboto"/>
            </a:endParaRPr>
          </a:p>
          <a:p>
            <a:pPr indent="0" lvl="0" marL="0" rtl="0" algn="l">
              <a:spcBef>
                <a:spcPts val="1600"/>
              </a:spcBef>
              <a:spcAft>
                <a:spcPts val="0"/>
              </a:spcAft>
              <a:buNone/>
            </a:pPr>
            <a:r>
              <a:t/>
            </a:r>
            <a:endParaRPr>
              <a:solidFill>
                <a:srgbClr val="414143"/>
              </a:solidFill>
              <a:latin typeface="Roboto"/>
              <a:ea typeface="Roboto"/>
              <a:cs typeface="Roboto"/>
              <a:sym typeface="Roboto"/>
            </a:endParaRPr>
          </a:p>
          <a:p>
            <a:pPr indent="0" lvl="0" marL="0" rtl="0" algn="l">
              <a:spcBef>
                <a:spcPts val="1600"/>
              </a:spcBef>
              <a:spcAft>
                <a:spcPts val="1600"/>
              </a:spcAft>
              <a:buNone/>
            </a:pPr>
            <a:r>
              <a:t/>
            </a:r>
            <a:endParaRPr>
              <a:solidFill>
                <a:srgbClr val="414143"/>
              </a:solidFill>
              <a:latin typeface="Roboto"/>
              <a:ea typeface="Roboto"/>
              <a:cs typeface="Roboto"/>
              <a:sym typeface="Roboto"/>
            </a:endParaRPr>
          </a:p>
        </p:txBody>
      </p:sp>
      <p:cxnSp>
        <p:nvCxnSpPr>
          <p:cNvPr id="630" name="Google Shape;630;p8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31" name="Google Shape;631;p88"/>
          <p:cNvPicPr preferRelativeResize="0"/>
          <p:nvPr/>
        </p:nvPicPr>
        <p:blipFill>
          <a:blip r:embed="rId3">
            <a:alphaModFix/>
          </a:blip>
          <a:stretch>
            <a:fillRect/>
          </a:stretch>
        </p:blipFill>
        <p:spPr>
          <a:xfrm>
            <a:off x="7701174" y="31900"/>
            <a:ext cx="1197252" cy="115129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8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Free Speech</a:t>
            </a:r>
            <a:endParaRPr b="1">
              <a:solidFill>
                <a:srgbClr val="1F3A93"/>
              </a:solidFill>
              <a:latin typeface="Roboto Condensed"/>
              <a:ea typeface="Roboto Condensed"/>
              <a:cs typeface="Roboto Condensed"/>
              <a:sym typeface="Roboto Condensed"/>
            </a:endParaRPr>
          </a:p>
        </p:txBody>
      </p:sp>
      <p:sp>
        <p:nvSpPr>
          <p:cNvPr id="637" name="Google Shape;637;p89"/>
          <p:cNvSpPr txBox="1"/>
          <p:nvPr>
            <p:ph idx="1" type="body"/>
          </p:nvPr>
        </p:nvSpPr>
        <p:spPr>
          <a:xfrm>
            <a:off x="155425" y="1183200"/>
            <a:ext cx="8859900" cy="338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394F67"/>
                </a:solidFill>
                <a:latin typeface="Roboto"/>
                <a:ea typeface="Roboto"/>
                <a:cs typeface="Roboto"/>
                <a:sym typeface="Roboto"/>
              </a:rPr>
              <a:t>Article 28</a:t>
            </a:r>
            <a:r>
              <a:rPr lang="en" sz="1500">
                <a:solidFill>
                  <a:srgbClr val="394F67"/>
                </a:solidFill>
                <a:latin typeface="Roboto"/>
                <a:ea typeface="Roboto"/>
                <a:cs typeface="Roboto"/>
                <a:sym typeface="Roboto"/>
              </a:rPr>
              <a:t> Everyone is entitled to a social and international order in which the rights and freedoms set forth in this Declaration can be fully realized. </a:t>
            </a:r>
            <a:endParaRPr sz="1500">
              <a:solidFill>
                <a:srgbClr val="394F67"/>
              </a:solidFill>
              <a:latin typeface="Roboto"/>
              <a:ea typeface="Roboto"/>
              <a:cs typeface="Roboto"/>
              <a:sym typeface="Roboto"/>
            </a:endParaRPr>
          </a:p>
          <a:p>
            <a:pPr indent="0" lvl="0" marL="0" rtl="0" algn="l">
              <a:spcBef>
                <a:spcPts val="1600"/>
              </a:spcBef>
              <a:spcAft>
                <a:spcPts val="0"/>
              </a:spcAft>
              <a:buNone/>
            </a:pPr>
            <a:r>
              <a:rPr b="1" lang="en" sz="1500">
                <a:solidFill>
                  <a:srgbClr val="394F67"/>
                </a:solidFill>
                <a:latin typeface="Roboto"/>
                <a:ea typeface="Roboto"/>
                <a:cs typeface="Roboto"/>
                <a:sym typeface="Roboto"/>
              </a:rPr>
              <a:t>Article 29</a:t>
            </a:r>
            <a:r>
              <a:rPr lang="en" sz="1500">
                <a:solidFill>
                  <a:srgbClr val="394F67"/>
                </a:solidFill>
                <a:latin typeface="Roboto"/>
                <a:ea typeface="Roboto"/>
                <a:cs typeface="Roboto"/>
                <a:sym typeface="Roboto"/>
              </a:rPr>
              <a:t> 1. Everyone has duties to the community in which alone the free and full development of his personality is possible. 2. In the exercise of his rights and freedoms, everyone shall be subject only to such limitations as are determined by law solely for the purpose of securing due recognition and respect for the rights and freedoms of others and of meeting the just requirements of morality, public order and the general welfare in a democratic society. </a:t>
            </a:r>
            <a:endParaRPr sz="1500">
              <a:solidFill>
                <a:srgbClr val="394F67"/>
              </a:solidFill>
              <a:latin typeface="Roboto"/>
              <a:ea typeface="Roboto"/>
              <a:cs typeface="Roboto"/>
              <a:sym typeface="Roboto"/>
            </a:endParaRPr>
          </a:p>
          <a:p>
            <a:pPr indent="0" lvl="0" marL="0" rtl="0" algn="l">
              <a:spcBef>
                <a:spcPts val="1600"/>
              </a:spcBef>
              <a:spcAft>
                <a:spcPts val="0"/>
              </a:spcAft>
              <a:buNone/>
            </a:pPr>
            <a:r>
              <a:rPr b="1" lang="en" sz="1500">
                <a:solidFill>
                  <a:srgbClr val="394F67"/>
                </a:solidFill>
                <a:latin typeface="Roboto"/>
                <a:ea typeface="Roboto"/>
                <a:cs typeface="Roboto"/>
                <a:sym typeface="Roboto"/>
              </a:rPr>
              <a:t>Article 30</a:t>
            </a:r>
            <a:r>
              <a:rPr lang="en" sz="1500">
                <a:solidFill>
                  <a:srgbClr val="394F67"/>
                </a:solidFill>
                <a:latin typeface="Roboto"/>
                <a:ea typeface="Roboto"/>
                <a:cs typeface="Roboto"/>
                <a:sym typeface="Roboto"/>
              </a:rPr>
              <a:t> Nothing in this Declaration may be interpreted as implying for any State, group or person any right to engage in any activity or to perform any act aimed at the destruction of any of the rights and freedoms set forth herein.</a:t>
            </a:r>
            <a:endParaRPr sz="1500">
              <a:solidFill>
                <a:srgbClr val="394F67"/>
              </a:solidFill>
              <a:latin typeface="Roboto"/>
              <a:ea typeface="Roboto"/>
              <a:cs typeface="Roboto"/>
              <a:sym typeface="Roboto"/>
            </a:endParaRPr>
          </a:p>
          <a:p>
            <a:pPr indent="0" lvl="0" marL="0" rtl="0" algn="l">
              <a:spcBef>
                <a:spcPts val="1600"/>
              </a:spcBef>
              <a:spcAft>
                <a:spcPts val="1600"/>
              </a:spcAft>
              <a:buNone/>
            </a:pPr>
            <a:r>
              <a:t/>
            </a:r>
            <a:endParaRPr sz="1600">
              <a:solidFill>
                <a:srgbClr val="414143"/>
              </a:solidFill>
              <a:latin typeface="Roboto"/>
              <a:ea typeface="Roboto"/>
              <a:cs typeface="Roboto"/>
              <a:sym typeface="Roboto"/>
            </a:endParaRPr>
          </a:p>
        </p:txBody>
      </p:sp>
      <p:cxnSp>
        <p:nvCxnSpPr>
          <p:cNvPr id="638" name="Google Shape;638;p8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39" name="Google Shape;639;p89"/>
          <p:cNvPicPr preferRelativeResize="0"/>
          <p:nvPr/>
        </p:nvPicPr>
        <p:blipFill>
          <a:blip r:embed="rId3">
            <a:alphaModFix/>
          </a:blip>
          <a:stretch>
            <a:fillRect/>
          </a:stretch>
        </p:blipFill>
        <p:spPr>
          <a:xfrm>
            <a:off x="7701174" y="31900"/>
            <a:ext cx="1197252" cy="1151298"/>
          </a:xfrm>
          <a:prstGeom prst="rect">
            <a:avLst/>
          </a:prstGeom>
          <a:noFill/>
          <a:ln>
            <a:noFill/>
          </a:ln>
        </p:spPr>
      </p:pic>
      <p:sp>
        <p:nvSpPr>
          <p:cNvPr id="640" name="Google Shape;640;p89"/>
          <p:cNvSpPr txBox="1"/>
          <p:nvPr/>
        </p:nvSpPr>
        <p:spPr>
          <a:xfrm>
            <a:off x="0" y="4392025"/>
            <a:ext cx="9144000" cy="831300"/>
          </a:xfrm>
          <a:prstGeom prst="rect">
            <a:avLst/>
          </a:prstGeom>
          <a:solidFill>
            <a:srgbClr val="00B2A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Roboto"/>
                <a:ea typeface="Roboto"/>
                <a:cs typeface="Roboto"/>
                <a:sym typeface="Roboto"/>
              </a:rPr>
              <a:t>Did You Know? </a:t>
            </a:r>
            <a:endParaRPr b="1">
              <a:solidFill>
                <a:schemeClr val="lt1"/>
              </a:solidFill>
              <a:latin typeface="Roboto"/>
              <a:ea typeface="Roboto"/>
              <a:cs typeface="Roboto"/>
              <a:sym typeface="Roboto"/>
            </a:endParaRPr>
          </a:p>
          <a:p>
            <a:pPr indent="0" lvl="0" marL="457200" rtl="0" algn="l">
              <a:spcBef>
                <a:spcPts val="0"/>
              </a:spcBef>
              <a:spcAft>
                <a:spcPts val="0"/>
              </a:spcAft>
              <a:buNone/>
            </a:pPr>
            <a:r>
              <a:rPr lang="en">
                <a:solidFill>
                  <a:schemeClr val="lt1"/>
                </a:solidFill>
                <a:latin typeface="Roboto"/>
                <a:ea typeface="Roboto"/>
                <a:cs typeface="Roboto"/>
                <a:sym typeface="Roboto"/>
              </a:rPr>
              <a:t>The Universal Declaration of Human Rights is an international document adopted by the United Nations General Assembly that enshrines the rights and freedoms of all human beings</a:t>
            </a:r>
            <a:endParaRPr>
              <a:solidFill>
                <a:schemeClr val="lt1"/>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9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Components of a Speech</a:t>
            </a:r>
            <a:endParaRPr b="1">
              <a:solidFill>
                <a:srgbClr val="1F3A93"/>
              </a:solidFill>
              <a:latin typeface="Roboto Condensed"/>
              <a:ea typeface="Roboto Condensed"/>
              <a:cs typeface="Roboto Condensed"/>
              <a:sym typeface="Roboto Condensed"/>
            </a:endParaRPr>
          </a:p>
        </p:txBody>
      </p:sp>
      <p:sp>
        <p:nvSpPr>
          <p:cNvPr id="646" name="Google Shape;646;p90"/>
          <p:cNvSpPr txBox="1"/>
          <p:nvPr>
            <p:ph idx="1" type="body"/>
          </p:nvPr>
        </p:nvSpPr>
        <p:spPr>
          <a:xfrm>
            <a:off x="155425" y="1102175"/>
            <a:ext cx="8859900" cy="3466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394F67"/>
              </a:buClr>
              <a:buSzPts val="1800"/>
              <a:buFont typeface="Roboto"/>
              <a:buAutoNum type="arabicPeriod"/>
            </a:pPr>
            <a:r>
              <a:rPr b="1" lang="en">
                <a:solidFill>
                  <a:srgbClr val="394F67"/>
                </a:solidFill>
                <a:latin typeface="Roboto"/>
                <a:ea typeface="Roboto"/>
                <a:cs typeface="Roboto"/>
                <a:sym typeface="Roboto"/>
              </a:rPr>
              <a:t>Welcome the audience (Who is your audience?)</a:t>
            </a:r>
            <a:endParaRPr b="1">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“Good afternoon Congress and members of the parties…”</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“Hello Americans, fellow world leaders, and those who are tuned in…”</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“Thank you for inviting me to speak today and good afternoon to the Class of 2012…”</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“Welcome students, parents, faculty, family and friends…”</a:t>
            </a:r>
            <a:endParaRPr sz="1500">
              <a:solidFill>
                <a:srgbClr val="394F67"/>
              </a:solidFill>
              <a:latin typeface="Roboto"/>
              <a:ea typeface="Roboto"/>
              <a:cs typeface="Roboto"/>
              <a:sym typeface="Roboto"/>
            </a:endParaRPr>
          </a:p>
          <a:p>
            <a:pPr indent="0" lvl="0" marL="0" rtl="0" algn="l">
              <a:spcBef>
                <a:spcPts val="0"/>
              </a:spcBef>
              <a:spcAft>
                <a:spcPts val="0"/>
              </a:spcAft>
              <a:buNone/>
            </a:pPr>
            <a:r>
              <a:t/>
            </a:r>
            <a:endParaRPr sz="700">
              <a:solidFill>
                <a:srgbClr val="394F67"/>
              </a:solidFill>
              <a:latin typeface="Roboto"/>
              <a:ea typeface="Roboto"/>
              <a:cs typeface="Roboto"/>
              <a:sym typeface="Roboto"/>
            </a:endParaRPr>
          </a:p>
          <a:p>
            <a:pPr indent="-342900" lvl="0" marL="457200" rtl="0" algn="l">
              <a:spcBef>
                <a:spcPts val="0"/>
              </a:spcBef>
              <a:spcAft>
                <a:spcPts val="0"/>
              </a:spcAft>
              <a:buClr>
                <a:srgbClr val="394F67"/>
              </a:buClr>
              <a:buSzPts val="1800"/>
              <a:buFont typeface="Roboto"/>
              <a:buAutoNum type="arabicPeriod"/>
            </a:pPr>
            <a:r>
              <a:rPr b="1" lang="en">
                <a:solidFill>
                  <a:srgbClr val="394F67"/>
                </a:solidFill>
                <a:latin typeface="Roboto"/>
                <a:ea typeface="Roboto"/>
                <a:cs typeface="Roboto"/>
                <a:sym typeface="Roboto"/>
              </a:rPr>
              <a:t>State your purpose for speaking (Why are you here to speak?)  </a:t>
            </a:r>
            <a:endParaRPr b="1">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“Today I’m here to speak to you about…”</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“I want you to remember that…”</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“I have been asked to speak about…”</a:t>
            </a:r>
            <a:endParaRPr sz="1500">
              <a:solidFill>
                <a:srgbClr val="394F67"/>
              </a:solidFill>
              <a:latin typeface="Roboto"/>
              <a:ea typeface="Roboto"/>
              <a:cs typeface="Roboto"/>
              <a:sym typeface="Roboto"/>
            </a:endParaRPr>
          </a:p>
          <a:p>
            <a:pPr indent="0" lvl="0" marL="0" rtl="0" algn="l">
              <a:spcBef>
                <a:spcPts val="0"/>
              </a:spcBef>
              <a:spcAft>
                <a:spcPts val="0"/>
              </a:spcAft>
              <a:buNone/>
            </a:pPr>
            <a:r>
              <a:t/>
            </a:r>
            <a:endParaRPr sz="800">
              <a:solidFill>
                <a:srgbClr val="394F67"/>
              </a:solidFill>
              <a:latin typeface="Roboto"/>
              <a:ea typeface="Roboto"/>
              <a:cs typeface="Roboto"/>
              <a:sym typeface="Roboto"/>
            </a:endParaRPr>
          </a:p>
          <a:p>
            <a:pPr indent="-342900" lvl="0" marL="457200" rtl="0" algn="l">
              <a:spcBef>
                <a:spcPts val="0"/>
              </a:spcBef>
              <a:spcAft>
                <a:spcPts val="0"/>
              </a:spcAft>
              <a:buClr>
                <a:srgbClr val="394F67"/>
              </a:buClr>
              <a:buSzPts val="1800"/>
              <a:buFont typeface="Roboto"/>
              <a:buAutoNum type="arabicPeriod"/>
            </a:pPr>
            <a:r>
              <a:rPr b="1" lang="en">
                <a:solidFill>
                  <a:srgbClr val="394F67"/>
                </a:solidFill>
                <a:latin typeface="Roboto"/>
                <a:ea typeface="Roboto"/>
                <a:cs typeface="Roboto"/>
                <a:sym typeface="Roboto"/>
              </a:rPr>
              <a:t>Make your message loud and clear (What is your point to the audience?)  </a:t>
            </a:r>
            <a:endParaRPr b="1">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“What I’m here to tell you is…”</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“If you don’t remember anything at all, remember…”  </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“The point of this is…”</a:t>
            </a:r>
            <a:endParaRPr sz="1500">
              <a:solidFill>
                <a:srgbClr val="394F67"/>
              </a:solidFill>
              <a:latin typeface="Roboto"/>
              <a:ea typeface="Roboto"/>
              <a:cs typeface="Roboto"/>
              <a:sym typeface="Roboto"/>
            </a:endParaRPr>
          </a:p>
          <a:p>
            <a:pPr indent="0" lvl="0" marL="457200" rtl="0" algn="l">
              <a:spcBef>
                <a:spcPts val="0"/>
              </a:spcBef>
              <a:spcAft>
                <a:spcPts val="1600"/>
              </a:spcAft>
              <a:buNone/>
            </a:pPr>
            <a:r>
              <a:t/>
            </a:r>
            <a:endParaRPr b="1">
              <a:solidFill>
                <a:srgbClr val="414143"/>
              </a:solidFill>
              <a:latin typeface="Roboto"/>
              <a:ea typeface="Roboto"/>
              <a:cs typeface="Roboto"/>
              <a:sym typeface="Roboto"/>
            </a:endParaRPr>
          </a:p>
        </p:txBody>
      </p:sp>
      <p:cxnSp>
        <p:nvCxnSpPr>
          <p:cNvPr id="647" name="Google Shape;647;p9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48" name="Google Shape;648;p90"/>
          <p:cNvPicPr preferRelativeResize="0"/>
          <p:nvPr/>
        </p:nvPicPr>
        <p:blipFill>
          <a:blip r:embed="rId3">
            <a:alphaModFix/>
          </a:blip>
          <a:stretch>
            <a:fillRect/>
          </a:stretch>
        </p:blipFill>
        <p:spPr>
          <a:xfrm>
            <a:off x="7701174" y="31900"/>
            <a:ext cx="1197252" cy="115129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91"/>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Mini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654" name="Google Shape;654;p9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55" name="Google Shape;655;p91"/>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sp>
        <p:nvSpPr>
          <p:cNvPr id="656" name="Google Shape;656;p91"/>
          <p:cNvSpPr txBox="1"/>
          <p:nvPr>
            <p:ph idx="1" type="body"/>
          </p:nvPr>
        </p:nvSpPr>
        <p:spPr>
          <a:xfrm>
            <a:off x="121725" y="1087300"/>
            <a:ext cx="8853000" cy="84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 sz="1300">
                <a:solidFill>
                  <a:srgbClr val="424242"/>
                </a:solidFill>
                <a:latin typeface="Roboto"/>
                <a:ea typeface="Roboto"/>
                <a:cs typeface="Roboto"/>
                <a:sym typeface="Roboto"/>
              </a:rPr>
              <a:t>Directions</a:t>
            </a:r>
            <a:r>
              <a:rPr lang="en" sz="1300">
                <a:solidFill>
                  <a:srgbClr val="424242"/>
                </a:solidFill>
                <a:latin typeface="Roboto"/>
                <a:ea typeface="Roboto"/>
                <a:cs typeface="Roboto"/>
                <a:sym typeface="Roboto"/>
              </a:rPr>
              <a:t>: You are going to write a “mini speech” on a given topic. Before you write your speech, you must identify the key elements of your speech, keeping in mind your audience and purpose. Your mini speech should be a minimum of 2 paragraphs and should answer the prompt you have selected. </a:t>
            </a:r>
            <a:endParaRPr sz="1300">
              <a:solidFill>
                <a:srgbClr val="424242"/>
              </a:solidFill>
              <a:latin typeface="Roboto"/>
              <a:ea typeface="Roboto"/>
              <a:cs typeface="Roboto"/>
              <a:sym typeface="Roboto"/>
            </a:endParaRPr>
          </a:p>
        </p:txBody>
      </p:sp>
      <p:sp>
        <p:nvSpPr>
          <p:cNvPr id="657" name="Google Shape;657;p91"/>
          <p:cNvSpPr txBox="1"/>
          <p:nvPr>
            <p:ph idx="1" type="body"/>
          </p:nvPr>
        </p:nvSpPr>
        <p:spPr>
          <a:xfrm>
            <a:off x="198225" y="1981625"/>
            <a:ext cx="4048200" cy="364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B2A9"/>
                </a:solidFill>
                <a:latin typeface="Roboto"/>
                <a:ea typeface="Roboto"/>
                <a:cs typeface="Roboto"/>
                <a:sym typeface="Roboto"/>
              </a:rPr>
              <a:t>Prompt 1</a:t>
            </a:r>
            <a:endParaRPr b="1" sz="2000">
              <a:solidFill>
                <a:srgbClr val="00B2A9"/>
              </a:solidFill>
              <a:latin typeface="Roboto"/>
              <a:ea typeface="Roboto"/>
              <a:cs typeface="Roboto"/>
              <a:sym typeface="Roboto"/>
            </a:endParaRPr>
          </a:p>
          <a:p>
            <a:pPr indent="0" lvl="0" marL="0" rtl="0" algn="ctr">
              <a:spcBef>
                <a:spcPts val="0"/>
              </a:spcBef>
              <a:spcAft>
                <a:spcPts val="0"/>
              </a:spcAft>
              <a:buNone/>
            </a:pPr>
            <a:r>
              <a:t/>
            </a:r>
            <a:endParaRPr b="1" sz="1700">
              <a:solidFill>
                <a:srgbClr val="394F67"/>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600">
                <a:solidFill>
                  <a:srgbClr val="394F67"/>
                </a:solidFill>
                <a:latin typeface="Roboto"/>
                <a:ea typeface="Roboto"/>
                <a:cs typeface="Roboto"/>
                <a:sym typeface="Roboto"/>
              </a:rPr>
              <a:t>Imagine you are the commissioner of the NFL. Given the current state of affairs regarding kneeling during the national anthem, what would your message to NFL viewers be? As the commissioner of the NFL, what is your standpoint going to be?  What steps will you take to ensure viewers understand your standpoint?</a:t>
            </a:r>
            <a:endParaRPr sz="1600">
              <a:solidFill>
                <a:srgbClr val="394F67"/>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700">
              <a:solidFill>
                <a:srgbClr val="394F67"/>
              </a:solidFill>
              <a:latin typeface="Roboto"/>
              <a:ea typeface="Roboto"/>
              <a:cs typeface="Roboto"/>
              <a:sym typeface="Roboto"/>
            </a:endParaRPr>
          </a:p>
          <a:p>
            <a:pPr indent="0" lvl="0" marL="0" rtl="0" algn="l">
              <a:spcBef>
                <a:spcPts val="0"/>
              </a:spcBef>
              <a:spcAft>
                <a:spcPts val="0"/>
              </a:spcAft>
              <a:buNone/>
            </a:pPr>
            <a:r>
              <a:t/>
            </a:r>
            <a:endParaRPr sz="1700">
              <a:solidFill>
                <a:srgbClr val="394F67"/>
              </a:solidFill>
              <a:latin typeface="Roboto"/>
              <a:ea typeface="Roboto"/>
              <a:cs typeface="Roboto"/>
              <a:sym typeface="Roboto"/>
            </a:endParaRPr>
          </a:p>
        </p:txBody>
      </p:sp>
      <p:sp>
        <p:nvSpPr>
          <p:cNvPr id="658" name="Google Shape;658;p91"/>
          <p:cNvSpPr txBox="1"/>
          <p:nvPr>
            <p:ph idx="1" type="body"/>
          </p:nvPr>
        </p:nvSpPr>
        <p:spPr>
          <a:xfrm>
            <a:off x="4572000" y="1981625"/>
            <a:ext cx="4421400" cy="387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B2A9"/>
                </a:solidFill>
                <a:latin typeface="Roboto"/>
                <a:ea typeface="Roboto"/>
                <a:cs typeface="Roboto"/>
                <a:sym typeface="Roboto"/>
              </a:rPr>
              <a:t>Prompt 2</a:t>
            </a:r>
            <a:endParaRPr b="1" sz="2000">
              <a:solidFill>
                <a:srgbClr val="00B2A9"/>
              </a:solidFill>
              <a:latin typeface="Roboto"/>
              <a:ea typeface="Roboto"/>
              <a:cs typeface="Roboto"/>
              <a:sym typeface="Roboto"/>
            </a:endParaRPr>
          </a:p>
          <a:p>
            <a:pPr indent="0" lvl="0" marL="0" rtl="0" algn="ctr">
              <a:spcBef>
                <a:spcPts val="0"/>
              </a:spcBef>
              <a:spcAft>
                <a:spcPts val="0"/>
              </a:spcAft>
              <a:buNone/>
            </a:pPr>
            <a:r>
              <a:t/>
            </a:r>
            <a:endParaRPr b="1" sz="1700">
              <a:solidFill>
                <a:srgbClr val="394F67"/>
              </a:solidFill>
              <a:latin typeface="Roboto"/>
              <a:ea typeface="Roboto"/>
              <a:cs typeface="Roboto"/>
              <a:sym typeface="Roboto"/>
            </a:endParaRPr>
          </a:p>
          <a:p>
            <a:pPr indent="0" lvl="0" marL="0" rtl="0" algn="l">
              <a:spcBef>
                <a:spcPts val="0"/>
              </a:spcBef>
              <a:spcAft>
                <a:spcPts val="0"/>
              </a:spcAft>
              <a:buNone/>
            </a:pPr>
            <a:r>
              <a:rPr lang="en" sz="1600">
                <a:solidFill>
                  <a:srgbClr val="394F67"/>
                </a:solidFill>
                <a:latin typeface="Roboto"/>
                <a:ea typeface="Roboto"/>
                <a:cs typeface="Roboto"/>
                <a:sym typeface="Roboto"/>
              </a:rPr>
              <a:t>Imagine Nike has decided to stop making their shoes due to criticism they have received. You want Nike to continue making shoes and you’ve been hired as a consultant to persuade Nike to ignore the criticism and produce their shoes. Write a persuasive mini speech that will make Nike believe they must continue their shoe making.</a:t>
            </a:r>
            <a:endParaRPr sz="1600">
              <a:solidFill>
                <a:srgbClr val="394F67"/>
              </a:solidFill>
              <a:latin typeface="Roboto"/>
              <a:ea typeface="Roboto"/>
              <a:cs typeface="Roboto"/>
              <a:sym typeface="Roboto"/>
            </a:endParaRPr>
          </a:p>
          <a:p>
            <a:pPr indent="0" lvl="0" marL="0" rtl="0" algn="l">
              <a:spcBef>
                <a:spcPts val="0"/>
              </a:spcBef>
              <a:spcAft>
                <a:spcPts val="0"/>
              </a:spcAft>
              <a:buNone/>
            </a:pPr>
            <a:r>
              <a:t/>
            </a:r>
            <a:endParaRPr sz="1700">
              <a:solidFill>
                <a:srgbClr val="394F67"/>
              </a:solidFill>
              <a:latin typeface="Roboto"/>
              <a:ea typeface="Roboto"/>
              <a:cs typeface="Roboto"/>
              <a:sym typeface="Roboto"/>
            </a:endParaRPr>
          </a:p>
          <a:p>
            <a:pPr indent="0" lvl="0" marL="0" rtl="0" algn="l">
              <a:spcBef>
                <a:spcPts val="0"/>
              </a:spcBef>
              <a:spcAft>
                <a:spcPts val="0"/>
              </a:spcAft>
              <a:buNone/>
            </a:pPr>
            <a:r>
              <a:t/>
            </a:r>
            <a:endParaRPr sz="1700">
              <a:solidFill>
                <a:srgbClr val="394F67"/>
              </a:solidFill>
              <a:latin typeface="Roboto"/>
              <a:ea typeface="Roboto"/>
              <a:cs typeface="Roboto"/>
              <a:sym typeface="Roboto"/>
            </a:endParaRPr>
          </a:p>
        </p:txBody>
      </p:sp>
      <p:cxnSp>
        <p:nvCxnSpPr>
          <p:cNvPr id="659" name="Google Shape;659;p91"/>
          <p:cNvCxnSpPr/>
          <p:nvPr/>
        </p:nvCxnSpPr>
        <p:spPr>
          <a:xfrm>
            <a:off x="4393425" y="2050050"/>
            <a:ext cx="0" cy="2728200"/>
          </a:xfrm>
          <a:prstGeom prst="straightConnector1">
            <a:avLst/>
          </a:prstGeom>
          <a:noFill/>
          <a:ln cap="flat" cmpd="sng" w="28575">
            <a:solidFill>
              <a:srgbClr val="00B2A9"/>
            </a:solidFill>
            <a:prstDash val="solid"/>
            <a:round/>
            <a:headEnd len="med" w="med" type="none"/>
            <a:tailEnd len="med" w="med" type="non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9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Mini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665" name="Google Shape;665;p9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66" name="Google Shape;666;p92"/>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graphicFrame>
        <p:nvGraphicFramePr>
          <p:cNvPr id="667" name="Google Shape;667;p92"/>
          <p:cNvGraphicFramePr/>
          <p:nvPr/>
        </p:nvGraphicFramePr>
        <p:xfrm>
          <a:off x="703050" y="1163500"/>
          <a:ext cx="3000000" cy="3000000"/>
        </p:xfrm>
        <a:graphic>
          <a:graphicData uri="http://schemas.openxmlformats.org/drawingml/2006/table">
            <a:tbl>
              <a:tblPr>
                <a:noFill/>
                <a:tableStyleId>{FDA6830E-F268-4882-BA3F-72BD250BE273}</a:tableStyleId>
              </a:tblPr>
              <a:tblGrid>
                <a:gridCol w="4319300"/>
              </a:tblGrid>
              <a:tr h="964775">
                <a:tc>
                  <a:txBody>
                    <a:bodyPr/>
                    <a:lstStyle/>
                    <a:p>
                      <a:pPr indent="0" lvl="0" marL="914400" rtl="0" algn="l">
                        <a:spcBef>
                          <a:spcPts val="0"/>
                        </a:spcBef>
                        <a:spcAft>
                          <a:spcPts val="0"/>
                        </a:spcAft>
                        <a:buNone/>
                      </a:pPr>
                      <a:r>
                        <a:t/>
                      </a:r>
                      <a:endParaRPr sz="1800">
                        <a:solidFill>
                          <a:srgbClr val="1F3A92"/>
                        </a:solidFill>
                        <a:latin typeface="Roboto"/>
                        <a:ea typeface="Roboto"/>
                        <a:cs typeface="Roboto"/>
                        <a:sym typeface="Roboto"/>
                      </a:endParaRPr>
                    </a:p>
                    <a:p>
                      <a:pPr indent="0" lvl="0" marL="914400" rtl="0" algn="l">
                        <a:spcBef>
                          <a:spcPts val="0"/>
                        </a:spcBef>
                        <a:spcAft>
                          <a:spcPts val="0"/>
                        </a:spcAft>
                        <a:buNone/>
                      </a:pPr>
                      <a:r>
                        <a:rPr lang="en" sz="1800">
                          <a:solidFill>
                            <a:srgbClr val="1F3A92"/>
                          </a:solidFill>
                          <a:latin typeface="Roboto"/>
                          <a:ea typeface="Roboto"/>
                          <a:cs typeface="Roboto"/>
                          <a:sym typeface="Roboto"/>
                        </a:rPr>
                        <a:t>Choose your prompt</a:t>
                      </a:r>
                      <a:endParaRPr sz="1800">
                        <a:solidFill>
                          <a:srgbClr val="1F3A92"/>
                        </a:solidFill>
                        <a:latin typeface="Roboto"/>
                        <a:ea typeface="Roboto"/>
                        <a:cs typeface="Roboto"/>
                        <a:sym typeface="Roboto"/>
                      </a:endParaRPr>
                    </a:p>
                    <a:p>
                      <a:pPr indent="0" lvl="0" marL="914400" rtl="0" algn="l">
                        <a:spcBef>
                          <a:spcPts val="0"/>
                        </a:spcBef>
                        <a:spcAft>
                          <a:spcPts val="0"/>
                        </a:spcAft>
                        <a:buNone/>
                      </a:pPr>
                      <a:r>
                        <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937525">
                <a:tc>
                  <a:txBody>
                    <a:bodyPr/>
                    <a:lstStyle/>
                    <a:p>
                      <a:pPr indent="0" lvl="0" marL="914400" marR="5080" rtl="0" algn="l">
                        <a:lnSpc>
                          <a:spcPct val="97800"/>
                        </a:lnSpc>
                        <a:spcBef>
                          <a:spcPts val="0"/>
                        </a:spcBef>
                        <a:spcAft>
                          <a:spcPts val="0"/>
                        </a:spcAft>
                        <a:buNone/>
                      </a:pPr>
                      <a:r>
                        <a:rPr lang="en" sz="1800">
                          <a:solidFill>
                            <a:srgbClr val="1F3A92"/>
                          </a:solidFill>
                          <a:latin typeface="Roboto"/>
                          <a:ea typeface="Roboto"/>
                          <a:cs typeface="Roboto"/>
                          <a:sym typeface="Roboto"/>
                        </a:rPr>
                        <a:t>Identify your audience, purpose, and message using the organizer in your handout</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964775">
                <a:tc>
                  <a:txBody>
                    <a:bodyPr/>
                    <a:lstStyle/>
                    <a:p>
                      <a:pPr indent="0" lvl="0" marL="933450" rtl="0" algn="l">
                        <a:spcBef>
                          <a:spcPts val="0"/>
                        </a:spcBef>
                        <a:spcAft>
                          <a:spcPts val="0"/>
                        </a:spcAft>
                        <a:buNone/>
                      </a:pPr>
                      <a:r>
                        <a:t/>
                      </a:r>
                      <a:endParaRPr sz="1800">
                        <a:solidFill>
                          <a:srgbClr val="1F3A92"/>
                        </a:solidFill>
                        <a:latin typeface="Roboto"/>
                        <a:ea typeface="Roboto"/>
                        <a:cs typeface="Roboto"/>
                        <a:sym typeface="Roboto"/>
                      </a:endParaRPr>
                    </a:p>
                    <a:p>
                      <a:pPr indent="0" lvl="0" marL="933450" rtl="0" algn="l">
                        <a:spcBef>
                          <a:spcPts val="0"/>
                        </a:spcBef>
                        <a:spcAft>
                          <a:spcPts val="0"/>
                        </a:spcAft>
                        <a:buNone/>
                      </a:pPr>
                      <a:r>
                        <a:rPr lang="en" sz="1800">
                          <a:solidFill>
                            <a:srgbClr val="1F3A92"/>
                          </a:solidFill>
                          <a:latin typeface="Roboto"/>
                          <a:ea typeface="Roboto"/>
                          <a:cs typeface="Roboto"/>
                          <a:sym typeface="Roboto"/>
                        </a:rPr>
                        <a:t>Write your speech</a:t>
                      </a:r>
                      <a:endParaRPr sz="1800">
                        <a:solidFill>
                          <a:srgbClr val="1F3A92"/>
                        </a:solidFill>
                        <a:latin typeface="Roboto"/>
                        <a:ea typeface="Roboto"/>
                        <a:cs typeface="Roboto"/>
                        <a:sym typeface="Roboto"/>
                      </a:endParaRPr>
                    </a:p>
                    <a:p>
                      <a:pPr indent="0" lvl="0" marL="933450" rtl="0" algn="l">
                        <a:spcBef>
                          <a:spcPts val="0"/>
                        </a:spcBef>
                        <a:spcAft>
                          <a:spcPts val="0"/>
                        </a:spcAft>
                        <a:buNone/>
                      </a:pPr>
                      <a:r>
                        <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923500">
                <a:tc>
                  <a:txBody>
                    <a:bodyPr/>
                    <a:lstStyle/>
                    <a:p>
                      <a:pPr indent="0" lvl="0" marL="933450" rtl="0" algn="l">
                        <a:spcBef>
                          <a:spcPts val="0"/>
                        </a:spcBef>
                        <a:spcAft>
                          <a:spcPts val="0"/>
                        </a:spcAft>
                        <a:buNone/>
                      </a:pPr>
                      <a:r>
                        <a:rPr lang="en" sz="1800">
                          <a:solidFill>
                            <a:srgbClr val="1F3A92"/>
                          </a:solidFill>
                          <a:latin typeface="Roboto"/>
                          <a:ea typeface="Roboto"/>
                          <a:cs typeface="Roboto"/>
                          <a:sym typeface="Roboto"/>
                        </a:rPr>
                        <a:t>Share your speech</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bl>
          </a:graphicData>
        </a:graphic>
      </p:graphicFrame>
      <p:pic>
        <p:nvPicPr>
          <p:cNvPr id="668" name="Google Shape;668;p92"/>
          <p:cNvPicPr preferRelativeResize="0"/>
          <p:nvPr/>
        </p:nvPicPr>
        <p:blipFill>
          <a:blip r:embed="rId4">
            <a:alphaModFix/>
          </a:blip>
          <a:stretch>
            <a:fillRect/>
          </a:stretch>
        </p:blipFill>
        <p:spPr>
          <a:xfrm>
            <a:off x="703050" y="1256175"/>
            <a:ext cx="733500" cy="733500"/>
          </a:xfrm>
          <a:prstGeom prst="rect">
            <a:avLst/>
          </a:prstGeom>
          <a:noFill/>
          <a:ln>
            <a:noFill/>
          </a:ln>
        </p:spPr>
      </p:pic>
      <p:pic>
        <p:nvPicPr>
          <p:cNvPr id="669" name="Google Shape;669;p92"/>
          <p:cNvPicPr preferRelativeResize="0"/>
          <p:nvPr/>
        </p:nvPicPr>
        <p:blipFill>
          <a:blip r:embed="rId5">
            <a:alphaModFix/>
          </a:blip>
          <a:stretch>
            <a:fillRect/>
          </a:stretch>
        </p:blipFill>
        <p:spPr>
          <a:xfrm>
            <a:off x="703050" y="2291875"/>
            <a:ext cx="733500" cy="733500"/>
          </a:xfrm>
          <a:prstGeom prst="rect">
            <a:avLst/>
          </a:prstGeom>
          <a:noFill/>
          <a:ln>
            <a:noFill/>
          </a:ln>
        </p:spPr>
      </p:pic>
      <p:pic>
        <p:nvPicPr>
          <p:cNvPr id="670" name="Google Shape;670;p92"/>
          <p:cNvPicPr preferRelativeResize="0"/>
          <p:nvPr/>
        </p:nvPicPr>
        <p:blipFill>
          <a:blip r:embed="rId6">
            <a:alphaModFix/>
          </a:blip>
          <a:stretch>
            <a:fillRect/>
          </a:stretch>
        </p:blipFill>
        <p:spPr>
          <a:xfrm>
            <a:off x="703050" y="3327588"/>
            <a:ext cx="733500" cy="733500"/>
          </a:xfrm>
          <a:prstGeom prst="rect">
            <a:avLst/>
          </a:prstGeom>
          <a:noFill/>
          <a:ln>
            <a:noFill/>
          </a:ln>
        </p:spPr>
      </p:pic>
      <p:pic>
        <p:nvPicPr>
          <p:cNvPr id="671" name="Google Shape;671;p92"/>
          <p:cNvPicPr preferRelativeResize="0"/>
          <p:nvPr/>
        </p:nvPicPr>
        <p:blipFill rotWithShape="1">
          <a:blip r:embed="rId7">
            <a:alphaModFix/>
          </a:blip>
          <a:srcRect b="0" l="2079" r="2089" t="0"/>
          <a:stretch/>
        </p:blipFill>
        <p:spPr>
          <a:xfrm>
            <a:off x="5748574" y="1252199"/>
            <a:ext cx="2811175" cy="3638001"/>
          </a:xfrm>
          <a:prstGeom prst="rect">
            <a:avLst/>
          </a:prstGeom>
          <a:noFill/>
          <a:ln cap="flat" cmpd="sng" w="28575">
            <a:solidFill>
              <a:srgbClr val="00B2A9"/>
            </a:solidFill>
            <a:prstDash val="solid"/>
            <a:round/>
            <a:headEnd len="sm" w="sm" type="none"/>
            <a:tailEnd len="sm" w="sm" type="none"/>
          </a:ln>
        </p:spPr>
      </p:pic>
      <p:pic>
        <p:nvPicPr>
          <p:cNvPr id="672" name="Google Shape;672;p92"/>
          <p:cNvPicPr preferRelativeResize="0"/>
          <p:nvPr/>
        </p:nvPicPr>
        <p:blipFill>
          <a:blip r:embed="rId8">
            <a:alphaModFix/>
          </a:blip>
          <a:stretch>
            <a:fillRect/>
          </a:stretch>
        </p:blipFill>
        <p:spPr>
          <a:xfrm>
            <a:off x="703050" y="4232625"/>
            <a:ext cx="733500" cy="733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2A9"/>
        </a:solidFill>
      </p:bgPr>
    </p:bg>
    <p:spTree>
      <p:nvGrpSpPr>
        <p:cNvPr id="676" name="Shape 676"/>
        <p:cNvGrpSpPr/>
        <p:nvPr/>
      </p:nvGrpSpPr>
      <p:grpSpPr>
        <a:xfrm>
          <a:off x="0" y="0"/>
          <a:ext cx="0" cy="0"/>
          <a:chOff x="0" y="0"/>
          <a:chExt cx="0" cy="0"/>
        </a:xfrm>
      </p:grpSpPr>
      <p:sp>
        <p:nvSpPr>
          <p:cNvPr id="677" name="Google Shape;677;p93"/>
          <p:cNvSpPr txBox="1"/>
          <p:nvPr>
            <p:ph type="title"/>
          </p:nvPr>
        </p:nvSpPr>
        <p:spPr>
          <a:xfrm>
            <a:off x="186000" y="57525"/>
            <a:ext cx="8772000" cy="90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300">
                <a:latin typeface="Raleway"/>
                <a:ea typeface="Raleway"/>
                <a:cs typeface="Raleway"/>
                <a:sym typeface="Raleway"/>
              </a:rPr>
              <a:t>Mini Speech</a:t>
            </a:r>
            <a:endParaRPr b="1" sz="3300">
              <a:latin typeface="Raleway"/>
              <a:ea typeface="Raleway"/>
              <a:cs typeface="Raleway"/>
              <a:sym typeface="Raleway"/>
            </a:endParaRPr>
          </a:p>
          <a:p>
            <a:pPr indent="0" lvl="0" marL="0" rtl="0" algn="ctr">
              <a:spcBef>
                <a:spcPts val="0"/>
              </a:spcBef>
              <a:spcAft>
                <a:spcPts val="0"/>
              </a:spcAft>
              <a:buNone/>
            </a:pPr>
            <a:r>
              <a:rPr lang="en" sz="2500">
                <a:solidFill>
                  <a:srgbClr val="1F3A92"/>
                </a:solidFill>
                <a:latin typeface="Raleway"/>
                <a:ea typeface="Raleway"/>
                <a:cs typeface="Raleway"/>
                <a:sym typeface="Raleway"/>
              </a:rPr>
              <a:t>Rubric</a:t>
            </a:r>
            <a:endParaRPr i="1" sz="2500">
              <a:solidFill>
                <a:srgbClr val="1F3A92"/>
              </a:solidFill>
              <a:latin typeface="Raleway"/>
              <a:ea typeface="Raleway"/>
              <a:cs typeface="Raleway"/>
              <a:sym typeface="Raleway"/>
            </a:endParaRPr>
          </a:p>
        </p:txBody>
      </p:sp>
      <p:sp>
        <p:nvSpPr>
          <p:cNvPr id="678" name="Google Shape;678;p93"/>
          <p:cNvSpPr/>
          <p:nvPr/>
        </p:nvSpPr>
        <p:spPr>
          <a:xfrm>
            <a:off x="186000" y="965025"/>
            <a:ext cx="8772000" cy="4084800"/>
          </a:xfrm>
          <a:prstGeom prst="roundRect">
            <a:avLst>
              <a:gd fmla="val 299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1000"/>
              </a:spcAft>
              <a:buNone/>
            </a:pPr>
            <a:r>
              <a:t/>
            </a:r>
            <a:endParaRPr sz="1600">
              <a:solidFill>
                <a:srgbClr val="394F67"/>
              </a:solidFill>
              <a:latin typeface="Roboto"/>
              <a:ea typeface="Roboto"/>
              <a:cs typeface="Roboto"/>
              <a:sym typeface="Roboto"/>
            </a:endParaRPr>
          </a:p>
        </p:txBody>
      </p:sp>
      <p:graphicFrame>
        <p:nvGraphicFramePr>
          <p:cNvPr id="679" name="Google Shape;679;p93"/>
          <p:cNvGraphicFramePr/>
          <p:nvPr/>
        </p:nvGraphicFramePr>
        <p:xfrm>
          <a:off x="419988" y="1165488"/>
          <a:ext cx="3000000" cy="3000000"/>
        </p:xfrm>
        <a:graphic>
          <a:graphicData uri="http://schemas.openxmlformats.org/drawingml/2006/table">
            <a:tbl>
              <a:tblPr>
                <a:noFill/>
                <a:tableStyleId>{FDA6830E-F268-4882-BA3F-72BD250BE273}</a:tableStyleId>
              </a:tblPr>
              <a:tblGrid>
                <a:gridCol w="2307025"/>
                <a:gridCol w="1999000"/>
                <a:gridCol w="1999000"/>
                <a:gridCol w="1999000"/>
              </a:tblGrid>
              <a:tr h="709750">
                <a:tc>
                  <a:txBody>
                    <a:bodyPr/>
                    <a:lstStyle/>
                    <a:p>
                      <a:pPr indent="0" lvl="0" marL="0" rtl="0" algn="ctr">
                        <a:spcBef>
                          <a:spcPts val="0"/>
                        </a:spcBef>
                        <a:spcAft>
                          <a:spcPts val="0"/>
                        </a:spcAft>
                        <a:buNone/>
                      </a:pPr>
                      <a:r>
                        <a:rPr b="1" lang="en" sz="1200">
                          <a:solidFill>
                            <a:srgbClr val="1F3A92"/>
                          </a:solidFill>
                          <a:latin typeface="Roboto"/>
                          <a:ea typeface="Roboto"/>
                          <a:cs typeface="Roboto"/>
                          <a:sym typeface="Roboto"/>
                        </a:rPr>
                        <a:t>The speech has a clear message</a:t>
                      </a:r>
                      <a:endParaRPr b="1" sz="1200">
                        <a:solidFill>
                          <a:srgbClr val="1F3A92"/>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r h="720150">
                <a:tc>
                  <a:txBody>
                    <a:bodyPr/>
                    <a:lstStyle/>
                    <a:p>
                      <a:pPr indent="0" lvl="0" marL="0" rtl="0" algn="ctr">
                        <a:spcBef>
                          <a:spcPts val="0"/>
                        </a:spcBef>
                        <a:spcAft>
                          <a:spcPts val="0"/>
                        </a:spcAft>
                        <a:buNone/>
                      </a:pPr>
                      <a:r>
                        <a:rPr b="1" lang="en" sz="1200">
                          <a:solidFill>
                            <a:srgbClr val="00B2A9"/>
                          </a:solidFill>
                          <a:latin typeface="Roboto"/>
                          <a:ea typeface="Roboto"/>
                          <a:cs typeface="Roboto"/>
                          <a:sym typeface="Roboto"/>
                        </a:rPr>
                        <a:t>The speech welcomes the audience</a:t>
                      </a:r>
                      <a:endParaRPr b="1" sz="1200">
                        <a:solidFill>
                          <a:srgbClr val="00B2A9"/>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30550">
                <a:tc>
                  <a:txBody>
                    <a:bodyPr/>
                    <a:lstStyle/>
                    <a:p>
                      <a:pPr indent="0" lvl="0" marL="0" rtl="0" algn="ctr">
                        <a:spcBef>
                          <a:spcPts val="0"/>
                        </a:spcBef>
                        <a:spcAft>
                          <a:spcPts val="0"/>
                        </a:spcAft>
                        <a:buNone/>
                      </a:pPr>
                      <a:r>
                        <a:rPr b="1" lang="en" sz="1200">
                          <a:solidFill>
                            <a:srgbClr val="1F3A92"/>
                          </a:solidFill>
                          <a:latin typeface="Roboto"/>
                          <a:ea typeface="Roboto"/>
                          <a:cs typeface="Roboto"/>
                          <a:sym typeface="Roboto"/>
                        </a:rPr>
                        <a:t>The speech makes sense &amp; answers the prompt</a:t>
                      </a:r>
                      <a:endParaRPr b="1" sz="1200">
                        <a:solidFill>
                          <a:srgbClr val="1F3A92"/>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82500">
                <a:tc>
                  <a:txBody>
                    <a:bodyPr/>
                    <a:lstStyle/>
                    <a:p>
                      <a:pPr indent="0" lvl="0" marL="0" rtl="0" algn="ctr">
                        <a:spcBef>
                          <a:spcPts val="0"/>
                        </a:spcBef>
                        <a:spcAft>
                          <a:spcPts val="0"/>
                        </a:spcAft>
                        <a:buNone/>
                      </a:pPr>
                      <a:r>
                        <a:rPr b="1" lang="en" sz="1200">
                          <a:solidFill>
                            <a:srgbClr val="00B2A9"/>
                          </a:solidFill>
                          <a:latin typeface="Roboto"/>
                          <a:ea typeface="Roboto"/>
                          <a:cs typeface="Roboto"/>
                          <a:sym typeface="Roboto"/>
                        </a:rPr>
                        <a:t> The speaker presented the speech well</a:t>
                      </a:r>
                      <a:endParaRPr b="1" sz="1200">
                        <a:solidFill>
                          <a:srgbClr val="00B2A9"/>
                        </a:solidFill>
                        <a:latin typeface="Roboto"/>
                        <a:ea typeface="Roboto"/>
                        <a:cs typeface="Roboto"/>
                        <a:sym typeface="Roboto"/>
                      </a:endParaRPr>
                    </a:p>
                    <a:p>
                      <a:pPr indent="0" lvl="0" marL="0" rtl="0" algn="ctr">
                        <a:spcBef>
                          <a:spcPts val="0"/>
                        </a:spcBef>
                        <a:spcAft>
                          <a:spcPts val="0"/>
                        </a:spcAft>
                        <a:buNone/>
                      </a:pPr>
                      <a:r>
                        <a:rPr b="1" lang="en" sz="1200">
                          <a:solidFill>
                            <a:srgbClr val="00B2A9"/>
                          </a:solidFill>
                          <a:latin typeface="Roboto"/>
                          <a:ea typeface="Roboto"/>
                          <a:cs typeface="Roboto"/>
                          <a:sym typeface="Roboto"/>
                        </a:rPr>
                        <a:t>(using HIPE)</a:t>
                      </a:r>
                      <a:endParaRPr b="1" sz="1200">
                        <a:solidFill>
                          <a:srgbClr val="00B2A9"/>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40925">
                <a:tc>
                  <a:txBody>
                    <a:bodyPr/>
                    <a:lstStyle/>
                    <a:p>
                      <a:pPr indent="0" lvl="0" marL="0" rtl="0" algn="ctr">
                        <a:spcBef>
                          <a:spcPts val="0"/>
                        </a:spcBef>
                        <a:spcAft>
                          <a:spcPts val="0"/>
                        </a:spcAft>
                        <a:buNone/>
                      </a:pPr>
                      <a:r>
                        <a:rPr b="1" lang="en" sz="1200">
                          <a:solidFill>
                            <a:srgbClr val="1F3A92"/>
                          </a:solidFill>
                          <a:latin typeface="Roboto"/>
                          <a:ea typeface="Roboto"/>
                          <a:cs typeface="Roboto"/>
                          <a:sym typeface="Roboto"/>
                        </a:rPr>
                        <a:t>The speech uses correct capitalization and punctuation</a:t>
                      </a:r>
                      <a:endParaRPr b="1" sz="1200">
                        <a:solidFill>
                          <a:srgbClr val="1F3A92"/>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9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685" name="Google Shape;685;p9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686" name="Google Shape;686;p94"/>
          <p:cNvPicPr preferRelativeResize="0"/>
          <p:nvPr/>
        </p:nvPicPr>
        <p:blipFill>
          <a:blip r:embed="rId3">
            <a:alphaModFix/>
          </a:blip>
          <a:stretch>
            <a:fillRect/>
          </a:stretch>
        </p:blipFill>
        <p:spPr>
          <a:xfrm rot="-890507">
            <a:off x="7456700" y="-211537"/>
            <a:ext cx="1518173" cy="1518173"/>
          </a:xfrm>
          <a:prstGeom prst="rect">
            <a:avLst/>
          </a:prstGeom>
          <a:noFill/>
          <a:ln>
            <a:noFill/>
          </a:ln>
        </p:spPr>
      </p:pic>
      <p:graphicFrame>
        <p:nvGraphicFramePr>
          <p:cNvPr id="687" name="Google Shape;687;p94"/>
          <p:cNvGraphicFramePr/>
          <p:nvPr/>
        </p:nvGraphicFramePr>
        <p:xfrm>
          <a:off x="566063" y="1383350"/>
          <a:ext cx="3000000" cy="3000000"/>
        </p:xfrm>
        <a:graphic>
          <a:graphicData uri="http://schemas.openxmlformats.org/drawingml/2006/table">
            <a:tbl>
              <a:tblPr>
                <a:noFill/>
                <a:tableStyleId>{FDA6830E-F268-4882-BA3F-72BD250BE273}</a:tableStyleId>
              </a:tblPr>
              <a:tblGrid>
                <a:gridCol w="7964300"/>
              </a:tblGrid>
              <a:tr h="3370575">
                <a:tc>
                  <a:txBody>
                    <a:bodyPr/>
                    <a:lstStyle/>
                    <a:p>
                      <a:pPr indent="0" lvl="0" marL="0" rtl="0" algn="ctr">
                        <a:spcBef>
                          <a:spcPts val="0"/>
                        </a:spcBef>
                        <a:spcAft>
                          <a:spcPts val="0"/>
                        </a:spcAft>
                        <a:buNone/>
                      </a:pPr>
                      <a:r>
                        <a:rPr lang="en" sz="2500">
                          <a:solidFill>
                            <a:srgbClr val="1F3A93"/>
                          </a:solidFill>
                          <a:latin typeface="Roboto"/>
                          <a:ea typeface="Roboto"/>
                          <a:cs typeface="Roboto"/>
                          <a:sym typeface="Roboto"/>
                        </a:rPr>
                        <a:t>What are three things you learned today?</a:t>
                      </a:r>
                      <a:endParaRPr sz="25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688" name="Google Shape;688;p94"/>
          <p:cNvSpPr txBox="1"/>
          <p:nvPr/>
        </p:nvSpPr>
        <p:spPr>
          <a:xfrm>
            <a:off x="5067850" y="4789950"/>
            <a:ext cx="4076100" cy="27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3"/>
                </a:solidFill>
                <a:latin typeface="Roboto"/>
                <a:ea typeface="Roboto"/>
                <a:cs typeface="Roboto"/>
                <a:sym typeface="Roboto"/>
              </a:rPr>
              <a:t>*Don’t forget to fill in your Daily Learning Log!</a:t>
            </a:r>
            <a:endParaRPr>
              <a:solidFill>
                <a:srgbClr val="1F3A93"/>
              </a:solidFill>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692" name="Shape 692"/>
        <p:cNvGrpSpPr/>
        <p:nvPr/>
      </p:nvGrpSpPr>
      <p:grpSpPr>
        <a:xfrm>
          <a:off x="0" y="0"/>
          <a:ext cx="0" cy="0"/>
          <a:chOff x="0" y="0"/>
          <a:chExt cx="0" cy="0"/>
        </a:xfrm>
      </p:grpSpPr>
      <p:pic>
        <p:nvPicPr>
          <p:cNvPr id="693" name="Google Shape;693;p95"/>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694" name="Google Shape;694;p95"/>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5</a:t>
            </a:r>
            <a:endParaRPr b="1" sz="4800">
              <a:solidFill>
                <a:schemeClr val="lt1"/>
              </a:solidFill>
              <a:latin typeface="Roboto Condensed"/>
              <a:ea typeface="Roboto Condensed"/>
              <a:cs typeface="Roboto Condensed"/>
              <a:sym typeface="Roboto Condensed"/>
            </a:endParaRPr>
          </a:p>
        </p:txBody>
      </p:sp>
      <p:sp>
        <p:nvSpPr>
          <p:cNvPr id="695" name="Google Shape;695;p95"/>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Speech Analysis and Comprehension</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Clr>
                <a:schemeClr val="dk1"/>
              </a:buClr>
              <a:buSzPts val="605"/>
              <a:buFont typeface="Arial"/>
              <a:buNone/>
            </a:pPr>
            <a:r>
              <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SzPts val="605"/>
              <a:buNone/>
            </a:pPr>
            <a:r>
              <a:t/>
            </a:r>
            <a:endParaRPr sz="1430">
              <a:solidFill>
                <a:schemeClr val="lt1"/>
              </a:solidFill>
              <a:latin typeface="Raleway Medium"/>
              <a:ea typeface="Raleway Medium"/>
              <a:cs typeface="Raleway Medium"/>
              <a:sym typeface="Raleway Medium"/>
            </a:endParaRPr>
          </a:p>
        </p:txBody>
      </p:sp>
      <p:cxnSp>
        <p:nvCxnSpPr>
          <p:cNvPr id="696" name="Google Shape;696;p95"/>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697" name="Google Shape;697;p95"/>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698" name="Google Shape;698;p95"/>
          <p:cNvPicPr preferRelativeResize="0"/>
          <p:nvPr/>
        </p:nvPicPr>
        <p:blipFill>
          <a:blip r:embed="rId5">
            <a:alphaModFix/>
          </a:blip>
          <a:stretch>
            <a:fillRect/>
          </a:stretch>
        </p:blipFill>
        <p:spPr>
          <a:xfrm>
            <a:off x="5250050" y="700975"/>
            <a:ext cx="3741550" cy="37415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96"/>
          <p:cNvSpPr txBox="1"/>
          <p:nvPr>
            <p:ph type="title"/>
          </p:nvPr>
        </p:nvSpPr>
        <p:spPr>
          <a:xfrm>
            <a:off x="311700" y="321200"/>
            <a:ext cx="722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704" name="Google Shape;704;p9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05" name="Google Shape;705;p96"/>
          <p:cNvPicPr preferRelativeResize="0"/>
          <p:nvPr/>
        </p:nvPicPr>
        <p:blipFill rotWithShape="1">
          <a:blip r:embed="rId3">
            <a:alphaModFix/>
          </a:blip>
          <a:srcRect b="15513" l="0" r="23512" t="15382"/>
          <a:stretch/>
        </p:blipFill>
        <p:spPr>
          <a:xfrm rot="302347">
            <a:off x="8055423" y="195126"/>
            <a:ext cx="881528" cy="796397"/>
          </a:xfrm>
          <a:prstGeom prst="rect">
            <a:avLst/>
          </a:prstGeom>
          <a:noFill/>
          <a:ln>
            <a:noFill/>
          </a:ln>
        </p:spPr>
      </p:pic>
      <p:graphicFrame>
        <p:nvGraphicFramePr>
          <p:cNvPr id="706" name="Google Shape;706;p96"/>
          <p:cNvGraphicFramePr/>
          <p:nvPr/>
        </p:nvGraphicFramePr>
        <p:xfrm>
          <a:off x="585405" y="1393125"/>
          <a:ext cx="3000000" cy="3000000"/>
        </p:xfrm>
        <a:graphic>
          <a:graphicData uri="http://schemas.openxmlformats.org/drawingml/2006/table">
            <a:tbl>
              <a:tblPr>
                <a:noFill/>
                <a:tableStyleId>{FDA6830E-F268-4882-BA3F-72BD250BE273}</a:tableStyleId>
              </a:tblPr>
              <a:tblGrid>
                <a:gridCol w="7973200"/>
              </a:tblGrid>
              <a:tr h="3378025">
                <a:tc>
                  <a:txBody>
                    <a:bodyPr/>
                    <a:lstStyle/>
                    <a:p>
                      <a:pPr indent="0" lvl="0" marL="0" rtl="0" algn="ctr">
                        <a:spcBef>
                          <a:spcPts val="0"/>
                        </a:spcBef>
                        <a:spcAft>
                          <a:spcPts val="0"/>
                        </a:spcAft>
                        <a:buNone/>
                      </a:pPr>
                      <a:r>
                        <a:rPr b="1" lang="en" sz="1900">
                          <a:solidFill>
                            <a:srgbClr val="00B2A9"/>
                          </a:solidFill>
                          <a:latin typeface="Roboto"/>
                          <a:ea typeface="Roboto"/>
                          <a:cs typeface="Roboto"/>
                          <a:sym typeface="Roboto"/>
                        </a:rPr>
                        <a:t>Think back to a time when you helped change somebody’s mind or when somebody helped change your mind.</a:t>
                      </a:r>
                      <a:endParaRPr b="1" sz="19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rPr lang="en" sz="2100">
                          <a:solidFill>
                            <a:srgbClr val="00B2A9"/>
                          </a:solidFill>
                          <a:latin typeface="Roboto"/>
                          <a:ea typeface="Roboto"/>
                          <a:cs typeface="Roboto"/>
                          <a:sym typeface="Roboto"/>
                        </a:rPr>
                        <a:t>Why were you (or the other person) successful in helping change a person’s mind?</a:t>
                      </a:r>
                      <a:endParaRPr sz="21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9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712" name="Google Shape;712;p9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Do Now</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Notes: Rhetorical Devices</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Guided Practice: Lucretia Mott</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Independent Practice: Stacey Abrams</a:t>
            </a:r>
            <a:endParaRPr b="1" sz="2300">
              <a:solidFill>
                <a:srgbClr val="00B2A9"/>
              </a:solidFill>
              <a:latin typeface="Roboto"/>
              <a:ea typeface="Roboto"/>
              <a:cs typeface="Roboto"/>
              <a:sym typeface="Roboto"/>
            </a:endParaRPr>
          </a:p>
          <a:p>
            <a:pPr indent="-374650" lvl="0" marL="457200" rtl="0" algn="l">
              <a:spcBef>
                <a:spcPts val="1000"/>
              </a:spcBef>
              <a:spcAft>
                <a:spcPts val="1000"/>
              </a:spcAft>
              <a:buClr>
                <a:srgbClr val="00B2A9"/>
              </a:buClr>
              <a:buSzPts val="2300"/>
              <a:buFont typeface="Roboto"/>
              <a:buAutoNum type="arabicPeriod"/>
            </a:pPr>
            <a:r>
              <a:rPr b="1" lang="en" sz="2300">
                <a:solidFill>
                  <a:srgbClr val="00B2A9"/>
                </a:solidFill>
                <a:latin typeface="Roboto"/>
                <a:ea typeface="Roboto"/>
                <a:cs typeface="Roboto"/>
                <a:sym typeface="Roboto"/>
              </a:rPr>
              <a:t>Exit Ticket</a:t>
            </a:r>
            <a:endParaRPr b="1" sz="1900">
              <a:solidFill>
                <a:srgbClr val="00B2A9"/>
              </a:solidFill>
              <a:latin typeface="Roboto"/>
              <a:ea typeface="Roboto"/>
              <a:cs typeface="Roboto"/>
              <a:sym typeface="Roboto"/>
            </a:endParaRPr>
          </a:p>
        </p:txBody>
      </p:sp>
      <p:cxnSp>
        <p:nvCxnSpPr>
          <p:cNvPr id="713" name="Google Shape;713;p9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14" name="Google Shape;714;p97"/>
          <p:cNvPicPr preferRelativeResize="0"/>
          <p:nvPr/>
        </p:nvPicPr>
        <p:blipFill>
          <a:blip r:embed="rId3">
            <a:alphaModFix/>
          </a:blip>
          <a:stretch>
            <a:fillRect/>
          </a:stretch>
        </p:blipFill>
        <p:spPr>
          <a:xfrm>
            <a:off x="7927450" y="31300"/>
            <a:ext cx="1063197" cy="11524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4"/>
          <p:cNvSpPr/>
          <p:nvPr/>
        </p:nvSpPr>
        <p:spPr>
          <a:xfrm>
            <a:off x="7567353" y="3654615"/>
            <a:ext cx="1483200" cy="14889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6" name="Google Shape;216;p4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What is Unheard?</a:t>
            </a:r>
            <a:endParaRPr b="1">
              <a:solidFill>
                <a:srgbClr val="1F3A93"/>
              </a:solidFill>
              <a:latin typeface="Roboto Condensed"/>
              <a:ea typeface="Roboto Condensed"/>
              <a:cs typeface="Roboto Condensed"/>
              <a:sym typeface="Roboto Condensed"/>
            </a:endParaRPr>
          </a:p>
        </p:txBody>
      </p:sp>
      <p:sp>
        <p:nvSpPr>
          <p:cNvPr id="217" name="Google Shape;217;p44"/>
          <p:cNvSpPr txBox="1"/>
          <p:nvPr>
            <p:ph idx="1" type="body"/>
          </p:nvPr>
        </p:nvSpPr>
        <p:spPr>
          <a:xfrm>
            <a:off x="311700" y="1152475"/>
            <a:ext cx="5571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414143"/>
                </a:solidFill>
                <a:latin typeface="Roboto"/>
                <a:ea typeface="Roboto"/>
                <a:cs typeface="Roboto"/>
                <a:sym typeface="Roboto"/>
              </a:rPr>
              <a:t>Our Focus:</a:t>
            </a:r>
            <a:r>
              <a:rPr lang="en">
                <a:solidFill>
                  <a:srgbClr val="414143"/>
                </a:solidFill>
                <a:latin typeface="Roboto"/>
                <a:ea typeface="Roboto"/>
                <a:cs typeface="Roboto"/>
                <a:sym typeface="Roboto"/>
              </a:rPr>
              <a:t> Speeches! (reading, writing, analyzing, and giving powerful speeches)</a:t>
            </a:r>
            <a:endParaRPr>
              <a:solidFill>
                <a:srgbClr val="414143"/>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a:solidFill>
                  <a:srgbClr val="414143"/>
                </a:solidFill>
                <a:latin typeface="Roboto"/>
                <a:ea typeface="Roboto"/>
                <a:cs typeface="Roboto"/>
                <a:sym typeface="Roboto"/>
              </a:rPr>
              <a:t>What to expect:</a:t>
            </a:r>
            <a:r>
              <a:rPr lang="en">
                <a:solidFill>
                  <a:srgbClr val="414143"/>
                </a:solidFill>
                <a:latin typeface="Roboto"/>
                <a:ea typeface="Roboto"/>
                <a:cs typeface="Roboto"/>
                <a:sym typeface="Roboto"/>
              </a:rPr>
              <a:t> Learning about a wide variety of speakers and speeches and determining what makes a good speech and why.</a:t>
            </a:r>
            <a:endParaRPr>
              <a:solidFill>
                <a:srgbClr val="414143"/>
              </a:solidFill>
              <a:latin typeface="Roboto"/>
              <a:ea typeface="Roboto"/>
              <a:cs typeface="Roboto"/>
              <a:sym typeface="Roboto"/>
            </a:endParaRPr>
          </a:p>
          <a:p>
            <a:pPr indent="0" lvl="0" marL="0" rtl="0" algn="l">
              <a:spcBef>
                <a:spcPts val="1600"/>
              </a:spcBef>
              <a:spcAft>
                <a:spcPts val="1600"/>
              </a:spcAft>
              <a:buNone/>
            </a:pPr>
            <a:r>
              <a:rPr b="1" lang="en">
                <a:solidFill>
                  <a:srgbClr val="414143"/>
                </a:solidFill>
                <a:latin typeface="Roboto"/>
                <a:ea typeface="Roboto"/>
                <a:cs typeface="Roboto"/>
                <a:sym typeface="Roboto"/>
              </a:rPr>
              <a:t>Our Goal: </a:t>
            </a:r>
            <a:r>
              <a:rPr lang="en">
                <a:solidFill>
                  <a:srgbClr val="414143"/>
                </a:solidFill>
                <a:latin typeface="Roboto"/>
                <a:ea typeface="Roboto"/>
                <a:cs typeface="Roboto"/>
                <a:sym typeface="Roboto"/>
              </a:rPr>
              <a:t>At the end of the unit, there will be a speech competition!</a:t>
            </a:r>
            <a:endParaRPr>
              <a:solidFill>
                <a:srgbClr val="414143"/>
              </a:solidFill>
              <a:latin typeface="Roboto"/>
              <a:ea typeface="Roboto"/>
              <a:cs typeface="Roboto"/>
              <a:sym typeface="Roboto"/>
            </a:endParaRPr>
          </a:p>
        </p:txBody>
      </p:sp>
      <p:cxnSp>
        <p:nvCxnSpPr>
          <p:cNvPr id="218" name="Google Shape;218;p4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219" name="Google Shape;219;p44"/>
          <p:cNvPicPr preferRelativeResize="0"/>
          <p:nvPr/>
        </p:nvPicPr>
        <p:blipFill>
          <a:blip r:embed="rId4">
            <a:alphaModFix/>
          </a:blip>
          <a:stretch>
            <a:fillRect/>
          </a:stretch>
        </p:blipFill>
        <p:spPr>
          <a:xfrm>
            <a:off x="7701174" y="31900"/>
            <a:ext cx="1197252" cy="1151298"/>
          </a:xfrm>
          <a:prstGeom prst="rect">
            <a:avLst/>
          </a:prstGeom>
          <a:noFill/>
          <a:ln>
            <a:noFill/>
          </a:ln>
        </p:spPr>
      </p:pic>
      <p:sp>
        <p:nvSpPr>
          <p:cNvPr id="220" name="Google Shape;220;p44"/>
          <p:cNvSpPr/>
          <p:nvPr/>
        </p:nvSpPr>
        <p:spPr>
          <a:xfrm>
            <a:off x="8060314" y="2398119"/>
            <a:ext cx="1083600" cy="13149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1" name="Google Shape;221;p44"/>
          <p:cNvSpPr txBox="1"/>
          <p:nvPr/>
        </p:nvSpPr>
        <p:spPr>
          <a:xfrm>
            <a:off x="6853315" y="1118687"/>
            <a:ext cx="1963500" cy="272400"/>
          </a:xfrm>
          <a:prstGeom prst="rect">
            <a:avLst/>
          </a:prstGeom>
          <a:noFill/>
          <a:ln>
            <a:noFill/>
          </a:ln>
        </p:spPr>
        <p:txBody>
          <a:bodyPr anchorCtr="0" anchor="t" bIns="0" lIns="0" spcFirstLastPara="1" rIns="0" wrap="square" tIns="14600">
            <a:noAutofit/>
          </a:bodyPr>
          <a:lstStyle/>
          <a:p>
            <a:pPr indent="0" lvl="0" marL="0" marR="0" rtl="0" algn="l">
              <a:lnSpc>
                <a:spcPct val="100000"/>
              </a:lnSpc>
              <a:spcBef>
                <a:spcPts val="0"/>
              </a:spcBef>
              <a:spcAft>
                <a:spcPts val="0"/>
              </a:spcAft>
              <a:buNone/>
            </a:pPr>
            <a:r>
              <a:rPr b="1" lang="en" sz="1600">
                <a:solidFill>
                  <a:srgbClr val="1F3A92"/>
                </a:solidFill>
                <a:latin typeface="Roboto"/>
                <a:ea typeface="Roboto"/>
                <a:cs typeface="Roboto"/>
                <a:sym typeface="Roboto"/>
              </a:rPr>
              <a:t>Who do you know?!</a:t>
            </a:r>
            <a:endParaRPr sz="1600">
              <a:solidFill>
                <a:srgbClr val="1F3A92"/>
              </a:solidFill>
              <a:latin typeface="Roboto"/>
              <a:ea typeface="Roboto"/>
              <a:cs typeface="Roboto"/>
              <a:sym typeface="Roboto"/>
            </a:endParaRPr>
          </a:p>
        </p:txBody>
      </p:sp>
      <p:sp>
        <p:nvSpPr>
          <p:cNvPr id="222" name="Google Shape;222;p44"/>
          <p:cNvSpPr/>
          <p:nvPr/>
        </p:nvSpPr>
        <p:spPr>
          <a:xfrm>
            <a:off x="6577149" y="2631438"/>
            <a:ext cx="1483200" cy="13995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23" name="Google Shape;223;p44"/>
          <p:cNvSpPr/>
          <p:nvPr/>
        </p:nvSpPr>
        <p:spPr>
          <a:xfrm>
            <a:off x="6308543" y="1488475"/>
            <a:ext cx="1751700" cy="11430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9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720" name="Google Shape;720;p9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indent="-342900" lvl="0" marL="457200" rtl="0" algn="l">
              <a:spcBef>
                <a:spcPts val="1600"/>
              </a:spcBef>
              <a:spcAft>
                <a:spcPts val="0"/>
              </a:spcAft>
              <a:buClr>
                <a:srgbClr val="414143"/>
              </a:buClr>
              <a:buSzPts val="1800"/>
              <a:buFont typeface="Roboto"/>
              <a:buChar char="●"/>
            </a:pPr>
            <a:r>
              <a:rPr lang="en">
                <a:solidFill>
                  <a:srgbClr val="414143"/>
                </a:solidFill>
                <a:latin typeface="Roboto"/>
                <a:ea typeface="Roboto"/>
                <a:cs typeface="Roboto"/>
                <a:sym typeface="Roboto"/>
              </a:rPr>
              <a:t>Define and analyze the use of the rhetorical devices hyperbole and hypophora and repetition in speeches by reading the speech in order to understand how to craft a persuasive speech.</a:t>
            </a:r>
            <a:endParaRPr>
              <a:solidFill>
                <a:srgbClr val="414143"/>
              </a:solidFill>
              <a:latin typeface="Roboto"/>
              <a:ea typeface="Roboto"/>
              <a:cs typeface="Roboto"/>
              <a:sym typeface="Roboto"/>
            </a:endParaRPr>
          </a:p>
          <a:p>
            <a:pPr indent="0" lvl="0" marL="457200" rtl="0" algn="l">
              <a:spcBef>
                <a:spcPts val="1000"/>
              </a:spcBef>
              <a:spcAft>
                <a:spcPts val="1000"/>
              </a:spcAft>
              <a:buNone/>
            </a:pPr>
            <a:r>
              <a:t/>
            </a:r>
            <a:endParaRPr>
              <a:solidFill>
                <a:srgbClr val="414143"/>
              </a:solidFill>
              <a:latin typeface="Roboto"/>
              <a:ea typeface="Roboto"/>
              <a:cs typeface="Roboto"/>
              <a:sym typeface="Roboto"/>
            </a:endParaRPr>
          </a:p>
        </p:txBody>
      </p:sp>
      <p:cxnSp>
        <p:nvCxnSpPr>
          <p:cNvPr id="721" name="Google Shape;721;p9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22" name="Google Shape;722;p98"/>
          <p:cNvPicPr preferRelativeResize="0"/>
          <p:nvPr/>
        </p:nvPicPr>
        <p:blipFill rotWithShape="1">
          <a:blip r:embed="rId3">
            <a:alphaModFix/>
          </a:blip>
          <a:srcRect b="16464" l="16717" r="14962" t="0"/>
          <a:stretch/>
        </p:blipFill>
        <p:spPr>
          <a:xfrm>
            <a:off x="8046450" y="-142675"/>
            <a:ext cx="958050" cy="117137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9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Quick Review</a:t>
            </a:r>
            <a:endParaRPr b="1">
              <a:solidFill>
                <a:srgbClr val="1F3A93"/>
              </a:solidFill>
              <a:latin typeface="Roboto Condensed"/>
              <a:ea typeface="Roboto Condensed"/>
              <a:cs typeface="Roboto Condensed"/>
              <a:sym typeface="Roboto Condensed"/>
            </a:endParaRPr>
          </a:p>
        </p:txBody>
      </p:sp>
      <p:cxnSp>
        <p:nvCxnSpPr>
          <p:cNvPr id="728" name="Google Shape;728;p9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29" name="Google Shape;729;p99"/>
          <p:cNvPicPr preferRelativeResize="0"/>
          <p:nvPr/>
        </p:nvPicPr>
        <p:blipFill>
          <a:blip r:embed="rId3">
            <a:alphaModFix/>
          </a:blip>
          <a:stretch>
            <a:fillRect/>
          </a:stretch>
        </p:blipFill>
        <p:spPr>
          <a:xfrm>
            <a:off x="7701174" y="31900"/>
            <a:ext cx="1197252" cy="1151298"/>
          </a:xfrm>
          <a:prstGeom prst="rect">
            <a:avLst/>
          </a:prstGeom>
          <a:noFill/>
          <a:ln>
            <a:noFill/>
          </a:ln>
        </p:spPr>
      </p:pic>
      <p:sp>
        <p:nvSpPr>
          <p:cNvPr id="730" name="Google Shape;730;p99"/>
          <p:cNvSpPr txBox="1"/>
          <p:nvPr>
            <p:ph idx="1" type="body"/>
          </p:nvPr>
        </p:nvSpPr>
        <p:spPr>
          <a:xfrm>
            <a:off x="287925" y="1163488"/>
            <a:ext cx="8520600" cy="364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424242"/>
                </a:solidFill>
                <a:latin typeface="Roboto"/>
                <a:ea typeface="Roboto"/>
                <a:cs typeface="Roboto"/>
                <a:sym typeface="Roboto"/>
              </a:rPr>
              <a:t>What are the basic elements of a speech?</a:t>
            </a:r>
            <a:endParaRPr b="1" sz="2000">
              <a:solidFill>
                <a:srgbClr val="424242"/>
              </a:solidFill>
              <a:latin typeface="Roboto"/>
              <a:ea typeface="Roboto"/>
              <a:cs typeface="Roboto"/>
              <a:sym typeface="Roboto"/>
            </a:endParaRPr>
          </a:p>
          <a:p>
            <a:pPr indent="0" lvl="0" marL="0" rtl="0" algn="ctr">
              <a:spcBef>
                <a:spcPts val="0"/>
              </a:spcBef>
              <a:spcAft>
                <a:spcPts val="0"/>
              </a:spcAft>
              <a:buNone/>
            </a:pPr>
            <a:r>
              <a:t/>
            </a:r>
            <a:endParaRPr b="1" sz="2000">
              <a:solidFill>
                <a:srgbClr val="394F67"/>
              </a:solidFill>
            </a:endParaRPr>
          </a:p>
          <a:p>
            <a:pPr indent="0" lvl="0" marL="0" rtl="0" algn="ctr">
              <a:spcBef>
                <a:spcPts val="0"/>
              </a:spcBef>
              <a:spcAft>
                <a:spcPts val="0"/>
              </a:spcAft>
              <a:buNone/>
            </a:pPr>
            <a:r>
              <a:t/>
            </a:r>
            <a:endParaRPr b="1" sz="2000">
              <a:solidFill>
                <a:srgbClr val="394F67"/>
              </a:solidFill>
            </a:endParaRPr>
          </a:p>
          <a:p>
            <a:pPr indent="0" lvl="0" marL="0" rtl="0" algn="ctr">
              <a:spcBef>
                <a:spcPts val="0"/>
              </a:spcBef>
              <a:spcAft>
                <a:spcPts val="0"/>
              </a:spcAft>
              <a:buNone/>
            </a:pPr>
            <a:r>
              <a:t/>
            </a:r>
            <a:endParaRPr b="1" sz="2000">
              <a:solidFill>
                <a:srgbClr val="394F67"/>
              </a:solidFill>
            </a:endParaRPr>
          </a:p>
          <a:p>
            <a:pPr indent="0" lvl="0" marL="0" rtl="0" algn="ctr">
              <a:spcBef>
                <a:spcPts val="0"/>
              </a:spcBef>
              <a:spcAft>
                <a:spcPts val="0"/>
              </a:spcAft>
              <a:buNone/>
            </a:pPr>
            <a:r>
              <a:t/>
            </a:r>
            <a:endParaRPr b="1" sz="2000">
              <a:solidFill>
                <a:srgbClr val="394F67"/>
              </a:solidFill>
            </a:endParaRPr>
          </a:p>
          <a:p>
            <a:pPr indent="0" lvl="0" marL="0" rtl="0" algn="ctr">
              <a:spcBef>
                <a:spcPts val="0"/>
              </a:spcBef>
              <a:spcAft>
                <a:spcPts val="0"/>
              </a:spcAft>
              <a:buNone/>
            </a:pPr>
            <a:r>
              <a:rPr b="1" lang="en" sz="2000">
                <a:solidFill>
                  <a:srgbClr val="424242"/>
                </a:solidFill>
                <a:latin typeface="Roboto"/>
                <a:ea typeface="Roboto"/>
                <a:cs typeface="Roboto"/>
                <a:sym typeface="Roboto"/>
              </a:rPr>
              <a:t>What 3 modes of persuasion do speakers use  convince the audience of their point or message?</a:t>
            </a:r>
            <a:endParaRPr b="1" sz="2000">
              <a:solidFill>
                <a:srgbClr val="424242"/>
              </a:solidFill>
              <a:latin typeface="Roboto"/>
              <a:ea typeface="Roboto"/>
              <a:cs typeface="Roboto"/>
              <a:sym typeface="Roboto"/>
            </a:endParaRPr>
          </a:p>
        </p:txBody>
      </p:sp>
      <p:sp>
        <p:nvSpPr>
          <p:cNvPr id="731" name="Google Shape;731;p99"/>
          <p:cNvSpPr/>
          <p:nvPr/>
        </p:nvSpPr>
        <p:spPr>
          <a:xfrm>
            <a:off x="262538" y="1964825"/>
            <a:ext cx="2022900" cy="409200"/>
          </a:xfrm>
          <a:prstGeom prst="rect">
            <a:avLst/>
          </a:prstGeom>
          <a:noFill/>
          <a:ln cap="flat" cmpd="sng" w="952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99"/>
          <p:cNvSpPr/>
          <p:nvPr/>
        </p:nvSpPr>
        <p:spPr>
          <a:xfrm>
            <a:off x="2461213" y="1964825"/>
            <a:ext cx="2022900" cy="409200"/>
          </a:xfrm>
          <a:prstGeom prst="rect">
            <a:avLst/>
          </a:prstGeom>
          <a:noFill/>
          <a:ln cap="flat" cmpd="sng" w="952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99"/>
          <p:cNvSpPr/>
          <p:nvPr/>
        </p:nvSpPr>
        <p:spPr>
          <a:xfrm>
            <a:off x="4659888" y="1964825"/>
            <a:ext cx="2022900" cy="409200"/>
          </a:xfrm>
          <a:prstGeom prst="rect">
            <a:avLst/>
          </a:prstGeom>
          <a:noFill/>
          <a:ln cap="flat" cmpd="sng" w="952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99"/>
          <p:cNvSpPr/>
          <p:nvPr/>
        </p:nvSpPr>
        <p:spPr>
          <a:xfrm>
            <a:off x="6858563" y="1964825"/>
            <a:ext cx="2022900" cy="409200"/>
          </a:xfrm>
          <a:prstGeom prst="rect">
            <a:avLst/>
          </a:prstGeom>
          <a:noFill/>
          <a:ln cap="flat" cmpd="sng" w="952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99"/>
          <p:cNvSpPr/>
          <p:nvPr/>
        </p:nvSpPr>
        <p:spPr>
          <a:xfrm>
            <a:off x="1268300" y="4018325"/>
            <a:ext cx="2022900" cy="409200"/>
          </a:xfrm>
          <a:prstGeom prst="rect">
            <a:avLst/>
          </a:prstGeom>
          <a:noFill/>
          <a:ln cap="flat" cmpd="sng" w="952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99"/>
          <p:cNvSpPr/>
          <p:nvPr/>
        </p:nvSpPr>
        <p:spPr>
          <a:xfrm>
            <a:off x="3560550" y="4018325"/>
            <a:ext cx="2022900" cy="409200"/>
          </a:xfrm>
          <a:prstGeom prst="rect">
            <a:avLst/>
          </a:prstGeom>
          <a:noFill/>
          <a:ln cap="flat" cmpd="sng" w="952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99"/>
          <p:cNvSpPr/>
          <p:nvPr/>
        </p:nvSpPr>
        <p:spPr>
          <a:xfrm>
            <a:off x="5852800" y="4025125"/>
            <a:ext cx="2022900" cy="409200"/>
          </a:xfrm>
          <a:prstGeom prst="rect">
            <a:avLst/>
          </a:prstGeom>
          <a:noFill/>
          <a:ln cap="flat" cmpd="sng" w="9525">
            <a:solidFill>
              <a:srgbClr val="00B2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0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743" name="Google Shape;743;p10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744" name="Google Shape;744;p100"/>
          <p:cNvSpPr txBox="1"/>
          <p:nvPr/>
        </p:nvSpPr>
        <p:spPr>
          <a:xfrm>
            <a:off x="358450" y="1105250"/>
            <a:ext cx="25980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lang="en" sz="1600">
                <a:solidFill>
                  <a:srgbClr val="424242"/>
                </a:solidFill>
                <a:latin typeface="Roboto"/>
                <a:ea typeface="Roboto"/>
                <a:cs typeface="Roboto"/>
                <a:sym typeface="Roboto"/>
              </a:rPr>
              <a:t>What tools do authors use to help make their message powerful and heard by the audience?</a:t>
            </a:r>
            <a:endParaRPr sz="16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Hypophora</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sz="1800">
              <a:solidFill>
                <a:srgbClr val="424242"/>
              </a:solidFill>
              <a:latin typeface="Roboto"/>
              <a:ea typeface="Roboto"/>
              <a:cs typeface="Roboto"/>
              <a:sym typeface="Roboto"/>
            </a:endParaRPr>
          </a:p>
          <a:p>
            <a:pPr indent="0" lvl="0" marL="0" rtl="0" algn="l">
              <a:lnSpc>
                <a:spcPct val="100000"/>
              </a:lnSpc>
              <a:spcBef>
                <a:spcPts val="1600"/>
              </a:spcBef>
              <a:spcAft>
                <a:spcPts val="0"/>
              </a:spcAft>
              <a:buClr>
                <a:schemeClr val="dk1"/>
              </a:buClr>
              <a:buSzPts val="1100"/>
              <a:buFont typeface="Arial"/>
              <a:buNone/>
            </a:pPr>
            <a:r>
              <a:t/>
            </a:r>
            <a:endParaRPr sz="1800">
              <a:solidFill>
                <a:srgbClr val="424242"/>
              </a:solidFill>
              <a:latin typeface="Roboto"/>
              <a:ea typeface="Roboto"/>
              <a:cs typeface="Roboto"/>
              <a:sym typeface="Roboto"/>
            </a:endParaRPr>
          </a:p>
          <a:p>
            <a:pPr indent="0" lvl="0" marL="0" rtl="0" algn="l">
              <a:lnSpc>
                <a:spcPct val="115000"/>
              </a:lnSpc>
              <a:spcBef>
                <a:spcPts val="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745" name="Google Shape;745;p100"/>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746" name="Google Shape;746;p100"/>
          <p:cNvSpPr txBox="1"/>
          <p:nvPr/>
        </p:nvSpPr>
        <p:spPr>
          <a:xfrm>
            <a:off x="3828000" y="1105250"/>
            <a:ext cx="5096100" cy="38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424242"/>
                </a:solidFill>
                <a:latin typeface="Roboto"/>
                <a:ea typeface="Roboto"/>
                <a:cs typeface="Roboto"/>
                <a:sym typeface="Roboto"/>
              </a:rPr>
              <a:t>Details</a:t>
            </a:r>
            <a:endParaRPr b="1"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Rhetorical Devices</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(Rhetoric means speech-making.)</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700">
                <a:solidFill>
                  <a:srgbClr val="424242"/>
                </a:solidFill>
                <a:latin typeface="Roboto"/>
                <a:ea typeface="Roboto"/>
                <a:cs typeface="Roboto"/>
                <a:sym typeface="Roboto"/>
              </a:rPr>
              <a:t>Hypophora is when the speaker asks a question,  and then answers the question</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Example: Do you know what it means to have power? What it means to have power that you can influence others around you to do good.</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ctr">
              <a:lnSpc>
                <a:spcPct val="115000"/>
              </a:lnSpc>
              <a:spcBef>
                <a:spcPts val="1600"/>
              </a:spcBef>
              <a:spcAft>
                <a:spcPts val="0"/>
              </a:spcAft>
              <a:buNone/>
            </a:pPr>
            <a:r>
              <a:t/>
            </a:r>
            <a:endParaRPr b="1" sz="1700">
              <a:solidFill>
                <a:srgbClr val="424242"/>
              </a:solidFill>
              <a:latin typeface="Roboto"/>
              <a:ea typeface="Roboto"/>
              <a:cs typeface="Roboto"/>
              <a:sym typeface="Roboto"/>
            </a:endParaRPr>
          </a:p>
          <a:p>
            <a:pPr indent="0" lvl="0" marL="0" rtl="0" algn="l">
              <a:spcBef>
                <a:spcPts val="1600"/>
              </a:spcBef>
              <a:spcAft>
                <a:spcPts val="1600"/>
              </a:spcAft>
              <a:buNone/>
            </a:pPr>
            <a:r>
              <a:t/>
            </a:r>
            <a:endParaRPr sz="1700">
              <a:solidFill>
                <a:srgbClr val="424242"/>
              </a:solidFill>
              <a:latin typeface="Roboto"/>
              <a:ea typeface="Roboto"/>
              <a:cs typeface="Roboto"/>
              <a:sym typeface="Roboto"/>
            </a:endParaRPr>
          </a:p>
        </p:txBody>
      </p:sp>
      <p:cxnSp>
        <p:nvCxnSpPr>
          <p:cNvPr id="747" name="Google Shape;747;p100"/>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748" name="Google Shape;748;p100"/>
          <p:cNvPicPr preferRelativeResize="0"/>
          <p:nvPr/>
        </p:nvPicPr>
        <p:blipFill rotWithShape="1">
          <a:blip r:embed="rId3">
            <a:alphaModFix/>
          </a:blip>
          <a:srcRect b="0" l="17791" r="-8" t="21923"/>
          <a:stretch/>
        </p:blipFill>
        <p:spPr>
          <a:xfrm>
            <a:off x="8018825" y="148925"/>
            <a:ext cx="1018521" cy="967302"/>
          </a:xfrm>
          <a:prstGeom prst="rect">
            <a:avLst/>
          </a:prstGeom>
          <a:noFill/>
          <a:ln>
            <a:noFill/>
          </a:ln>
        </p:spPr>
      </p:pic>
      <p:cxnSp>
        <p:nvCxnSpPr>
          <p:cNvPr id="749" name="Google Shape;749;p100"/>
          <p:cNvCxnSpPr/>
          <p:nvPr/>
        </p:nvCxnSpPr>
        <p:spPr>
          <a:xfrm rot="10800000">
            <a:off x="695325" y="3248650"/>
            <a:ext cx="7026000" cy="0"/>
          </a:xfrm>
          <a:prstGeom prst="straightConnector1">
            <a:avLst/>
          </a:prstGeom>
          <a:noFill/>
          <a:ln cap="flat" cmpd="sng" w="19050">
            <a:solidFill>
              <a:srgbClr val="1F3A92"/>
            </a:solidFill>
            <a:prstDash val="lgDash"/>
            <a:round/>
            <a:headEnd len="med" w="med" type="none"/>
            <a:tailEnd len="med" w="med" type="none"/>
          </a:ln>
        </p:spPr>
      </p:cxn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01"/>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755" name="Google Shape;755;p10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756" name="Google Shape;756;p101"/>
          <p:cNvSpPr txBox="1"/>
          <p:nvPr/>
        </p:nvSpPr>
        <p:spPr>
          <a:xfrm>
            <a:off x="358450" y="1105250"/>
            <a:ext cx="25980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800">
                <a:solidFill>
                  <a:srgbClr val="424242"/>
                </a:solidFill>
                <a:latin typeface="Roboto"/>
                <a:ea typeface="Roboto"/>
                <a:cs typeface="Roboto"/>
                <a:sym typeface="Roboto"/>
              </a:rPr>
              <a:t>Hyperbole</a:t>
            </a:r>
            <a:endParaRPr b="1" sz="1800">
              <a:solidFill>
                <a:srgbClr val="424242"/>
              </a:solidFill>
              <a:latin typeface="Roboto"/>
              <a:ea typeface="Roboto"/>
              <a:cs typeface="Roboto"/>
              <a:sym typeface="Roboto"/>
            </a:endParaRPr>
          </a:p>
          <a:p>
            <a:pPr indent="0" lvl="0" marL="0" rtl="0" algn="l">
              <a:lnSpc>
                <a:spcPct val="100000"/>
              </a:lnSpc>
              <a:spcBef>
                <a:spcPts val="1600"/>
              </a:spcBef>
              <a:spcAft>
                <a:spcPts val="0"/>
              </a:spcAft>
              <a:buClr>
                <a:schemeClr val="dk1"/>
              </a:buClr>
              <a:buSzPts val="1100"/>
              <a:buFont typeface="Arial"/>
              <a:buNone/>
            </a:pPr>
            <a:r>
              <a:t/>
            </a:r>
            <a:endParaRPr sz="1800">
              <a:solidFill>
                <a:srgbClr val="42424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800">
              <a:solidFill>
                <a:srgbClr val="42424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1800">
              <a:solidFill>
                <a:srgbClr val="42424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1800">
              <a:solidFill>
                <a:srgbClr val="42424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300">
              <a:solidFill>
                <a:srgbClr val="424242"/>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 sz="1800">
                <a:solidFill>
                  <a:srgbClr val="424242"/>
                </a:solidFill>
                <a:latin typeface="Roboto"/>
                <a:ea typeface="Roboto"/>
                <a:cs typeface="Roboto"/>
                <a:sym typeface="Roboto"/>
              </a:rPr>
              <a:t>Repetition</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757" name="Google Shape;757;p101"/>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758" name="Google Shape;758;p101"/>
          <p:cNvSpPr txBox="1"/>
          <p:nvPr/>
        </p:nvSpPr>
        <p:spPr>
          <a:xfrm>
            <a:off x="3828000" y="1105250"/>
            <a:ext cx="5096100" cy="38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424242"/>
                </a:solidFill>
                <a:latin typeface="Roboto"/>
                <a:ea typeface="Roboto"/>
                <a:cs typeface="Roboto"/>
                <a:sym typeface="Roboto"/>
              </a:rPr>
              <a:t>Details</a:t>
            </a:r>
            <a:endParaRPr b="1"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Hyperbole is when the speaker uses exaggeration to emphasize a certain point</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Example: I’m so tired that I could sleep for a million years</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700">
                <a:solidFill>
                  <a:srgbClr val="424242"/>
                </a:solidFill>
                <a:latin typeface="Roboto"/>
                <a:ea typeface="Roboto"/>
                <a:cs typeface="Roboto"/>
                <a:sym typeface="Roboto"/>
              </a:rPr>
              <a:t>Repetition is when the speaker repeats a certain word or phrase multiple times in his or her speech.</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Example: Power is authority. Power is control. Power is a mental mindset.</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ctr">
              <a:lnSpc>
                <a:spcPct val="115000"/>
              </a:lnSpc>
              <a:spcBef>
                <a:spcPts val="1600"/>
              </a:spcBef>
              <a:spcAft>
                <a:spcPts val="0"/>
              </a:spcAft>
              <a:buNone/>
            </a:pPr>
            <a:r>
              <a:t/>
            </a:r>
            <a:endParaRPr b="1" sz="1700">
              <a:solidFill>
                <a:srgbClr val="424242"/>
              </a:solidFill>
              <a:latin typeface="Roboto"/>
              <a:ea typeface="Roboto"/>
              <a:cs typeface="Roboto"/>
              <a:sym typeface="Roboto"/>
            </a:endParaRPr>
          </a:p>
          <a:p>
            <a:pPr indent="0" lvl="0" marL="0" rtl="0" algn="l">
              <a:spcBef>
                <a:spcPts val="1600"/>
              </a:spcBef>
              <a:spcAft>
                <a:spcPts val="1600"/>
              </a:spcAft>
              <a:buNone/>
            </a:pPr>
            <a:r>
              <a:t/>
            </a:r>
            <a:endParaRPr sz="1700">
              <a:solidFill>
                <a:srgbClr val="424242"/>
              </a:solidFill>
              <a:latin typeface="Roboto"/>
              <a:ea typeface="Roboto"/>
              <a:cs typeface="Roboto"/>
              <a:sym typeface="Roboto"/>
            </a:endParaRPr>
          </a:p>
        </p:txBody>
      </p:sp>
      <p:cxnSp>
        <p:nvCxnSpPr>
          <p:cNvPr id="759" name="Google Shape;759;p101"/>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760" name="Google Shape;760;p101"/>
          <p:cNvPicPr preferRelativeResize="0"/>
          <p:nvPr/>
        </p:nvPicPr>
        <p:blipFill rotWithShape="1">
          <a:blip r:embed="rId3">
            <a:alphaModFix/>
          </a:blip>
          <a:srcRect b="0" l="17791" r="-8" t="21923"/>
          <a:stretch/>
        </p:blipFill>
        <p:spPr>
          <a:xfrm>
            <a:off x="8018825" y="148925"/>
            <a:ext cx="1018521" cy="967302"/>
          </a:xfrm>
          <a:prstGeom prst="rect">
            <a:avLst/>
          </a:prstGeom>
          <a:noFill/>
          <a:ln>
            <a:noFill/>
          </a:ln>
        </p:spPr>
      </p:pic>
      <p:cxnSp>
        <p:nvCxnSpPr>
          <p:cNvPr id="761" name="Google Shape;761;p101"/>
          <p:cNvCxnSpPr/>
          <p:nvPr/>
        </p:nvCxnSpPr>
        <p:spPr>
          <a:xfrm rot="10800000">
            <a:off x="695325" y="3248650"/>
            <a:ext cx="7026000" cy="0"/>
          </a:xfrm>
          <a:prstGeom prst="straightConnector1">
            <a:avLst/>
          </a:prstGeom>
          <a:noFill/>
          <a:ln cap="flat" cmpd="sng" w="19050">
            <a:solidFill>
              <a:srgbClr val="1F3A92"/>
            </a:solidFill>
            <a:prstDash val="lgDash"/>
            <a:round/>
            <a:headEnd len="med" w="med" type="none"/>
            <a:tailEnd len="med" w="med" type="none"/>
          </a:ln>
        </p:spPr>
      </p:cxn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0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Let’s Consider a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767" name="Google Shape;767;p10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68" name="Google Shape;768;p102"/>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sp>
        <p:nvSpPr>
          <p:cNvPr id="769" name="Google Shape;769;p102"/>
          <p:cNvSpPr txBox="1"/>
          <p:nvPr>
            <p:ph idx="1" type="body"/>
          </p:nvPr>
        </p:nvSpPr>
        <p:spPr>
          <a:xfrm>
            <a:off x="2856175" y="1078475"/>
            <a:ext cx="6225300" cy="3899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0"/>
              </a:spcAft>
              <a:buClr>
                <a:schemeClr val="dk1"/>
              </a:buClr>
              <a:buSzPts val="1100"/>
              <a:buFont typeface="Arial"/>
              <a:buNone/>
            </a:pPr>
            <a:r>
              <a:rPr lang="en" sz="1700">
                <a:solidFill>
                  <a:srgbClr val="222222"/>
                </a:solidFill>
                <a:latin typeface="Roboto"/>
                <a:ea typeface="Roboto"/>
                <a:cs typeface="Roboto"/>
                <a:sym typeface="Roboto"/>
              </a:rPr>
              <a:t>The question that is often asked is, “What does woman want  more than she enjoys? What is she seeking to obtain or get? What rights does she not have? What privileges is she not  allowed to have?” </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0"/>
              </a:spcAft>
              <a:buClr>
                <a:schemeClr val="dk1"/>
              </a:buClr>
              <a:buSzPts val="1100"/>
              <a:buFont typeface="Arial"/>
              <a:buNone/>
            </a:pPr>
            <a:r>
              <a:rPr lang="en" sz="1700">
                <a:solidFill>
                  <a:srgbClr val="222222"/>
                </a:solidFill>
                <a:latin typeface="Roboto"/>
                <a:ea typeface="Roboto"/>
                <a:cs typeface="Roboto"/>
                <a:sym typeface="Roboto"/>
              </a:rPr>
              <a:t>I answer, she asks nothing as a favor, but as a right; she wants to be acknowledged as an equal and  responsible being. She is seeking not be governed by laws in the making of which she has no voice. She is deprived of and not given almost every right in society.</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0"/>
              </a:spcAft>
              <a:buClr>
                <a:schemeClr val="dk1"/>
              </a:buClr>
              <a:buSzPts val="1100"/>
              <a:buFont typeface="Arial"/>
              <a:buNone/>
            </a:pPr>
            <a:r>
              <a:rPr lang="en" sz="1700">
                <a:solidFill>
                  <a:srgbClr val="222222"/>
                </a:solidFill>
                <a:latin typeface="Roboto"/>
                <a:ea typeface="Roboto"/>
                <a:cs typeface="Roboto"/>
                <a:sym typeface="Roboto"/>
              </a:rPr>
              <a:t>Yet, women are symbols in this nation. Women represent, care  and nurture. Women clean, cook, furnish, dress, and hold the household together. I mean women run the household.</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0"/>
              </a:spcAft>
              <a:buClr>
                <a:schemeClr val="dk1"/>
              </a:buClr>
              <a:buSzPts val="1100"/>
              <a:buFont typeface="Arial"/>
              <a:buNone/>
            </a:pPr>
            <a:r>
              <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0"/>
              </a:spcAft>
              <a:buClr>
                <a:schemeClr val="dk1"/>
              </a:buClr>
              <a:buSzPts val="1100"/>
              <a:buFont typeface="Arial"/>
              <a:buNone/>
            </a:pPr>
            <a:r>
              <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0"/>
              </a:spcAft>
              <a:buClr>
                <a:schemeClr val="dk1"/>
              </a:buClr>
              <a:buSzPts val="1100"/>
              <a:buFont typeface="Arial"/>
              <a:buNone/>
            </a:pPr>
            <a:r>
              <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0"/>
              </a:spcAft>
              <a:buClr>
                <a:schemeClr val="dk1"/>
              </a:buClr>
              <a:buSzPts val="1100"/>
              <a:buFont typeface="Arial"/>
              <a:buNone/>
            </a:pPr>
            <a:r>
              <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1000"/>
              </a:spcAft>
              <a:buNone/>
            </a:pPr>
            <a:r>
              <a:t/>
            </a:r>
            <a:endParaRPr sz="1700">
              <a:solidFill>
                <a:srgbClr val="222222"/>
              </a:solidFill>
              <a:latin typeface="Roboto"/>
              <a:ea typeface="Roboto"/>
              <a:cs typeface="Roboto"/>
              <a:sym typeface="Roboto"/>
            </a:endParaRPr>
          </a:p>
        </p:txBody>
      </p:sp>
      <p:sp>
        <p:nvSpPr>
          <p:cNvPr id="770" name="Google Shape;770;p102"/>
          <p:cNvSpPr/>
          <p:nvPr/>
        </p:nvSpPr>
        <p:spPr>
          <a:xfrm>
            <a:off x="0" y="1272600"/>
            <a:ext cx="2785200" cy="3899100"/>
          </a:xfrm>
          <a:prstGeom prst="rect">
            <a:avLst/>
          </a:prstGeom>
          <a:solidFill>
            <a:srgbClr val="00B2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2F6F5"/>
                </a:solidFill>
                <a:latin typeface="Roboto"/>
                <a:ea typeface="Roboto"/>
                <a:cs typeface="Roboto"/>
                <a:sym typeface="Roboto"/>
              </a:rPr>
              <a:t>Lucretia Mott</a:t>
            </a:r>
            <a:r>
              <a:rPr lang="en" sz="1600">
                <a:solidFill>
                  <a:srgbClr val="F2F6F5"/>
                </a:solidFill>
                <a:latin typeface="Roboto"/>
                <a:ea typeface="Roboto"/>
                <a:cs typeface="Roboto"/>
                <a:sym typeface="Roboto"/>
              </a:rPr>
              <a:t> gave this speech on October 18, 1854 at the 5th National Women’s  Rights Convention in Philadelphia.</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p:txBody>
      </p:sp>
      <p:pic>
        <p:nvPicPr>
          <p:cNvPr id="771" name="Google Shape;771;p102"/>
          <p:cNvPicPr preferRelativeResize="0"/>
          <p:nvPr/>
        </p:nvPicPr>
        <p:blipFill rotWithShape="1">
          <a:blip r:embed="rId4">
            <a:alphaModFix/>
          </a:blip>
          <a:srcRect b="17511" l="6978" r="38070" t="14980"/>
          <a:stretch/>
        </p:blipFill>
        <p:spPr>
          <a:xfrm>
            <a:off x="218636" y="2729625"/>
            <a:ext cx="2347924" cy="232415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103"/>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Let’s Consider a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777" name="Google Shape;777;p10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78" name="Google Shape;778;p103"/>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sp>
        <p:nvSpPr>
          <p:cNvPr id="779" name="Google Shape;779;p103"/>
          <p:cNvSpPr txBox="1"/>
          <p:nvPr>
            <p:ph idx="1" type="body"/>
          </p:nvPr>
        </p:nvSpPr>
        <p:spPr>
          <a:xfrm>
            <a:off x="260725" y="1078475"/>
            <a:ext cx="8820600" cy="3899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solidFill>
                  <a:srgbClr val="222222"/>
                </a:solidFill>
                <a:latin typeface="Roboto"/>
                <a:ea typeface="Roboto"/>
                <a:cs typeface="Roboto"/>
                <a:sym typeface="Roboto"/>
              </a:rPr>
              <a:t>But, in marriage there is assumed a greater power on the part  the husband and therefore a lower position of the wife. The laws in which they stand now are those from the darker ages and those customs are no longer present in today’s society.</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0"/>
              </a:spcAft>
              <a:buNone/>
            </a:pPr>
            <a:r>
              <a:rPr lang="en" sz="1700">
                <a:solidFill>
                  <a:srgbClr val="222222"/>
                </a:solidFill>
                <a:latin typeface="Roboto"/>
                <a:ea typeface="Roboto"/>
                <a:cs typeface="Roboto"/>
                <a:sym typeface="Roboto"/>
              </a:rPr>
              <a:t>There is no longer time to wait for a change in the rights for  women. If we wait any longer we will all be dead! I have said it a million times and I will say it a million times more; a woman  should no longer stand outside of the light. Women need  political rights. Women need rights. Women need the chance to stand on the same level as men. Women need equal rights.</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0"/>
              </a:spcAft>
              <a:buNone/>
            </a:pPr>
            <a:r>
              <a:rPr lang="en" sz="1700">
                <a:solidFill>
                  <a:srgbClr val="222222"/>
                </a:solidFill>
                <a:latin typeface="Roboto"/>
                <a:ea typeface="Roboto"/>
                <a:cs typeface="Roboto"/>
                <a:sym typeface="Roboto"/>
              </a:rPr>
              <a:t>Women need what they deserve. It is a disgrace that women  cannot vote. It is truly distasteful that women are looked at as  below the men.</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0"/>
              </a:spcAft>
              <a:buNone/>
            </a:pPr>
            <a:r>
              <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1000"/>
              </a:spcAft>
              <a:buNone/>
            </a:pPr>
            <a:r>
              <a:t/>
            </a:r>
            <a:endParaRPr sz="1700">
              <a:solidFill>
                <a:srgbClr val="222222"/>
              </a:solidFill>
              <a:latin typeface="Roboto"/>
              <a:ea typeface="Roboto"/>
              <a:cs typeface="Roboto"/>
              <a:sym typeface="Roboto"/>
            </a:endParaRPr>
          </a:p>
        </p:txBody>
      </p:sp>
      <p:sp>
        <p:nvSpPr>
          <p:cNvPr id="780" name="Google Shape;780;p103"/>
          <p:cNvSpPr txBox="1"/>
          <p:nvPr/>
        </p:nvSpPr>
        <p:spPr>
          <a:xfrm>
            <a:off x="0" y="4036225"/>
            <a:ext cx="9220500" cy="1220700"/>
          </a:xfrm>
          <a:prstGeom prst="rect">
            <a:avLst/>
          </a:prstGeom>
          <a:solidFill>
            <a:srgbClr val="00B2A9"/>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600">
                <a:solidFill>
                  <a:srgbClr val="FFFFFF"/>
                </a:solidFill>
                <a:latin typeface="Roboto"/>
                <a:ea typeface="Roboto"/>
                <a:cs typeface="Roboto"/>
                <a:sym typeface="Roboto"/>
              </a:rPr>
              <a:t>Where does Ms. Mott use repetition? What does the line mean?</a:t>
            </a:r>
            <a:endParaRPr sz="1600">
              <a:solidFill>
                <a:srgbClr val="FFFFFF"/>
              </a:solidFill>
              <a:latin typeface="Roboto"/>
              <a:ea typeface="Roboto"/>
              <a:cs typeface="Roboto"/>
              <a:sym typeface="Roboto"/>
            </a:endParaRPr>
          </a:p>
          <a:p>
            <a:pPr indent="0" lvl="0" marL="0" rtl="0" algn="ctr">
              <a:spcBef>
                <a:spcPts val="1000"/>
              </a:spcBef>
              <a:spcAft>
                <a:spcPts val="0"/>
              </a:spcAft>
              <a:buClr>
                <a:schemeClr val="dk1"/>
              </a:buClr>
              <a:buSzPts val="1100"/>
              <a:buFont typeface="Arial"/>
              <a:buNone/>
            </a:pPr>
            <a:r>
              <a:rPr lang="en" sz="1600">
                <a:solidFill>
                  <a:srgbClr val="FFFFFF"/>
                </a:solidFill>
                <a:latin typeface="Roboto"/>
                <a:ea typeface="Roboto"/>
                <a:cs typeface="Roboto"/>
                <a:sym typeface="Roboto"/>
              </a:rPr>
              <a:t>Where does she use hypophora? What does the line mean?</a:t>
            </a:r>
            <a:endParaRPr sz="1600">
              <a:solidFill>
                <a:srgbClr val="FFFFFF"/>
              </a:solidFill>
              <a:latin typeface="Roboto"/>
              <a:ea typeface="Roboto"/>
              <a:cs typeface="Roboto"/>
              <a:sym typeface="Roboto"/>
            </a:endParaRPr>
          </a:p>
          <a:p>
            <a:pPr indent="0" lvl="0" marL="0" rtl="0" algn="ctr">
              <a:spcBef>
                <a:spcPts val="1000"/>
              </a:spcBef>
              <a:spcAft>
                <a:spcPts val="0"/>
              </a:spcAft>
              <a:buClr>
                <a:schemeClr val="dk1"/>
              </a:buClr>
              <a:buSzPts val="1100"/>
              <a:buFont typeface="Arial"/>
              <a:buNone/>
            </a:pPr>
            <a:r>
              <a:rPr lang="en" sz="1600">
                <a:solidFill>
                  <a:srgbClr val="FFFFFF"/>
                </a:solidFill>
                <a:latin typeface="Roboto"/>
                <a:ea typeface="Roboto"/>
                <a:cs typeface="Roboto"/>
                <a:sym typeface="Roboto"/>
              </a:rPr>
              <a:t>Where does she use hyperbole? What does the line mean?</a:t>
            </a:r>
            <a:endParaRPr sz="1600">
              <a:solidFill>
                <a:srgbClr val="FFFFFF"/>
              </a:solidFill>
              <a:latin typeface="Roboto"/>
              <a:ea typeface="Roboto"/>
              <a:cs typeface="Roboto"/>
              <a:sym typeface="Roboto"/>
            </a:endParaRPr>
          </a:p>
          <a:p>
            <a:pPr indent="0" lvl="0" marL="0" rtl="0" algn="ctr">
              <a:spcBef>
                <a:spcPts val="1000"/>
              </a:spcBef>
              <a:spcAft>
                <a:spcPts val="0"/>
              </a:spcAft>
              <a:buClr>
                <a:schemeClr val="dk1"/>
              </a:buClr>
              <a:buSzPts val="1100"/>
              <a:buFont typeface="Arial"/>
              <a:buNone/>
            </a:pPr>
            <a:r>
              <a:t/>
            </a:r>
            <a:endParaRPr sz="1600">
              <a:solidFill>
                <a:srgbClr val="FFFFFF"/>
              </a:solidFill>
              <a:latin typeface="Roboto"/>
              <a:ea typeface="Roboto"/>
              <a:cs typeface="Roboto"/>
              <a:sym typeface="Roboto"/>
            </a:endParaRPr>
          </a:p>
          <a:p>
            <a:pPr indent="0" lvl="0" marL="0" rtl="0" algn="ctr">
              <a:spcBef>
                <a:spcPts val="1000"/>
              </a:spcBef>
              <a:spcAft>
                <a:spcPts val="1000"/>
              </a:spcAft>
              <a:buNone/>
            </a:pPr>
            <a:r>
              <a:t/>
            </a:r>
            <a:endParaRPr sz="1600">
              <a:solidFill>
                <a:srgbClr val="FFFFFF"/>
              </a:solidFill>
              <a:latin typeface="Roboto"/>
              <a:ea typeface="Roboto"/>
              <a:cs typeface="Roboto"/>
              <a:sym typeface="Roboto"/>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0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Independent Work</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786" name="Google Shape;786;p10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87" name="Google Shape;787;p104"/>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graphicFrame>
        <p:nvGraphicFramePr>
          <p:cNvPr id="788" name="Google Shape;788;p104"/>
          <p:cNvGraphicFramePr/>
          <p:nvPr/>
        </p:nvGraphicFramePr>
        <p:xfrm>
          <a:off x="252700" y="1311925"/>
          <a:ext cx="3000000" cy="3000000"/>
        </p:xfrm>
        <a:graphic>
          <a:graphicData uri="http://schemas.openxmlformats.org/drawingml/2006/table">
            <a:tbl>
              <a:tblPr>
                <a:noFill/>
                <a:tableStyleId>{FDA6830E-F268-4882-BA3F-72BD250BE273}</a:tableStyleId>
              </a:tblPr>
              <a:tblGrid>
                <a:gridCol w="4319300"/>
                <a:gridCol w="4319300"/>
              </a:tblGrid>
              <a:tr h="381000">
                <a:tc>
                  <a:txBody>
                    <a:bodyPr/>
                    <a:lstStyle/>
                    <a:p>
                      <a:pPr indent="0" lvl="0" marL="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marR="5080" rtl="0" algn="l">
                        <a:lnSpc>
                          <a:spcPct val="97800"/>
                        </a:lnSpc>
                        <a:spcBef>
                          <a:spcPts val="0"/>
                        </a:spcBef>
                        <a:spcAft>
                          <a:spcPts val="0"/>
                        </a:spcAft>
                        <a:buClr>
                          <a:schemeClr val="dk1"/>
                        </a:buClr>
                        <a:buSzPts val="1100"/>
                        <a:buFont typeface="Arial"/>
                        <a:buNone/>
                      </a:pPr>
                      <a:r>
                        <a:rPr lang="en" sz="1800">
                          <a:solidFill>
                            <a:srgbClr val="04248D"/>
                          </a:solidFill>
                          <a:latin typeface="Roboto"/>
                          <a:ea typeface="Roboto"/>
                          <a:cs typeface="Roboto"/>
                          <a:sym typeface="Roboto"/>
                        </a:rPr>
                        <a:t>Read the speech  </a:t>
                      </a:r>
                      <a:endParaRPr sz="1800">
                        <a:solidFill>
                          <a:srgbClr val="04248D"/>
                        </a:solidFill>
                        <a:latin typeface="Roboto"/>
                        <a:ea typeface="Roboto"/>
                        <a:cs typeface="Roboto"/>
                        <a:sym typeface="Roboto"/>
                      </a:endParaRPr>
                    </a:p>
                    <a:p>
                      <a:pPr indent="0" lvl="0" marL="914400" marR="5080" rtl="0" algn="l">
                        <a:lnSpc>
                          <a:spcPct val="97800"/>
                        </a:lnSpc>
                        <a:spcBef>
                          <a:spcPts val="0"/>
                        </a:spcBef>
                        <a:spcAft>
                          <a:spcPts val="0"/>
                        </a:spcAft>
                        <a:buClr>
                          <a:schemeClr val="dk1"/>
                        </a:buClr>
                        <a:buFont typeface="Arial"/>
                        <a:buNone/>
                      </a:pPr>
                      <a:r>
                        <a:rPr i="1" lang="en" sz="1800">
                          <a:solidFill>
                            <a:srgbClr val="04248D"/>
                          </a:solidFill>
                          <a:latin typeface="Roboto"/>
                          <a:ea typeface="Roboto"/>
                          <a:cs typeface="Roboto"/>
                          <a:sym typeface="Roboto"/>
                        </a:rPr>
                        <a:t>(Use your </a:t>
                      </a:r>
                      <a:r>
                        <a:rPr b="1" i="1" lang="en" sz="1800">
                          <a:solidFill>
                            <a:srgbClr val="04248D"/>
                          </a:solidFill>
                          <a:latin typeface="Roboto"/>
                          <a:ea typeface="Roboto"/>
                          <a:cs typeface="Roboto"/>
                          <a:sym typeface="Roboto"/>
                        </a:rPr>
                        <a:t>context clues </a:t>
                      </a:r>
                      <a:r>
                        <a:rPr i="1" lang="en" sz="1800">
                          <a:solidFill>
                            <a:srgbClr val="04248D"/>
                          </a:solidFill>
                          <a:latin typeface="Roboto"/>
                          <a:ea typeface="Roboto"/>
                          <a:cs typeface="Roboto"/>
                          <a:sym typeface="Roboto"/>
                        </a:rPr>
                        <a:t>to help  determine the meaning of any new  words)</a:t>
                      </a:r>
                      <a:endParaRPr sz="1800">
                        <a:solidFill>
                          <a:srgbClr val="04248D"/>
                        </a:solidFill>
                        <a:latin typeface="Roboto"/>
                        <a:ea typeface="Roboto"/>
                        <a:cs typeface="Roboto"/>
                        <a:sym typeface="Roboto"/>
                      </a:endParaRPr>
                    </a:p>
                    <a:p>
                      <a:pPr indent="0" lvl="0" marL="0" rtl="0" algn="l">
                        <a:spcBef>
                          <a:spcPts val="0"/>
                        </a:spcBef>
                        <a:spcAft>
                          <a:spcPts val="0"/>
                        </a:spcAft>
                        <a:buNone/>
                      </a:pPr>
                      <a:r>
                        <a:t/>
                      </a:r>
                      <a:endParaRPr sz="1800">
                        <a:solidFill>
                          <a:srgbClr val="04248D"/>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c>
                  <a:txBody>
                    <a:bodyPr/>
                    <a:lstStyle/>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p>
                      <a:pPr indent="0" lvl="0" marL="914400" rtl="0" algn="l">
                        <a:spcBef>
                          <a:spcPts val="0"/>
                        </a:spcBef>
                        <a:spcAft>
                          <a:spcPts val="0"/>
                        </a:spcAft>
                        <a:buNone/>
                      </a:pPr>
                      <a:r>
                        <a:rPr lang="en" sz="1800">
                          <a:solidFill>
                            <a:srgbClr val="04248D"/>
                          </a:solidFill>
                          <a:latin typeface="Roboto"/>
                          <a:ea typeface="Roboto"/>
                          <a:cs typeface="Roboto"/>
                          <a:sym typeface="Roboto"/>
                        </a:rPr>
                        <a:t>Complete the "Speech Analysis"  graphic organizer</a:t>
                      </a:r>
                      <a:endParaRPr sz="1800">
                        <a:solidFill>
                          <a:srgbClr val="04248D"/>
                        </a:solidFill>
                        <a:latin typeface="Roboto"/>
                        <a:ea typeface="Roboto"/>
                        <a:cs typeface="Roboto"/>
                        <a:sym typeface="Roboto"/>
                      </a:endParaRPr>
                    </a:p>
                    <a:p>
                      <a:pPr indent="0" lvl="0" marL="914400" rtl="0" algn="l">
                        <a:spcBef>
                          <a:spcPts val="0"/>
                        </a:spcBef>
                        <a:spcAft>
                          <a:spcPts val="0"/>
                        </a:spcAft>
                        <a:buNone/>
                      </a:pPr>
                      <a:r>
                        <a:t/>
                      </a:r>
                      <a:endParaRPr sz="1800">
                        <a:solidFill>
                          <a:srgbClr val="04248D"/>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bl>
          </a:graphicData>
        </a:graphic>
      </p:graphicFrame>
      <p:pic>
        <p:nvPicPr>
          <p:cNvPr id="789" name="Google Shape;789;p104"/>
          <p:cNvPicPr preferRelativeResize="0"/>
          <p:nvPr/>
        </p:nvPicPr>
        <p:blipFill>
          <a:blip r:embed="rId4">
            <a:alphaModFix/>
          </a:blip>
          <a:stretch>
            <a:fillRect/>
          </a:stretch>
        </p:blipFill>
        <p:spPr>
          <a:xfrm>
            <a:off x="252700" y="1655600"/>
            <a:ext cx="1068552" cy="1068552"/>
          </a:xfrm>
          <a:prstGeom prst="rect">
            <a:avLst/>
          </a:prstGeom>
          <a:noFill/>
          <a:ln>
            <a:noFill/>
          </a:ln>
        </p:spPr>
      </p:pic>
      <p:pic>
        <p:nvPicPr>
          <p:cNvPr id="790" name="Google Shape;790;p104"/>
          <p:cNvPicPr preferRelativeResize="0"/>
          <p:nvPr/>
        </p:nvPicPr>
        <p:blipFill>
          <a:blip r:embed="rId5">
            <a:alphaModFix/>
          </a:blip>
          <a:stretch>
            <a:fillRect/>
          </a:stretch>
        </p:blipFill>
        <p:spPr>
          <a:xfrm>
            <a:off x="4572000" y="1731800"/>
            <a:ext cx="1068552" cy="1068552"/>
          </a:xfrm>
          <a:prstGeom prst="rect">
            <a:avLst/>
          </a:prstGeom>
          <a:noFill/>
          <a:ln>
            <a:noFill/>
          </a:ln>
        </p:spPr>
      </p:pic>
      <p:sp>
        <p:nvSpPr>
          <p:cNvPr id="791" name="Google Shape;791;p104"/>
          <p:cNvSpPr txBox="1"/>
          <p:nvPr/>
        </p:nvSpPr>
        <p:spPr>
          <a:xfrm>
            <a:off x="252700" y="4534425"/>
            <a:ext cx="8638500" cy="47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04248D"/>
                </a:solidFill>
                <a:latin typeface="Raleway SemiBold"/>
                <a:ea typeface="Raleway SemiBold"/>
                <a:cs typeface="Raleway SemiBold"/>
                <a:sym typeface="Raleway SemiBold"/>
              </a:rPr>
              <a:t>"3 Questions to Ask Yourself About Everything You Do"  </a:t>
            </a:r>
            <a:endParaRPr sz="1900">
              <a:solidFill>
                <a:srgbClr val="04248D"/>
              </a:solidFill>
              <a:latin typeface="Raleway SemiBold"/>
              <a:ea typeface="Raleway SemiBold"/>
              <a:cs typeface="Raleway SemiBold"/>
              <a:sym typeface="Raleway SemiBold"/>
            </a:endParaRPr>
          </a:p>
          <a:p>
            <a:pPr indent="0" lvl="0" marL="0" rtl="0" algn="ctr">
              <a:spcBef>
                <a:spcPts val="0"/>
              </a:spcBef>
              <a:spcAft>
                <a:spcPts val="0"/>
              </a:spcAft>
              <a:buNone/>
            </a:pPr>
            <a:r>
              <a:rPr lang="en" sz="1900">
                <a:solidFill>
                  <a:srgbClr val="04248D"/>
                </a:solidFill>
                <a:latin typeface="Raleway SemiBold"/>
                <a:ea typeface="Raleway SemiBold"/>
                <a:cs typeface="Raleway SemiBold"/>
                <a:sym typeface="Raleway SemiBold"/>
              </a:rPr>
              <a:t>by Stacey Abrams</a:t>
            </a:r>
            <a:endParaRPr sz="1900">
              <a:solidFill>
                <a:srgbClr val="04248D"/>
              </a:solidFill>
              <a:latin typeface="Raleway SemiBold"/>
              <a:ea typeface="Raleway SemiBold"/>
              <a:cs typeface="Raleway SemiBold"/>
              <a:sym typeface="Raleway SemiBold"/>
            </a:endParaRPr>
          </a:p>
          <a:p>
            <a:pPr indent="0" lvl="0" marL="0" rtl="0" algn="ctr">
              <a:spcBef>
                <a:spcPts val="0"/>
              </a:spcBef>
              <a:spcAft>
                <a:spcPts val="0"/>
              </a:spcAft>
              <a:buNone/>
            </a:pPr>
            <a:r>
              <a:t/>
            </a:r>
            <a:endParaRPr sz="2100">
              <a:solidFill>
                <a:srgbClr val="04248D"/>
              </a:solidFill>
              <a:latin typeface="Raleway SemiBold"/>
              <a:ea typeface="Raleway SemiBold"/>
              <a:cs typeface="Raleway SemiBold"/>
              <a:sym typeface="Raleway SemiBo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10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797" name="Google Shape;797;p10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798" name="Google Shape;798;p105"/>
          <p:cNvPicPr preferRelativeResize="0"/>
          <p:nvPr/>
        </p:nvPicPr>
        <p:blipFill>
          <a:blip r:embed="rId3">
            <a:alphaModFix/>
          </a:blip>
          <a:stretch>
            <a:fillRect/>
          </a:stretch>
        </p:blipFill>
        <p:spPr>
          <a:xfrm rot="-890507">
            <a:off x="7456700" y="-211537"/>
            <a:ext cx="1518173" cy="1518173"/>
          </a:xfrm>
          <a:prstGeom prst="rect">
            <a:avLst/>
          </a:prstGeom>
          <a:noFill/>
          <a:ln>
            <a:noFill/>
          </a:ln>
        </p:spPr>
      </p:pic>
      <p:graphicFrame>
        <p:nvGraphicFramePr>
          <p:cNvPr id="799" name="Google Shape;799;p105"/>
          <p:cNvGraphicFramePr/>
          <p:nvPr/>
        </p:nvGraphicFramePr>
        <p:xfrm>
          <a:off x="566063" y="1383350"/>
          <a:ext cx="3000000" cy="3000000"/>
        </p:xfrm>
        <a:graphic>
          <a:graphicData uri="http://schemas.openxmlformats.org/drawingml/2006/table">
            <a:tbl>
              <a:tblPr>
                <a:noFill/>
                <a:tableStyleId>{FDA6830E-F268-4882-BA3F-72BD250BE273}</a:tableStyleId>
              </a:tblPr>
              <a:tblGrid>
                <a:gridCol w="7964300"/>
              </a:tblGrid>
              <a:tr h="3370575">
                <a:tc>
                  <a:txBody>
                    <a:bodyPr/>
                    <a:lstStyle/>
                    <a:p>
                      <a:pPr indent="-361950" lvl="0" marL="914400" rtl="0" algn="l">
                        <a:spcBef>
                          <a:spcPts val="0"/>
                        </a:spcBef>
                        <a:spcAft>
                          <a:spcPts val="0"/>
                        </a:spcAft>
                        <a:buClr>
                          <a:srgbClr val="1F3A93"/>
                        </a:buClr>
                        <a:buSzPts val="2100"/>
                        <a:buFont typeface="Roboto"/>
                        <a:buAutoNum type="arabicPeriod"/>
                      </a:pPr>
                      <a:r>
                        <a:rPr lang="en" sz="2100">
                          <a:solidFill>
                            <a:srgbClr val="1F3A93"/>
                          </a:solidFill>
                          <a:latin typeface="Roboto"/>
                          <a:ea typeface="Roboto"/>
                          <a:cs typeface="Roboto"/>
                          <a:sym typeface="Roboto"/>
                        </a:rPr>
                        <a:t>What are rhetorical devices?</a:t>
                      </a:r>
                      <a:endParaRPr sz="2100">
                        <a:solidFill>
                          <a:srgbClr val="1F3A93"/>
                        </a:solidFill>
                        <a:latin typeface="Roboto"/>
                        <a:ea typeface="Roboto"/>
                        <a:cs typeface="Roboto"/>
                        <a:sym typeface="Roboto"/>
                      </a:endParaRPr>
                    </a:p>
                    <a:p>
                      <a:pPr indent="-361950" lvl="0" marL="914400" rtl="0" algn="l">
                        <a:spcBef>
                          <a:spcPts val="1000"/>
                        </a:spcBef>
                        <a:spcAft>
                          <a:spcPts val="0"/>
                        </a:spcAft>
                        <a:buClr>
                          <a:srgbClr val="1F3A93"/>
                        </a:buClr>
                        <a:buSzPts val="2100"/>
                        <a:buFont typeface="Roboto"/>
                        <a:buAutoNum type="arabicPeriod"/>
                      </a:pPr>
                      <a:r>
                        <a:rPr lang="en" sz="2100">
                          <a:solidFill>
                            <a:srgbClr val="1F3A93"/>
                          </a:solidFill>
                          <a:latin typeface="Roboto"/>
                          <a:ea typeface="Roboto"/>
                          <a:cs typeface="Roboto"/>
                          <a:sym typeface="Roboto"/>
                        </a:rPr>
                        <a:t>Give an example of how a speaker can use one of the following in a speech: hypophora, hyperbole, repetition</a:t>
                      </a:r>
                      <a:endParaRPr sz="2100">
                        <a:solidFill>
                          <a:srgbClr val="1F3A93"/>
                        </a:solidFill>
                        <a:latin typeface="Roboto"/>
                        <a:ea typeface="Roboto"/>
                        <a:cs typeface="Roboto"/>
                        <a:sym typeface="Roboto"/>
                      </a:endParaRPr>
                    </a:p>
                    <a:p>
                      <a:pPr indent="-361950" lvl="0" marL="914400" rtl="0" algn="l">
                        <a:spcBef>
                          <a:spcPts val="1000"/>
                        </a:spcBef>
                        <a:spcAft>
                          <a:spcPts val="1000"/>
                        </a:spcAft>
                        <a:buClr>
                          <a:srgbClr val="1F3A93"/>
                        </a:buClr>
                        <a:buSzPts val="2100"/>
                        <a:buFont typeface="Roboto"/>
                        <a:buAutoNum type="arabicPeriod"/>
                      </a:pPr>
                      <a:r>
                        <a:rPr lang="en" sz="2100">
                          <a:solidFill>
                            <a:srgbClr val="1F3A93"/>
                          </a:solidFill>
                          <a:latin typeface="Roboto"/>
                          <a:ea typeface="Roboto"/>
                          <a:cs typeface="Roboto"/>
                          <a:sym typeface="Roboto"/>
                        </a:rPr>
                        <a:t>Why do speakers use rhetorical devices?</a:t>
                      </a:r>
                      <a:endParaRPr sz="21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800" name="Google Shape;800;p105"/>
          <p:cNvSpPr txBox="1"/>
          <p:nvPr/>
        </p:nvSpPr>
        <p:spPr>
          <a:xfrm>
            <a:off x="5067850" y="4789950"/>
            <a:ext cx="4076100" cy="27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3"/>
                </a:solidFill>
                <a:latin typeface="Roboto"/>
                <a:ea typeface="Roboto"/>
                <a:cs typeface="Roboto"/>
                <a:sym typeface="Roboto"/>
              </a:rPr>
              <a:t>*Don’t forget to fill in your Daily Learning Log!</a:t>
            </a:r>
            <a:endParaRPr>
              <a:solidFill>
                <a:srgbClr val="1F3A93"/>
              </a:solidFill>
              <a:latin typeface="Roboto"/>
              <a:ea typeface="Roboto"/>
              <a:cs typeface="Roboto"/>
              <a:sym typeface="Robot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804" name="Shape 804"/>
        <p:cNvGrpSpPr/>
        <p:nvPr/>
      </p:nvGrpSpPr>
      <p:grpSpPr>
        <a:xfrm>
          <a:off x="0" y="0"/>
          <a:ext cx="0" cy="0"/>
          <a:chOff x="0" y="0"/>
          <a:chExt cx="0" cy="0"/>
        </a:xfrm>
      </p:grpSpPr>
      <p:pic>
        <p:nvPicPr>
          <p:cNvPr id="805" name="Google Shape;805;p106"/>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806" name="Google Shape;806;p106"/>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6</a:t>
            </a:r>
            <a:endParaRPr b="1" sz="4800">
              <a:solidFill>
                <a:schemeClr val="lt1"/>
              </a:solidFill>
              <a:latin typeface="Roboto Condensed"/>
              <a:ea typeface="Roboto Condensed"/>
              <a:cs typeface="Roboto Condensed"/>
              <a:sym typeface="Roboto Condensed"/>
            </a:endParaRPr>
          </a:p>
        </p:txBody>
      </p:sp>
      <p:sp>
        <p:nvSpPr>
          <p:cNvPr id="807" name="Google Shape;807;p106"/>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Mini Speech</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Clr>
                <a:schemeClr val="dk1"/>
              </a:buClr>
              <a:buSzPts val="605"/>
              <a:buFont typeface="Arial"/>
              <a:buNone/>
            </a:pPr>
            <a:r>
              <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SzPts val="605"/>
              <a:buNone/>
            </a:pPr>
            <a:r>
              <a:t/>
            </a:r>
            <a:endParaRPr sz="1430">
              <a:solidFill>
                <a:schemeClr val="lt1"/>
              </a:solidFill>
              <a:latin typeface="Raleway Medium"/>
              <a:ea typeface="Raleway Medium"/>
              <a:cs typeface="Raleway Medium"/>
              <a:sym typeface="Raleway Medium"/>
            </a:endParaRPr>
          </a:p>
        </p:txBody>
      </p:sp>
      <p:cxnSp>
        <p:nvCxnSpPr>
          <p:cNvPr id="808" name="Google Shape;808;p106"/>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809" name="Google Shape;809;p106"/>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810" name="Google Shape;810;p106"/>
          <p:cNvPicPr preferRelativeResize="0"/>
          <p:nvPr/>
        </p:nvPicPr>
        <p:blipFill>
          <a:blip r:embed="rId5">
            <a:alphaModFix/>
          </a:blip>
          <a:stretch>
            <a:fillRect/>
          </a:stretch>
        </p:blipFill>
        <p:spPr>
          <a:xfrm>
            <a:off x="5250050" y="700975"/>
            <a:ext cx="3741550" cy="37415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107"/>
          <p:cNvSpPr txBox="1"/>
          <p:nvPr>
            <p:ph type="title"/>
          </p:nvPr>
        </p:nvSpPr>
        <p:spPr>
          <a:xfrm>
            <a:off x="311700" y="321200"/>
            <a:ext cx="722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816" name="Google Shape;816;p10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17" name="Google Shape;817;p107"/>
          <p:cNvPicPr preferRelativeResize="0"/>
          <p:nvPr/>
        </p:nvPicPr>
        <p:blipFill rotWithShape="1">
          <a:blip r:embed="rId3">
            <a:alphaModFix/>
          </a:blip>
          <a:srcRect b="15513" l="0" r="23512" t="15382"/>
          <a:stretch/>
        </p:blipFill>
        <p:spPr>
          <a:xfrm rot="302347">
            <a:off x="8055423" y="195126"/>
            <a:ext cx="881528" cy="796397"/>
          </a:xfrm>
          <a:prstGeom prst="rect">
            <a:avLst/>
          </a:prstGeom>
          <a:noFill/>
          <a:ln>
            <a:noFill/>
          </a:ln>
        </p:spPr>
      </p:pic>
      <p:graphicFrame>
        <p:nvGraphicFramePr>
          <p:cNvPr id="818" name="Google Shape;818;p107"/>
          <p:cNvGraphicFramePr/>
          <p:nvPr/>
        </p:nvGraphicFramePr>
        <p:xfrm>
          <a:off x="585405" y="1393125"/>
          <a:ext cx="3000000" cy="3000000"/>
        </p:xfrm>
        <a:graphic>
          <a:graphicData uri="http://schemas.openxmlformats.org/drawingml/2006/table">
            <a:tbl>
              <a:tblPr>
                <a:noFill/>
                <a:tableStyleId>{FDA6830E-F268-4882-BA3F-72BD250BE273}</a:tableStyleId>
              </a:tblPr>
              <a:tblGrid>
                <a:gridCol w="7973200"/>
              </a:tblGrid>
              <a:tr h="3378025">
                <a:tc>
                  <a:txBody>
                    <a:bodyPr/>
                    <a:lstStyle/>
                    <a:p>
                      <a:pPr indent="0" lvl="0" marL="0" rtl="0" algn="ctr">
                        <a:spcBef>
                          <a:spcPts val="0"/>
                        </a:spcBef>
                        <a:spcAft>
                          <a:spcPts val="0"/>
                        </a:spcAft>
                        <a:buNone/>
                      </a:pPr>
                      <a:r>
                        <a:rPr b="1" lang="en" sz="3100">
                          <a:solidFill>
                            <a:srgbClr val="00B2A9"/>
                          </a:solidFill>
                          <a:latin typeface="Roboto"/>
                          <a:ea typeface="Roboto"/>
                          <a:cs typeface="Roboto"/>
                          <a:sym typeface="Roboto"/>
                        </a:rPr>
                        <a:t>Write down three ways you can use your voice to do good.</a:t>
                      </a:r>
                      <a:endParaRPr b="1" sz="3100">
                        <a:solidFill>
                          <a:srgbClr val="00B2A9"/>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229" name="Google Shape;229;p4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230" name="Google Shape;230;p45"/>
          <p:cNvSpPr txBox="1"/>
          <p:nvPr/>
        </p:nvSpPr>
        <p:spPr>
          <a:xfrm>
            <a:off x="358450" y="1105250"/>
            <a:ext cx="25980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lang="en" sz="1800">
                <a:solidFill>
                  <a:srgbClr val="424242"/>
                </a:solidFill>
                <a:latin typeface="Roboto"/>
                <a:ea typeface="Roboto"/>
                <a:cs typeface="Roboto"/>
                <a:sym typeface="Roboto"/>
              </a:rPr>
              <a:t>What are the key elements of a speech?</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231" name="Google Shape;231;p45"/>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232" name="Google Shape;232;p45"/>
          <p:cNvSpPr txBox="1"/>
          <p:nvPr/>
        </p:nvSpPr>
        <p:spPr>
          <a:xfrm>
            <a:off x="3800725" y="1105250"/>
            <a:ext cx="5236500" cy="38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b="1" lang="en" sz="1500">
                <a:solidFill>
                  <a:srgbClr val="424242"/>
                </a:solidFill>
                <a:latin typeface="Roboto"/>
                <a:ea typeface="Roboto"/>
                <a:cs typeface="Roboto"/>
                <a:sym typeface="Roboto"/>
              </a:rPr>
              <a:t>Audience</a:t>
            </a:r>
            <a:endParaRPr b="1" sz="1500">
              <a:solidFill>
                <a:srgbClr val="424242"/>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500">
                <a:solidFill>
                  <a:srgbClr val="424242"/>
                </a:solidFill>
                <a:latin typeface="Roboto"/>
                <a:ea typeface="Roboto"/>
                <a:cs typeface="Roboto"/>
                <a:sym typeface="Roboto"/>
              </a:rPr>
              <a:t>The people who the speech is intended to speak to; who is listening?</a:t>
            </a:r>
            <a:endParaRPr sz="15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500">
                <a:solidFill>
                  <a:srgbClr val="424242"/>
                </a:solidFill>
                <a:latin typeface="Roboto"/>
                <a:ea typeface="Roboto"/>
                <a:cs typeface="Roboto"/>
                <a:sym typeface="Roboto"/>
              </a:rPr>
              <a:t>Context</a:t>
            </a:r>
            <a:endParaRPr b="1" sz="1500">
              <a:solidFill>
                <a:srgbClr val="424242"/>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500">
                <a:solidFill>
                  <a:srgbClr val="424242"/>
                </a:solidFill>
                <a:latin typeface="Roboto"/>
                <a:ea typeface="Roboto"/>
                <a:cs typeface="Roboto"/>
                <a:sym typeface="Roboto"/>
              </a:rPr>
              <a:t>The background, which provides a reason for the speaker to give the speech.</a:t>
            </a:r>
            <a:endParaRPr sz="15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500">
                <a:solidFill>
                  <a:srgbClr val="424242"/>
                </a:solidFill>
                <a:latin typeface="Roboto"/>
                <a:ea typeface="Roboto"/>
                <a:cs typeface="Roboto"/>
                <a:sym typeface="Roboto"/>
              </a:rPr>
              <a:t>Purpose</a:t>
            </a:r>
            <a:endParaRPr b="1" sz="1500">
              <a:solidFill>
                <a:srgbClr val="424242"/>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500">
                <a:solidFill>
                  <a:srgbClr val="424242"/>
                </a:solidFill>
                <a:latin typeface="Roboto"/>
                <a:ea typeface="Roboto"/>
                <a:cs typeface="Roboto"/>
                <a:sym typeface="Roboto"/>
              </a:rPr>
              <a:t>typically what you are trying to accomplish with the speech. The general purpose of any speech will be either to Inform; Motivate/Persuade; or Entertain your audience</a:t>
            </a:r>
            <a:endParaRPr sz="15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500">
                <a:solidFill>
                  <a:srgbClr val="424242"/>
                </a:solidFill>
                <a:latin typeface="Roboto"/>
                <a:ea typeface="Roboto"/>
                <a:cs typeface="Roboto"/>
                <a:sym typeface="Roboto"/>
              </a:rPr>
              <a:t>Message</a:t>
            </a:r>
            <a:endParaRPr b="1" sz="1500">
              <a:solidFill>
                <a:srgbClr val="424242"/>
              </a:solidFill>
              <a:latin typeface="Roboto"/>
              <a:ea typeface="Roboto"/>
              <a:cs typeface="Roboto"/>
              <a:sym typeface="Roboto"/>
            </a:endParaRPr>
          </a:p>
          <a:p>
            <a:pPr indent="0" lvl="0" marL="457200" rtl="0" algn="l">
              <a:spcBef>
                <a:spcPts val="0"/>
              </a:spcBef>
              <a:spcAft>
                <a:spcPts val="1600"/>
              </a:spcAft>
              <a:buNone/>
            </a:pPr>
            <a:r>
              <a:rPr lang="en" sz="1500">
                <a:solidFill>
                  <a:srgbClr val="424242"/>
                </a:solidFill>
                <a:latin typeface="Roboto"/>
                <a:ea typeface="Roboto"/>
                <a:cs typeface="Roboto"/>
                <a:sym typeface="Roboto"/>
              </a:rPr>
              <a:t>The central idea that the speaker is trying to communicate to the listener</a:t>
            </a:r>
            <a:endParaRPr sz="1500">
              <a:solidFill>
                <a:srgbClr val="424242"/>
              </a:solidFill>
              <a:latin typeface="Roboto"/>
              <a:ea typeface="Roboto"/>
              <a:cs typeface="Roboto"/>
              <a:sym typeface="Roboto"/>
            </a:endParaRPr>
          </a:p>
        </p:txBody>
      </p:sp>
      <p:cxnSp>
        <p:nvCxnSpPr>
          <p:cNvPr id="233" name="Google Shape;233;p45"/>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234" name="Google Shape;234;p45"/>
          <p:cNvPicPr preferRelativeResize="0"/>
          <p:nvPr/>
        </p:nvPicPr>
        <p:blipFill rotWithShape="1">
          <a:blip r:embed="rId3">
            <a:alphaModFix/>
          </a:blip>
          <a:srcRect b="0" l="17791" r="-8" t="21923"/>
          <a:stretch/>
        </p:blipFill>
        <p:spPr>
          <a:xfrm>
            <a:off x="8018825" y="148925"/>
            <a:ext cx="1018521" cy="967302"/>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0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824" name="Google Shape;824;p10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Do Now</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Mini Lesson: Word Choice and Clarity</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Mini Lesson: Voting Rights</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Guided Practice: Writing Prompts</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Independent Practice: Write Your Own Speech!</a:t>
            </a:r>
            <a:endParaRPr b="1" sz="2300">
              <a:solidFill>
                <a:srgbClr val="00B2A9"/>
              </a:solidFill>
              <a:latin typeface="Roboto"/>
              <a:ea typeface="Roboto"/>
              <a:cs typeface="Roboto"/>
              <a:sym typeface="Roboto"/>
            </a:endParaRPr>
          </a:p>
          <a:p>
            <a:pPr indent="-374650" lvl="0" marL="457200" rtl="0" algn="l">
              <a:spcBef>
                <a:spcPts val="1000"/>
              </a:spcBef>
              <a:spcAft>
                <a:spcPts val="1000"/>
              </a:spcAft>
              <a:buClr>
                <a:srgbClr val="00B2A9"/>
              </a:buClr>
              <a:buSzPts val="2300"/>
              <a:buFont typeface="Roboto"/>
              <a:buAutoNum type="arabicPeriod"/>
            </a:pPr>
            <a:r>
              <a:rPr b="1" lang="en" sz="2300">
                <a:solidFill>
                  <a:srgbClr val="00B2A9"/>
                </a:solidFill>
                <a:latin typeface="Roboto"/>
                <a:ea typeface="Roboto"/>
                <a:cs typeface="Roboto"/>
                <a:sym typeface="Roboto"/>
              </a:rPr>
              <a:t>Exit Ticket</a:t>
            </a:r>
            <a:endParaRPr b="1" sz="1900">
              <a:solidFill>
                <a:srgbClr val="00B2A9"/>
              </a:solidFill>
              <a:latin typeface="Roboto"/>
              <a:ea typeface="Roboto"/>
              <a:cs typeface="Roboto"/>
              <a:sym typeface="Roboto"/>
            </a:endParaRPr>
          </a:p>
        </p:txBody>
      </p:sp>
      <p:cxnSp>
        <p:nvCxnSpPr>
          <p:cNvPr id="825" name="Google Shape;825;p10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26" name="Google Shape;826;p108"/>
          <p:cNvPicPr preferRelativeResize="0"/>
          <p:nvPr/>
        </p:nvPicPr>
        <p:blipFill>
          <a:blip r:embed="rId3">
            <a:alphaModFix/>
          </a:blip>
          <a:stretch>
            <a:fillRect/>
          </a:stretch>
        </p:blipFill>
        <p:spPr>
          <a:xfrm>
            <a:off x="7927450" y="31300"/>
            <a:ext cx="1063197" cy="115247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0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832" name="Google Shape;832;p10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indent="-342900" lvl="0" marL="457200" rtl="0" algn="l">
              <a:spcBef>
                <a:spcPts val="1600"/>
              </a:spcBef>
              <a:spcAft>
                <a:spcPts val="0"/>
              </a:spcAft>
              <a:buClr>
                <a:srgbClr val="414143"/>
              </a:buClr>
              <a:buSzPts val="1800"/>
              <a:buFont typeface="Roboto"/>
              <a:buChar char="●"/>
            </a:pPr>
            <a:r>
              <a:rPr lang="en">
                <a:solidFill>
                  <a:srgbClr val="414143"/>
                </a:solidFill>
                <a:latin typeface="Roboto"/>
                <a:ea typeface="Roboto"/>
                <a:cs typeface="Roboto"/>
                <a:sym typeface="Roboto"/>
              </a:rPr>
              <a:t>Develop a message using hyperbole, hypophora, and repetition in order to write a mini-speech.</a:t>
            </a:r>
            <a:endParaRPr>
              <a:solidFill>
                <a:srgbClr val="414143"/>
              </a:solidFill>
              <a:latin typeface="Roboto"/>
              <a:ea typeface="Roboto"/>
              <a:cs typeface="Roboto"/>
              <a:sym typeface="Roboto"/>
            </a:endParaRPr>
          </a:p>
          <a:p>
            <a:pPr indent="-342900" lvl="0" marL="457200" rtl="0" algn="l">
              <a:spcBef>
                <a:spcPts val="1000"/>
              </a:spcBef>
              <a:spcAft>
                <a:spcPts val="0"/>
              </a:spcAft>
              <a:buClr>
                <a:srgbClr val="414143"/>
              </a:buClr>
              <a:buSzPts val="1800"/>
              <a:buFont typeface="Roboto"/>
              <a:buChar char="●"/>
            </a:pPr>
            <a:r>
              <a:rPr lang="en">
                <a:solidFill>
                  <a:srgbClr val="414143"/>
                </a:solidFill>
                <a:latin typeface="Roboto"/>
                <a:ea typeface="Roboto"/>
                <a:cs typeface="Roboto"/>
                <a:sym typeface="Roboto"/>
              </a:rPr>
              <a:t>Use correct word choice and clarity in a mini-speech.</a:t>
            </a:r>
            <a:endParaRPr>
              <a:solidFill>
                <a:srgbClr val="414143"/>
              </a:solidFill>
              <a:latin typeface="Roboto"/>
              <a:ea typeface="Roboto"/>
              <a:cs typeface="Roboto"/>
              <a:sym typeface="Roboto"/>
            </a:endParaRPr>
          </a:p>
          <a:p>
            <a:pPr indent="-342900" lvl="0" marL="457200" rtl="0" algn="l">
              <a:spcBef>
                <a:spcPts val="1000"/>
              </a:spcBef>
              <a:spcAft>
                <a:spcPts val="1000"/>
              </a:spcAft>
              <a:buClr>
                <a:srgbClr val="414143"/>
              </a:buClr>
              <a:buSzPts val="1800"/>
              <a:buFont typeface="Roboto"/>
              <a:buChar char="●"/>
            </a:pPr>
            <a:r>
              <a:rPr lang="en">
                <a:solidFill>
                  <a:srgbClr val="414143"/>
                </a:solidFill>
                <a:latin typeface="Roboto"/>
                <a:ea typeface="Roboto"/>
                <a:cs typeface="Roboto"/>
                <a:sym typeface="Roboto"/>
              </a:rPr>
              <a:t>Examine the progression of voting rights in the U.S. and evaluate the role of citizens and government in this process. </a:t>
            </a:r>
            <a:endParaRPr>
              <a:solidFill>
                <a:srgbClr val="414143"/>
              </a:solidFill>
              <a:latin typeface="Roboto"/>
              <a:ea typeface="Roboto"/>
              <a:cs typeface="Roboto"/>
              <a:sym typeface="Roboto"/>
            </a:endParaRPr>
          </a:p>
        </p:txBody>
      </p:sp>
      <p:cxnSp>
        <p:nvCxnSpPr>
          <p:cNvPr id="833" name="Google Shape;833;p10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34" name="Google Shape;834;p109"/>
          <p:cNvPicPr preferRelativeResize="0"/>
          <p:nvPr/>
        </p:nvPicPr>
        <p:blipFill rotWithShape="1">
          <a:blip r:embed="rId3">
            <a:alphaModFix/>
          </a:blip>
          <a:srcRect b="16464" l="16717" r="14962" t="0"/>
          <a:stretch/>
        </p:blipFill>
        <p:spPr>
          <a:xfrm>
            <a:off x="8046450" y="-142675"/>
            <a:ext cx="958050" cy="1171377"/>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1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Word Choice and Clarity</a:t>
            </a:r>
            <a:endParaRPr b="1">
              <a:solidFill>
                <a:srgbClr val="1F3A93"/>
              </a:solidFill>
              <a:latin typeface="Roboto Condensed"/>
              <a:ea typeface="Roboto Condensed"/>
              <a:cs typeface="Roboto Condensed"/>
              <a:sym typeface="Roboto Condensed"/>
            </a:endParaRPr>
          </a:p>
        </p:txBody>
      </p:sp>
      <p:cxnSp>
        <p:nvCxnSpPr>
          <p:cNvPr id="840" name="Google Shape;840;p11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41" name="Google Shape;841;p110"/>
          <p:cNvPicPr preferRelativeResize="0"/>
          <p:nvPr/>
        </p:nvPicPr>
        <p:blipFill>
          <a:blip r:embed="rId3">
            <a:alphaModFix/>
          </a:blip>
          <a:stretch>
            <a:fillRect/>
          </a:stretch>
        </p:blipFill>
        <p:spPr>
          <a:xfrm>
            <a:off x="7701174" y="31900"/>
            <a:ext cx="1197252" cy="1151298"/>
          </a:xfrm>
          <a:prstGeom prst="rect">
            <a:avLst/>
          </a:prstGeom>
          <a:noFill/>
          <a:ln>
            <a:noFill/>
          </a:ln>
        </p:spPr>
      </p:pic>
      <p:graphicFrame>
        <p:nvGraphicFramePr>
          <p:cNvPr id="842" name="Google Shape;842;p110"/>
          <p:cNvGraphicFramePr/>
          <p:nvPr/>
        </p:nvGraphicFramePr>
        <p:xfrm>
          <a:off x="311700" y="1216800"/>
          <a:ext cx="3000000" cy="3000000"/>
        </p:xfrm>
        <a:graphic>
          <a:graphicData uri="http://schemas.openxmlformats.org/drawingml/2006/table">
            <a:tbl>
              <a:tblPr>
                <a:noFill/>
                <a:tableStyleId>{FDA6830E-F268-4882-BA3F-72BD250BE273}</a:tableStyleId>
              </a:tblPr>
              <a:tblGrid>
                <a:gridCol w="1355175"/>
                <a:gridCol w="3307925"/>
                <a:gridCol w="3857500"/>
              </a:tblGrid>
              <a:tr h="381000">
                <a:tc>
                  <a:txBody>
                    <a:bodyPr/>
                    <a:lstStyle/>
                    <a:p>
                      <a:pPr indent="0" lvl="0" marL="0" rtl="0" algn="l">
                        <a:spcBef>
                          <a:spcPts val="0"/>
                        </a:spcBef>
                        <a:spcAft>
                          <a:spcPts val="0"/>
                        </a:spcAft>
                        <a:buNone/>
                      </a:pPr>
                      <a:r>
                        <a:rPr b="1" lang="en" sz="1600">
                          <a:latin typeface="Roboto"/>
                          <a:ea typeface="Roboto"/>
                          <a:cs typeface="Roboto"/>
                          <a:sym typeface="Roboto"/>
                        </a:rPr>
                        <a:t>Skill</a:t>
                      </a:r>
                      <a:endParaRPr b="1" sz="1600">
                        <a:latin typeface="Roboto"/>
                        <a:ea typeface="Roboto"/>
                        <a:cs typeface="Roboto"/>
                        <a:sym typeface="Roboto"/>
                      </a:endParaRPr>
                    </a:p>
                  </a:txBody>
                  <a:tcPr marT="91425" marB="91425" marR="91425" marL="91425">
                    <a:lnL cap="flat" cmpd="sng" w="9525">
                      <a:solidFill>
                        <a:srgbClr val="516880"/>
                      </a:solidFill>
                      <a:prstDash val="solid"/>
                      <a:round/>
                      <a:headEnd len="sm" w="sm" type="none"/>
                      <a:tailEnd len="sm" w="sm" type="none"/>
                    </a:lnL>
                    <a:lnR cap="flat" cmpd="sng" w="9525">
                      <a:solidFill>
                        <a:srgbClr val="516880"/>
                      </a:solidFill>
                      <a:prstDash val="solid"/>
                      <a:round/>
                      <a:headEnd len="sm" w="sm" type="none"/>
                      <a:tailEnd len="sm" w="sm" type="none"/>
                    </a:lnR>
                    <a:lnT cap="flat" cmpd="sng" w="9525">
                      <a:solidFill>
                        <a:srgbClr val="516880"/>
                      </a:solidFill>
                      <a:prstDash val="solid"/>
                      <a:round/>
                      <a:headEnd len="sm" w="sm" type="none"/>
                      <a:tailEnd len="sm" w="sm" type="none"/>
                    </a:lnT>
                    <a:lnB cap="flat" cmpd="sng" w="9525">
                      <a:solidFill>
                        <a:srgbClr val="516880"/>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Roboto"/>
                          <a:ea typeface="Roboto"/>
                          <a:cs typeface="Roboto"/>
                          <a:sym typeface="Roboto"/>
                        </a:rPr>
                        <a:t>What is it and why is it important</a:t>
                      </a:r>
                      <a:endParaRPr b="1" sz="1600">
                        <a:latin typeface="Roboto"/>
                        <a:ea typeface="Roboto"/>
                        <a:cs typeface="Roboto"/>
                        <a:sym typeface="Roboto"/>
                      </a:endParaRPr>
                    </a:p>
                  </a:txBody>
                  <a:tcPr marT="91425" marB="91425" marR="91425" marL="91425">
                    <a:lnL cap="flat" cmpd="sng" w="9525">
                      <a:solidFill>
                        <a:srgbClr val="516880"/>
                      </a:solidFill>
                      <a:prstDash val="solid"/>
                      <a:round/>
                      <a:headEnd len="sm" w="sm" type="none"/>
                      <a:tailEnd len="sm" w="sm" type="none"/>
                    </a:lnL>
                    <a:lnR cap="flat" cmpd="sng" w="9525">
                      <a:solidFill>
                        <a:srgbClr val="516880"/>
                      </a:solidFill>
                      <a:prstDash val="solid"/>
                      <a:round/>
                      <a:headEnd len="sm" w="sm" type="none"/>
                      <a:tailEnd len="sm" w="sm" type="none"/>
                    </a:lnR>
                    <a:lnT cap="flat" cmpd="sng" w="9525">
                      <a:solidFill>
                        <a:srgbClr val="516880"/>
                      </a:solidFill>
                      <a:prstDash val="solid"/>
                      <a:round/>
                      <a:headEnd len="sm" w="sm" type="none"/>
                      <a:tailEnd len="sm" w="sm" type="none"/>
                    </a:lnT>
                    <a:lnB cap="flat" cmpd="sng" w="9525">
                      <a:solidFill>
                        <a:srgbClr val="516880"/>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Roboto"/>
                          <a:ea typeface="Roboto"/>
                          <a:cs typeface="Roboto"/>
                          <a:sym typeface="Roboto"/>
                        </a:rPr>
                        <a:t>How do I improve it?</a:t>
                      </a:r>
                      <a:endParaRPr b="1" sz="1600">
                        <a:latin typeface="Roboto"/>
                        <a:ea typeface="Roboto"/>
                        <a:cs typeface="Roboto"/>
                        <a:sym typeface="Roboto"/>
                      </a:endParaRPr>
                    </a:p>
                  </a:txBody>
                  <a:tcPr marT="91425" marB="91425" marR="91425" marL="91425">
                    <a:lnL cap="flat" cmpd="sng" w="9525">
                      <a:solidFill>
                        <a:srgbClr val="516880"/>
                      </a:solidFill>
                      <a:prstDash val="solid"/>
                      <a:round/>
                      <a:headEnd len="sm" w="sm" type="none"/>
                      <a:tailEnd len="sm" w="sm" type="none"/>
                    </a:lnL>
                    <a:lnR cap="flat" cmpd="sng" w="9525">
                      <a:solidFill>
                        <a:srgbClr val="516880"/>
                      </a:solidFill>
                      <a:prstDash val="solid"/>
                      <a:round/>
                      <a:headEnd len="sm" w="sm" type="none"/>
                      <a:tailEnd len="sm" w="sm" type="none"/>
                    </a:lnR>
                    <a:lnT cap="flat" cmpd="sng" w="9525">
                      <a:solidFill>
                        <a:srgbClr val="516880"/>
                      </a:solidFill>
                      <a:prstDash val="solid"/>
                      <a:round/>
                      <a:headEnd len="sm" w="sm" type="none"/>
                      <a:tailEnd len="sm" w="sm" type="none"/>
                    </a:lnT>
                    <a:lnB cap="flat" cmpd="sng" w="9525">
                      <a:solidFill>
                        <a:srgbClr val="51688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600">
                          <a:latin typeface="Roboto"/>
                          <a:ea typeface="Roboto"/>
                          <a:cs typeface="Roboto"/>
                          <a:sym typeface="Roboto"/>
                        </a:rPr>
                        <a:t>Clarity</a:t>
                      </a:r>
                      <a:endParaRPr sz="1600">
                        <a:latin typeface="Roboto"/>
                        <a:ea typeface="Roboto"/>
                        <a:cs typeface="Roboto"/>
                        <a:sym typeface="Roboto"/>
                      </a:endParaRPr>
                    </a:p>
                  </a:txBody>
                  <a:tcPr marT="91425" marB="91425" marR="91425" marL="91425">
                    <a:lnL cap="flat" cmpd="sng" w="9525">
                      <a:solidFill>
                        <a:srgbClr val="516880"/>
                      </a:solidFill>
                      <a:prstDash val="solid"/>
                      <a:round/>
                      <a:headEnd len="sm" w="sm" type="none"/>
                      <a:tailEnd len="sm" w="sm" type="none"/>
                    </a:lnL>
                    <a:lnR cap="flat" cmpd="sng" w="9525">
                      <a:solidFill>
                        <a:srgbClr val="516880"/>
                      </a:solidFill>
                      <a:prstDash val="solid"/>
                      <a:round/>
                      <a:headEnd len="sm" w="sm" type="none"/>
                      <a:tailEnd len="sm" w="sm" type="none"/>
                    </a:lnR>
                    <a:lnT cap="flat" cmpd="sng" w="9525">
                      <a:solidFill>
                        <a:srgbClr val="516880"/>
                      </a:solidFill>
                      <a:prstDash val="solid"/>
                      <a:round/>
                      <a:headEnd len="sm" w="sm" type="none"/>
                      <a:tailEnd len="sm" w="sm" type="none"/>
                    </a:lnT>
                    <a:lnB cap="flat" cmpd="sng" w="9525">
                      <a:solidFill>
                        <a:srgbClr val="51688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Roboto"/>
                          <a:ea typeface="Roboto"/>
                          <a:cs typeface="Roboto"/>
                          <a:sym typeface="Roboto"/>
                        </a:rPr>
                        <a:t>Excessive wordiness can confuse readers and require them to spend more time trying to understand your sentences, rather than your ideas.</a:t>
                      </a:r>
                      <a:endParaRPr sz="1600">
                        <a:latin typeface="Roboto"/>
                        <a:ea typeface="Roboto"/>
                        <a:cs typeface="Roboto"/>
                        <a:sym typeface="Roboto"/>
                      </a:endParaRPr>
                    </a:p>
                  </a:txBody>
                  <a:tcPr marT="91425" marB="91425" marR="91425" marL="91425">
                    <a:lnL cap="flat" cmpd="sng" w="9525">
                      <a:solidFill>
                        <a:srgbClr val="516880"/>
                      </a:solidFill>
                      <a:prstDash val="solid"/>
                      <a:round/>
                      <a:headEnd len="sm" w="sm" type="none"/>
                      <a:tailEnd len="sm" w="sm" type="none"/>
                    </a:lnL>
                    <a:lnR cap="flat" cmpd="sng" w="9525">
                      <a:solidFill>
                        <a:srgbClr val="516880"/>
                      </a:solidFill>
                      <a:prstDash val="solid"/>
                      <a:round/>
                      <a:headEnd len="sm" w="sm" type="none"/>
                      <a:tailEnd len="sm" w="sm" type="none"/>
                    </a:lnR>
                    <a:lnT cap="flat" cmpd="sng" w="9525">
                      <a:solidFill>
                        <a:srgbClr val="516880"/>
                      </a:solidFill>
                      <a:prstDash val="solid"/>
                      <a:round/>
                      <a:headEnd len="sm" w="sm" type="none"/>
                      <a:tailEnd len="sm" w="sm" type="none"/>
                    </a:lnT>
                    <a:lnB cap="flat" cmpd="sng" w="9525">
                      <a:solidFill>
                        <a:srgbClr val="516880"/>
                      </a:solidFill>
                      <a:prstDash val="solid"/>
                      <a:round/>
                      <a:headEnd len="sm" w="sm" type="none"/>
                      <a:tailEnd len="sm" w="sm" type="none"/>
                    </a:lnB>
                  </a:tcPr>
                </a:tc>
                <a:tc>
                  <a:txBody>
                    <a:bodyPr/>
                    <a:lstStyle/>
                    <a:p>
                      <a:pPr indent="-330200" lvl="0" marL="457200" rtl="0" algn="l">
                        <a:spcBef>
                          <a:spcPts val="0"/>
                        </a:spcBef>
                        <a:spcAft>
                          <a:spcPts val="0"/>
                        </a:spcAft>
                        <a:buSzPts val="1600"/>
                        <a:buFont typeface="Roboto"/>
                        <a:buChar char="●"/>
                      </a:pPr>
                      <a:r>
                        <a:rPr lang="en" sz="1600">
                          <a:latin typeface="Roboto"/>
                          <a:ea typeface="Roboto"/>
                          <a:cs typeface="Roboto"/>
                          <a:sym typeface="Roboto"/>
                        </a:rPr>
                        <a:t>Be specific</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Be active</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Don’t just be, do!</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Be positive</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Avoid repetition</a:t>
                      </a:r>
                      <a:endParaRPr sz="1600">
                        <a:latin typeface="Roboto"/>
                        <a:ea typeface="Roboto"/>
                        <a:cs typeface="Roboto"/>
                        <a:sym typeface="Roboto"/>
                      </a:endParaRPr>
                    </a:p>
                  </a:txBody>
                  <a:tcPr marT="91425" marB="91425" marR="91425" marL="91425">
                    <a:lnL cap="flat" cmpd="sng" w="9525">
                      <a:solidFill>
                        <a:srgbClr val="516880"/>
                      </a:solidFill>
                      <a:prstDash val="solid"/>
                      <a:round/>
                      <a:headEnd len="sm" w="sm" type="none"/>
                      <a:tailEnd len="sm" w="sm" type="none"/>
                    </a:lnL>
                    <a:lnR cap="flat" cmpd="sng" w="9525">
                      <a:solidFill>
                        <a:srgbClr val="516880"/>
                      </a:solidFill>
                      <a:prstDash val="solid"/>
                      <a:round/>
                      <a:headEnd len="sm" w="sm" type="none"/>
                      <a:tailEnd len="sm" w="sm" type="none"/>
                    </a:lnR>
                    <a:lnT cap="flat" cmpd="sng" w="9525">
                      <a:solidFill>
                        <a:srgbClr val="516880"/>
                      </a:solidFill>
                      <a:prstDash val="solid"/>
                      <a:round/>
                      <a:headEnd len="sm" w="sm" type="none"/>
                      <a:tailEnd len="sm" w="sm" type="none"/>
                    </a:lnT>
                    <a:lnB cap="flat" cmpd="sng" w="9525">
                      <a:solidFill>
                        <a:srgbClr val="51688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600">
                          <a:latin typeface="Roboto"/>
                          <a:ea typeface="Roboto"/>
                          <a:cs typeface="Roboto"/>
                          <a:sym typeface="Roboto"/>
                        </a:rPr>
                        <a:t>Word Choice</a:t>
                      </a:r>
                      <a:endParaRPr sz="1600">
                        <a:latin typeface="Roboto"/>
                        <a:ea typeface="Roboto"/>
                        <a:cs typeface="Roboto"/>
                        <a:sym typeface="Roboto"/>
                      </a:endParaRPr>
                    </a:p>
                  </a:txBody>
                  <a:tcPr marT="91425" marB="91425" marR="91425" marL="91425">
                    <a:lnL cap="flat" cmpd="sng" w="9525">
                      <a:solidFill>
                        <a:srgbClr val="516880"/>
                      </a:solidFill>
                      <a:prstDash val="solid"/>
                      <a:round/>
                      <a:headEnd len="sm" w="sm" type="none"/>
                      <a:tailEnd len="sm" w="sm" type="none"/>
                    </a:lnL>
                    <a:lnR cap="flat" cmpd="sng" w="9525">
                      <a:solidFill>
                        <a:srgbClr val="516880"/>
                      </a:solidFill>
                      <a:prstDash val="solid"/>
                      <a:round/>
                      <a:headEnd len="sm" w="sm" type="none"/>
                      <a:tailEnd len="sm" w="sm" type="none"/>
                    </a:lnR>
                    <a:lnT cap="flat" cmpd="sng" w="9525">
                      <a:solidFill>
                        <a:srgbClr val="516880"/>
                      </a:solidFill>
                      <a:prstDash val="solid"/>
                      <a:round/>
                      <a:headEnd len="sm" w="sm" type="none"/>
                      <a:tailEnd len="sm" w="sm" type="none"/>
                    </a:lnT>
                    <a:lnB cap="flat" cmpd="sng" w="9525">
                      <a:solidFill>
                        <a:srgbClr val="516880"/>
                      </a:solidFill>
                      <a:prstDash val="solid"/>
                      <a:round/>
                      <a:headEnd len="sm" w="sm" type="none"/>
                      <a:tailEnd len="sm" w="sm" type="none"/>
                    </a:lnB>
                  </a:tcPr>
                </a:tc>
                <a:tc>
                  <a:txBody>
                    <a:bodyPr/>
                    <a:lstStyle/>
                    <a:p>
                      <a:pPr indent="0" lvl="0" marL="0" rtl="0" algn="l">
                        <a:spcBef>
                          <a:spcPts val="0"/>
                        </a:spcBef>
                        <a:spcAft>
                          <a:spcPts val="0"/>
                        </a:spcAft>
                        <a:buNone/>
                      </a:pPr>
                      <a:r>
                        <a:rPr lang="en" sz="1600">
                          <a:latin typeface="Roboto"/>
                          <a:ea typeface="Roboto"/>
                          <a:cs typeface="Roboto"/>
                          <a:sym typeface="Roboto"/>
                        </a:rPr>
                        <a:t>Word choice is the use of rich, colorful, precise language that communicated not just in a functional way, but also in a way that moves and enlightens the reader</a:t>
                      </a:r>
                      <a:endParaRPr sz="1600">
                        <a:latin typeface="Roboto"/>
                        <a:ea typeface="Roboto"/>
                        <a:cs typeface="Roboto"/>
                        <a:sym typeface="Roboto"/>
                      </a:endParaRPr>
                    </a:p>
                  </a:txBody>
                  <a:tcPr marT="91425" marB="91425" marR="91425" marL="91425">
                    <a:lnL cap="flat" cmpd="sng" w="9525">
                      <a:solidFill>
                        <a:srgbClr val="516880"/>
                      </a:solidFill>
                      <a:prstDash val="solid"/>
                      <a:round/>
                      <a:headEnd len="sm" w="sm" type="none"/>
                      <a:tailEnd len="sm" w="sm" type="none"/>
                    </a:lnL>
                    <a:lnR cap="flat" cmpd="sng" w="9525">
                      <a:solidFill>
                        <a:srgbClr val="516880"/>
                      </a:solidFill>
                      <a:prstDash val="solid"/>
                      <a:round/>
                      <a:headEnd len="sm" w="sm" type="none"/>
                      <a:tailEnd len="sm" w="sm" type="none"/>
                    </a:lnR>
                    <a:lnT cap="flat" cmpd="sng" w="9525">
                      <a:solidFill>
                        <a:srgbClr val="516880"/>
                      </a:solidFill>
                      <a:prstDash val="solid"/>
                      <a:round/>
                      <a:headEnd len="sm" w="sm" type="none"/>
                      <a:tailEnd len="sm" w="sm" type="none"/>
                    </a:lnT>
                    <a:lnB cap="flat" cmpd="sng" w="9525">
                      <a:solidFill>
                        <a:srgbClr val="516880"/>
                      </a:solidFill>
                      <a:prstDash val="solid"/>
                      <a:round/>
                      <a:headEnd len="sm" w="sm" type="none"/>
                      <a:tailEnd len="sm" w="sm" type="none"/>
                    </a:lnB>
                  </a:tcPr>
                </a:tc>
                <a:tc>
                  <a:txBody>
                    <a:bodyPr/>
                    <a:lstStyle/>
                    <a:p>
                      <a:pPr indent="-330200" lvl="0" marL="457200" rtl="0" algn="l">
                        <a:spcBef>
                          <a:spcPts val="0"/>
                        </a:spcBef>
                        <a:spcAft>
                          <a:spcPts val="0"/>
                        </a:spcAft>
                        <a:buSzPts val="1600"/>
                        <a:buFont typeface="Roboto"/>
                        <a:buChar char="●"/>
                      </a:pPr>
                      <a:r>
                        <a:rPr lang="en" sz="1600">
                          <a:latin typeface="Roboto"/>
                          <a:ea typeface="Roboto"/>
                          <a:cs typeface="Roboto"/>
                          <a:sym typeface="Roboto"/>
                        </a:rPr>
                        <a:t>Eliminate redundancy</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Ask yourself, “How else can I say it?”</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Learn to use resources</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Build new vocabulary through reading</a:t>
                      </a:r>
                      <a:endParaRPr sz="1600">
                        <a:latin typeface="Roboto"/>
                        <a:ea typeface="Roboto"/>
                        <a:cs typeface="Roboto"/>
                        <a:sym typeface="Roboto"/>
                      </a:endParaRPr>
                    </a:p>
                    <a:p>
                      <a:pPr indent="-330200" lvl="0" marL="457200" rtl="0" algn="l">
                        <a:spcBef>
                          <a:spcPts val="0"/>
                        </a:spcBef>
                        <a:spcAft>
                          <a:spcPts val="0"/>
                        </a:spcAft>
                        <a:buSzPts val="1600"/>
                        <a:buFont typeface="Roboto"/>
                        <a:buChar char="●"/>
                      </a:pPr>
                      <a:r>
                        <a:rPr lang="en" sz="1600">
                          <a:latin typeface="Roboto"/>
                          <a:ea typeface="Roboto"/>
                          <a:cs typeface="Roboto"/>
                          <a:sym typeface="Roboto"/>
                        </a:rPr>
                        <a:t>List words you love</a:t>
                      </a:r>
                      <a:endParaRPr sz="1600">
                        <a:latin typeface="Roboto"/>
                        <a:ea typeface="Roboto"/>
                        <a:cs typeface="Roboto"/>
                        <a:sym typeface="Roboto"/>
                      </a:endParaRPr>
                    </a:p>
                  </a:txBody>
                  <a:tcPr marT="91425" marB="91425" marR="91425" marL="91425">
                    <a:lnL cap="flat" cmpd="sng" w="9525">
                      <a:solidFill>
                        <a:srgbClr val="516880"/>
                      </a:solidFill>
                      <a:prstDash val="solid"/>
                      <a:round/>
                      <a:headEnd len="sm" w="sm" type="none"/>
                      <a:tailEnd len="sm" w="sm" type="none"/>
                    </a:lnL>
                    <a:lnR cap="flat" cmpd="sng" w="9525">
                      <a:solidFill>
                        <a:srgbClr val="516880"/>
                      </a:solidFill>
                      <a:prstDash val="solid"/>
                      <a:round/>
                      <a:headEnd len="sm" w="sm" type="none"/>
                      <a:tailEnd len="sm" w="sm" type="none"/>
                    </a:lnR>
                    <a:lnT cap="flat" cmpd="sng" w="9525">
                      <a:solidFill>
                        <a:srgbClr val="516880"/>
                      </a:solidFill>
                      <a:prstDash val="solid"/>
                      <a:round/>
                      <a:headEnd len="sm" w="sm" type="none"/>
                      <a:tailEnd len="sm" w="sm" type="none"/>
                    </a:lnT>
                    <a:lnB cap="flat" cmpd="sng" w="9525">
                      <a:solidFill>
                        <a:srgbClr val="516880"/>
                      </a:solidFill>
                      <a:prstDash val="solid"/>
                      <a:round/>
                      <a:headEnd len="sm" w="sm" type="none"/>
                      <a:tailEnd len="sm" w="sm" type="none"/>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11"/>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Word Choice &amp; Clarity</a:t>
            </a:r>
            <a:endParaRPr b="1">
              <a:solidFill>
                <a:srgbClr val="1F3A93"/>
              </a:solidFill>
              <a:latin typeface="Roboto Condensed"/>
              <a:ea typeface="Roboto Condensed"/>
              <a:cs typeface="Roboto Condensed"/>
              <a:sym typeface="Roboto Condensed"/>
            </a:endParaRPr>
          </a:p>
        </p:txBody>
      </p:sp>
      <p:cxnSp>
        <p:nvCxnSpPr>
          <p:cNvPr id="848" name="Google Shape;848;p11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49" name="Google Shape;849;p111"/>
          <p:cNvPicPr preferRelativeResize="0"/>
          <p:nvPr/>
        </p:nvPicPr>
        <p:blipFill>
          <a:blip r:embed="rId3">
            <a:alphaModFix/>
          </a:blip>
          <a:stretch>
            <a:fillRect/>
          </a:stretch>
        </p:blipFill>
        <p:spPr>
          <a:xfrm>
            <a:off x="7701174" y="31900"/>
            <a:ext cx="1197252" cy="1151298"/>
          </a:xfrm>
          <a:prstGeom prst="rect">
            <a:avLst/>
          </a:prstGeom>
          <a:noFill/>
          <a:ln>
            <a:noFill/>
          </a:ln>
        </p:spPr>
      </p:pic>
      <p:graphicFrame>
        <p:nvGraphicFramePr>
          <p:cNvPr id="850" name="Google Shape;850;p111"/>
          <p:cNvGraphicFramePr/>
          <p:nvPr/>
        </p:nvGraphicFramePr>
        <p:xfrm>
          <a:off x="311700" y="2701850"/>
          <a:ext cx="3000000" cy="3000000"/>
        </p:xfrm>
        <a:graphic>
          <a:graphicData uri="http://schemas.openxmlformats.org/drawingml/2006/table">
            <a:tbl>
              <a:tblPr>
                <a:noFill/>
                <a:tableStyleId>{FDA6830E-F268-4882-BA3F-72BD250BE273}</a:tableStyleId>
              </a:tblPr>
              <a:tblGrid>
                <a:gridCol w="2155475"/>
                <a:gridCol w="2155475"/>
                <a:gridCol w="2155475"/>
                <a:gridCol w="2155475"/>
              </a:tblGrid>
              <a:tr h="381000">
                <a:tc>
                  <a:txBody>
                    <a:bodyPr/>
                    <a:lstStyle/>
                    <a:p>
                      <a:pPr indent="0" lvl="0" marL="0" rtl="0" algn="ctr">
                        <a:spcBef>
                          <a:spcPts val="0"/>
                        </a:spcBef>
                        <a:spcAft>
                          <a:spcPts val="0"/>
                        </a:spcAft>
                        <a:buNone/>
                      </a:pPr>
                      <a:r>
                        <a:rPr b="1" lang="en"/>
                        <a:t>1¢ Words</a:t>
                      </a:r>
                      <a:endParaRPr b="1"/>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ctr">
                        <a:spcBef>
                          <a:spcPts val="0"/>
                        </a:spcBef>
                        <a:spcAft>
                          <a:spcPts val="0"/>
                        </a:spcAft>
                        <a:buNone/>
                      </a:pPr>
                      <a:r>
                        <a:rPr b="1" lang="en"/>
                        <a:t>5¢ Words</a:t>
                      </a:r>
                      <a:endParaRPr b="1"/>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ctr">
                        <a:spcBef>
                          <a:spcPts val="0"/>
                        </a:spcBef>
                        <a:spcAft>
                          <a:spcPts val="0"/>
                        </a:spcAft>
                        <a:buNone/>
                      </a:pPr>
                      <a:r>
                        <a:rPr b="1" lang="en"/>
                        <a:t>10¢ Words</a:t>
                      </a:r>
                      <a:endParaRPr b="1"/>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ctr">
                        <a:spcBef>
                          <a:spcPts val="0"/>
                        </a:spcBef>
                        <a:spcAft>
                          <a:spcPts val="0"/>
                        </a:spcAft>
                        <a:buNone/>
                      </a:pPr>
                      <a:r>
                        <a:rPr b="1" lang="en"/>
                        <a:t>50¢ Words</a:t>
                      </a:r>
                      <a:endParaRPr b="1"/>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bad</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evil</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malicious</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heinous</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big</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large</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gigantic</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titanic</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loud</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showy</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gaudy</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ostentatious</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kind</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giving</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generous</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philanthropic</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fun</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____________</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____________</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c>
                  <a:txBody>
                    <a:bodyPr/>
                    <a:lstStyle/>
                    <a:p>
                      <a:pPr indent="0" lvl="0" marL="0" rtl="0" algn="l">
                        <a:spcBef>
                          <a:spcPts val="0"/>
                        </a:spcBef>
                        <a:spcAft>
                          <a:spcPts val="0"/>
                        </a:spcAft>
                        <a:buNone/>
                      </a:pPr>
                      <a:r>
                        <a:rPr lang="en"/>
                        <a:t>____________</a:t>
                      </a:r>
                      <a:endParaRPr/>
                    </a:p>
                  </a:txBody>
                  <a:tcPr marT="91425" marB="91425" marR="91425" marL="91425">
                    <a:lnL cap="flat" cmpd="sng" w="9525">
                      <a:solidFill>
                        <a:srgbClr val="00B2A9"/>
                      </a:solidFill>
                      <a:prstDash val="solid"/>
                      <a:round/>
                      <a:headEnd len="sm" w="sm" type="none"/>
                      <a:tailEnd len="sm" w="sm" type="none"/>
                    </a:lnL>
                    <a:lnR cap="flat" cmpd="sng" w="9525">
                      <a:solidFill>
                        <a:srgbClr val="00B2A9"/>
                      </a:solidFill>
                      <a:prstDash val="solid"/>
                      <a:round/>
                      <a:headEnd len="sm" w="sm" type="none"/>
                      <a:tailEnd len="sm" w="sm" type="none"/>
                    </a:lnR>
                    <a:lnT cap="flat" cmpd="sng" w="9525">
                      <a:solidFill>
                        <a:srgbClr val="00B2A9"/>
                      </a:solidFill>
                      <a:prstDash val="solid"/>
                      <a:round/>
                      <a:headEnd len="sm" w="sm" type="none"/>
                      <a:tailEnd len="sm" w="sm" type="none"/>
                    </a:lnT>
                    <a:lnB cap="flat" cmpd="sng" w="9525">
                      <a:solidFill>
                        <a:srgbClr val="00B2A9"/>
                      </a:solidFill>
                      <a:prstDash val="solid"/>
                      <a:round/>
                      <a:headEnd len="sm" w="sm" type="none"/>
                      <a:tailEnd len="sm" w="sm" type="none"/>
                    </a:lnB>
                  </a:tcPr>
                </a:tc>
              </a:tr>
            </a:tbl>
          </a:graphicData>
        </a:graphic>
      </p:graphicFrame>
      <p:sp>
        <p:nvSpPr>
          <p:cNvPr id="851" name="Google Shape;851;p111"/>
          <p:cNvSpPr txBox="1"/>
          <p:nvPr/>
        </p:nvSpPr>
        <p:spPr>
          <a:xfrm>
            <a:off x="249400" y="1028700"/>
            <a:ext cx="8746500" cy="16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Roboto"/>
                <a:ea typeface="Roboto"/>
                <a:cs typeface="Roboto"/>
                <a:sym typeface="Roboto"/>
              </a:rPr>
              <a:t>Words affect tone, attitude, imagery, and voice.  They can also reveal emotion.</a:t>
            </a:r>
            <a:endParaRPr sz="15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rPr lang="en" sz="1500">
                <a:latin typeface="Roboto"/>
                <a:ea typeface="Roboto"/>
                <a:cs typeface="Roboto"/>
                <a:sym typeface="Roboto"/>
              </a:rPr>
              <a:t>Read the following two ways a father asks his daughter about a boy he saw her walking with.  </a:t>
            </a:r>
            <a:endParaRPr sz="1500">
              <a:latin typeface="Roboto"/>
              <a:ea typeface="Roboto"/>
              <a:cs typeface="Roboto"/>
              <a:sym typeface="Roboto"/>
            </a:endParaRPr>
          </a:p>
          <a:p>
            <a:pPr indent="-323850" lvl="0" marL="914400" rtl="0" algn="l">
              <a:spcBef>
                <a:spcPts val="0"/>
              </a:spcBef>
              <a:spcAft>
                <a:spcPts val="0"/>
              </a:spcAft>
              <a:buSzPts val="1500"/>
              <a:buFont typeface="Roboto"/>
              <a:buChar char="●"/>
            </a:pPr>
            <a:r>
              <a:rPr lang="en" sz="1500">
                <a:latin typeface="Roboto"/>
                <a:ea typeface="Roboto"/>
                <a:cs typeface="Roboto"/>
                <a:sym typeface="Roboto"/>
              </a:rPr>
              <a:t>“Who was that fool I saw you sneaking around with on the street?”</a:t>
            </a:r>
            <a:endParaRPr sz="1500">
              <a:latin typeface="Roboto"/>
              <a:ea typeface="Roboto"/>
              <a:cs typeface="Roboto"/>
              <a:sym typeface="Roboto"/>
            </a:endParaRPr>
          </a:p>
          <a:p>
            <a:pPr indent="-323850" lvl="0" marL="914400" rtl="0" algn="l">
              <a:spcBef>
                <a:spcPts val="0"/>
              </a:spcBef>
              <a:spcAft>
                <a:spcPts val="0"/>
              </a:spcAft>
              <a:buSzPts val="1500"/>
              <a:buFont typeface="Roboto"/>
              <a:buChar char="●"/>
            </a:pPr>
            <a:r>
              <a:rPr lang="en" sz="1500">
                <a:latin typeface="Roboto"/>
                <a:ea typeface="Roboto"/>
                <a:cs typeface="Roboto"/>
                <a:sym typeface="Roboto"/>
              </a:rPr>
              <a:t>“Was that your new Prince Charming I saw you with?”</a:t>
            </a:r>
            <a:endParaRPr sz="1500">
              <a:latin typeface="Roboto"/>
              <a:ea typeface="Roboto"/>
              <a:cs typeface="Roboto"/>
              <a:sym typeface="Roboto"/>
            </a:endParaRPr>
          </a:p>
          <a:p>
            <a:pPr indent="0" lvl="0" marL="0" rtl="0" algn="l">
              <a:spcBef>
                <a:spcPts val="0"/>
              </a:spcBef>
              <a:spcAft>
                <a:spcPts val="0"/>
              </a:spcAft>
              <a:buNone/>
            </a:pPr>
            <a:r>
              <a:t/>
            </a:r>
            <a:endParaRPr sz="1100">
              <a:latin typeface="Roboto"/>
              <a:ea typeface="Roboto"/>
              <a:cs typeface="Roboto"/>
              <a:sym typeface="Roboto"/>
            </a:endParaRPr>
          </a:p>
          <a:p>
            <a:pPr indent="0" lvl="0" marL="0" rtl="0" algn="ctr">
              <a:spcBef>
                <a:spcPts val="0"/>
              </a:spcBef>
              <a:spcAft>
                <a:spcPts val="0"/>
              </a:spcAft>
              <a:buNone/>
            </a:pPr>
            <a:r>
              <a:rPr b="1" lang="en" sz="1500">
                <a:latin typeface="Roboto"/>
                <a:ea typeface="Roboto"/>
                <a:cs typeface="Roboto"/>
                <a:sym typeface="Roboto"/>
              </a:rPr>
              <a:t>Let’s consider some different words!</a:t>
            </a:r>
            <a:endParaRPr b="1" sz="1500">
              <a:latin typeface="Roboto"/>
              <a:ea typeface="Roboto"/>
              <a:cs typeface="Roboto"/>
              <a:sym typeface="Roboto"/>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1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Voting Rights</a:t>
            </a:r>
            <a:endParaRPr b="1">
              <a:solidFill>
                <a:srgbClr val="1F3A93"/>
              </a:solidFill>
              <a:latin typeface="Roboto Condensed"/>
              <a:ea typeface="Roboto Condensed"/>
              <a:cs typeface="Roboto Condensed"/>
              <a:sym typeface="Roboto Condensed"/>
            </a:endParaRPr>
          </a:p>
        </p:txBody>
      </p:sp>
      <p:cxnSp>
        <p:nvCxnSpPr>
          <p:cNvPr id="857" name="Google Shape;857;p11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58" name="Google Shape;858;p112"/>
          <p:cNvPicPr preferRelativeResize="0"/>
          <p:nvPr/>
        </p:nvPicPr>
        <p:blipFill>
          <a:blip r:embed="rId3">
            <a:alphaModFix/>
          </a:blip>
          <a:stretch>
            <a:fillRect/>
          </a:stretch>
        </p:blipFill>
        <p:spPr>
          <a:xfrm>
            <a:off x="7701174" y="31900"/>
            <a:ext cx="1197252" cy="1151298"/>
          </a:xfrm>
          <a:prstGeom prst="rect">
            <a:avLst/>
          </a:prstGeom>
          <a:noFill/>
          <a:ln>
            <a:noFill/>
          </a:ln>
        </p:spPr>
      </p:pic>
      <p:pic>
        <p:nvPicPr>
          <p:cNvPr descr="The Associated Press sat down this week with Stacey Abrams, the Democratic candidate for governor in 2018 and a leading voice on ballot access, to talk about the inequity of sweeping, new state law on Georgia voting. (April 9) &#10; &#10;Subscribe for more Breaking News: http://smarturl.it/AssociatedPress  &#10;Website: https://apnews.com  &#10;Twitter: https://twitter.com/AP  &#10;Facebook: https://facebook.com/APNews  &#10;Instagram: https://www.instagram.com/APNews/ &#10;​ &#10; &#10;You can license this story through AP Archive: http://www.aparchive.com/metadata/youtube/b999094e55994cadb469430dcdc167a1" id="859" name="Google Shape;859;p112" title="Stacey Abrams on voting rights, her next move">
            <a:hlinkClick r:id="rId4"/>
          </p:cNvPr>
          <p:cNvPicPr preferRelativeResize="0"/>
          <p:nvPr/>
        </p:nvPicPr>
        <p:blipFill>
          <a:blip r:embed="rId5">
            <a:alphaModFix/>
          </a:blip>
          <a:stretch>
            <a:fillRect/>
          </a:stretch>
        </p:blipFill>
        <p:spPr>
          <a:xfrm>
            <a:off x="311700" y="1163500"/>
            <a:ext cx="4967150" cy="3725375"/>
          </a:xfrm>
          <a:prstGeom prst="rect">
            <a:avLst/>
          </a:prstGeom>
          <a:noFill/>
          <a:ln>
            <a:noFill/>
          </a:ln>
        </p:spPr>
      </p:pic>
      <p:sp>
        <p:nvSpPr>
          <p:cNvPr id="860" name="Google Shape;860;p112"/>
          <p:cNvSpPr txBox="1"/>
          <p:nvPr/>
        </p:nvSpPr>
        <p:spPr>
          <a:xfrm>
            <a:off x="5532650" y="1287050"/>
            <a:ext cx="3451500" cy="3519600"/>
          </a:xfrm>
          <a:prstGeom prst="rect">
            <a:avLst/>
          </a:prstGeom>
          <a:solidFill>
            <a:srgbClr val="00B2A9"/>
          </a:solidFill>
          <a:ln>
            <a:noFill/>
          </a:ln>
        </p:spPr>
        <p:txBody>
          <a:bodyPr anchorCtr="0" anchor="t" bIns="91425" lIns="91425" spcFirstLastPara="1" rIns="91425" wrap="square" tIns="91425">
            <a:spAutoFit/>
          </a:bodyPr>
          <a:lstStyle/>
          <a:p>
            <a:pPr indent="-387350" lvl="0" marL="457200" rtl="0" algn="l">
              <a:spcBef>
                <a:spcPts val="0"/>
              </a:spcBef>
              <a:spcAft>
                <a:spcPts val="0"/>
              </a:spcAft>
              <a:buClr>
                <a:schemeClr val="lt1"/>
              </a:buClr>
              <a:buSzPts val="2500"/>
              <a:buFont typeface="Roboto"/>
              <a:buAutoNum type="arabicPeriod"/>
            </a:pPr>
            <a:r>
              <a:rPr lang="en" sz="2500">
                <a:solidFill>
                  <a:schemeClr val="lt1"/>
                </a:solidFill>
                <a:latin typeface="Roboto"/>
                <a:ea typeface="Roboto"/>
                <a:cs typeface="Roboto"/>
                <a:sym typeface="Roboto"/>
              </a:rPr>
              <a:t>Why do you think voting rights are being challenged right now? </a:t>
            </a:r>
            <a:endParaRPr sz="2500">
              <a:solidFill>
                <a:schemeClr val="lt1"/>
              </a:solidFill>
              <a:latin typeface="Roboto"/>
              <a:ea typeface="Roboto"/>
              <a:cs typeface="Roboto"/>
              <a:sym typeface="Roboto"/>
            </a:endParaRPr>
          </a:p>
          <a:p>
            <a:pPr indent="0" lvl="0" marL="457200" rtl="0" algn="l">
              <a:spcBef>
                <a:spcPts val="1000"/>
              </a:spcBef>
              <a:spcAft>
                <a:spcPts val="0"/>
              </a:spcAft>
              <a:buNone/>
            </a:pPr>
            <a:r>
              <a:t/>
            </a:r>
            <a:endParaRPr sz="2500">
              <a:solidFill>
                <a:schemeClr val="lt1"/>
              </a:solidFill>
              <a:latin typeface="Roboto"/>
              <a:ea typeface="Roboto"/>
              <a:cs typeface="Roboto"/>
              <a:sym typeface="Roboto"/>
            </a:endParaRPr>
          </a:p>
          <a:p>
            <a:pPr indent="-387350" lvl="0" marL="457200" rtl="0" algn="l">
              <a:spcBef>
                <a:spcPts val="1000"/>
              </a:spcBef>
              <a:spcAft>
                <a:spcPts val="1000"/>
              </a:spcAft>
              <a:buClr>
                <a:schemeClr val="lt1"/>
              </a:buClr>
              <a:buSzPts val="2500"/>
              <a:buFont typeface="Roboto"/>
              <a:buAutoNum type="arabicPeriod"/>
            </a:pPr>
            <a:r>
              <a:rPr lang="en" sz="2500">
                <a:solidFill>
                  <a:schemeClr val="lt1"/>
                </a:solidFill>
                <a:latin typeface="Roboto"/>
                <a:ea typeface="Roboto"/>
                <a:cs typeface="Roboto"/>
                <a:sym typeface="Roboto"/>
              </a:rPr>
              <a:t>How can voices be heard through voting?</a:t>
            </a:r>
            <a:endParaRPr sz="2500">
              <a:solidFill>
                <a:schemeClr val="lt1"/>
              </a:solidFill>
              <a:latin typeface="Roboto"/>
              <a:ea typeface="Roboto"/>
              <a:cs typeface="Roboto"/>
              <a:sym typeface="Robot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13"/>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Voting Rights: </a:t>
            </a:r>
            <a:r>
              <a:rPr b="1" lang="en">
                <a:solidFill>
                  <a:srgbClr val="1F3A93"/>
                </a:solidFill>
                <a:latin typeface="Roboto Condensed"/>
                <a:ea typeface="Roboto Condensed"/>
                <a:cs typeface="Roboto Condensed"/>
                <a:sym typeface="Roboto Condensed"/>
              </a:rPr>
              <a:t>Historical Context - The Constitution</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866" name="Google Shape;866;p11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867" name="Google Shape;867;p113"/>
          <p:cNvPicPr preferRelativeResize="0"/>
          <p:nvPr/>
        </p:nvPicPr>
        <p:blipFill rotWithShape="1">
          <a:blip r:embed="rId3">
            <a:alphaModFix/>
          </a:blip>
          <a:srcRect b="15404" l="18369" r="16720" t="15237"/>
          <a:stretch/>
        </p:blipFill>
        <p:spPr>
          <a:xfrm>
            <a:off x="7713100" y="3913225"/>
            <a:ext cx="973773" cy="1040499"/>
          </a:xfrm>
          <a:prstGeom prst="rect">
            <a:avLst/>
          </a:prstGeom>
          <a:noFill/>
          <a:ln>
            <a:noFill/>
          </a:ln>
        </p:spPr>
      </p:pic>
      <p:grpSp>
        <p:nvGrpSpPr>
          <p:cNvPr id="868" name="Google Shape;868;p113"/>
          <p:cNvGrpSpPr/>
          <p:nvPr/>
        </p:nvGrpSpPr>
        <p:grpSpPr>
          <a:xfrm>
            <a:off x="85173" y="1120125"/>
            <a:ext cx="3024027" cy="2467329"/>
            <a:chOff x="466173" y="1120125"/>
            <a:chExt cx="3024027" cy="2467329"/>
          </a:xfrm>
        </p:grpSpPr>
        <p:sp>
          <p:nvSpPr>
            <p:cNvPr id="869" name="Google Shape;869;p113"/>
            <p:cNvSpPr/>
            <p:nvPr/>
          </p:nvSpPr>
          <p:spPr>
            <a:xfrm>
              <a:off x="902781" y="3080265"/>
              <a:ext cx="1534500" cy="133500"/>
            </a:xfrm>
            <a:prstGeom prst="rect">
              <a:avLst/>
            </a:prstGeom>
            <a:solidFill>
              <a:srgbClr val="00B2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13"/>
            <p:cNvSpPr txBox="1"/>
            <p:nvPr/>
          </p:nvSpPr>
          <p:spPr>
            <a:xfrm>
              <a:off x="466173" y="3216054"/>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1947</a:t>
              </a:r>
              <a:endParaRPr b="1" sz="1200">
                <a:latin typeface="Roboto"/>
                <a:ea typeface="Roboto"/>
                <a:cs typeface="Roboto"/>
                <a:sym typeface="Roboto"/>
              </a:endParaRPr>
            </a:p>
          </p:txBody>
        </p:sp>
        <p:grpSp>
          <p:nvGrpSpPr>
            <p:cNvPr id="871" name="Google Shape;871;p113"/>
            <p:cNvGrpSpPr/>
            <p:nvPr/>
          </p:nvGrpSpPr>
          <p:grpSpPr>
            <a:xfrm>
              <a:off x="851208" y="2800855"/>
              <a:ext cx="92400" cy="411825"/>
              <a:chOff x="845575" y="2563700"/>
              <a:chExt cx="92400" cy="411825"/>
            </a:xfrm>
          </p:grpSpPr>
          <p:cxnSp>
            <p:nvCxnSpPr>
              <p:cNvPr id="872" name="Google Shape;872;p113"/>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873" name="Google Shape;873;p11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4" name="Google Shape;874;p113"/>
            <p:cNvSpPr txBox="1"/>
            <p:nvPr/>
          </p:nvSpPr>
          <p:spPr>
            <a:xfrm>
              <a:off x="692700" y="1120125"/>
              <a:ext cx="2797500" cy="167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1F3A93"/>
                  </a:solidFill>
                  <a:latin typeface="Roboto"/>
                  <a:ea typeface="Roboto"/>
                  <a:cs typeface="Roboto"/>
                  <a:sym typeface="Roboto"/>
                </a:rPr>
                <a:t>Article 1, Section 4</a:t>
              </a:r>
              <a:endParaRPr b="1" sz="1100">
                <a:solidFill>
                  <a:srgbClr val="1F3A93"/>
                </a:solidFill>
                <a:latin typeface="Roboto"/>
                <a:ea typeface="Roboto"/>
                <a:cs typeface="Roboto"/>
                <a:sym typeface="Roboto"/>
              </a:endParaRPr>
            </a:p>
            <a:p>
              <a:pPr indent="0" lvl="0" marL="0" rtl="0" algn="l">
                <a:spcBef>
                  <a:spcPts val="0"/>
                </a:spcBef>
                <a:spcAft>
                  <a:spcPts val="0"/>
                </a:spcAft>
                <a:buNone/>
              </a:pPr>
              <a:r>
                <a:t/>
              </a:r>
              <a:endParaRPr b="1" sz="1100">
                <a:solidFill>
                  <a:srgbClr val="1F3A93"/>
                </a:solidFill>
                <a:latin typeface="Roboto"/>
                <a:ea typeface="Roboto"/>
                <a:cs typeface="Roboto"/>
                <a:sym typeface="Roboto"/>
              </a:endParaRPr>
            </a:p>
            <a:p>
              <a:pPr indent="0" lvl="0" marL="0" rtl="0" algn="l">
                <a:spcBef>
                  <a:spcPts val="0"/>
                </a:spcBef>
                <a:spcAft>
                  <a:spcPts val="1600"/>
                </a:spcAft>
                <a:buNone/>
              </a:pPr>
              <a:r>
                <a:rPr lang="en" sz="1100">
                  <a:solidFill>
                    <a:srgbClr val="1F3A93"/>
                  </a:solidFill>
                  <a:latin typeface="Roboto"/>
                  <a:ea typeface="Roboto"/>
                  <a:cs typeface="Roboto"/>
                  <a:sym typeface="Roboto"/>
                </a:rPr>
                <a:t>“The Times, Places and Manner of holding Elections for Senators and Representatives, shall be prescribed in each State by the Legislature thereof; but the Congress may at any time by Law make or alter such Regulations, except as to the Places of choosing Senators.”</a:t>
              </a:r>
              <a:endParaRPr b="1" sz="1100">
                <a:solidFill>
                  <a:srgbClr val="1F3A93"/>
                </a:solidFill>
                <a:latin typeface="Roboto"/>
                <a:ea typeface="Roboto"/>
                <a:cs typeface="Roboto"/>
                <a:sym typeface="Roboto"/>
              </a:endParaRPr>
            </a:p>
          </p:txBody>
        </p:sp>
      </p:grpSp>
      <p:grpSp>
        <p:nvGrpSpPr>
          <p:cNvPr id="875" name="Google Shape;875;p113"/>
          <p:cNvGrpSpPr/>
          <p:nvPr/>
        </p:nvGrpSpPr>
        <p:grpSpPr>
          <a:xfrm>
            <a:off x="1690705" y="2703387"/>
            <a:ext cx="2389045" cy="1733113"/>
            <a:chOff x="2071705" y="2703387"/>
            <a:chExt cx="2389045" cy="1733113"/>
          </a:xfrm>
        </p:grpSpPr>
        <p:sp>
          <p:nvSpPr>
            <p:cNvPr id="876" name="Google Shape;876;p113"/>
            <p:cNvSpPr/>
            <p:nvPr/>
          </p:nvSpPr>
          <p:spPr>
            <a:xfrm>
              <a:off x="2437281" y="3080265"/>
              <a:ext cx="1534500" cy="133500"/>
            </a:xfrm>
            <a:prstGeom prst="rect">
              <a:avLst/>
            </a:prstGeom>
            <a:solidFill>
              <a:srgbClr val="91D5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3"/>
            <p:cNvSpPr txBox="1"/>
            <p:nvPr/>
          </p:nvSpPr>
          <p:spPr>
            <a:xfrm>
              <a:off x="2176250" y="3492700"/>
              <a:ext cx="22845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1F3A93"/>
                  </a:solidFill>
                  <a:latin typeface="Roboto"/>
                  <a:ea typeface="Roboto"/>
                  <a:cs typeface="Roboto"/>
                  <a:sym typeface="Roboto"/>
                </a:rPr>
                <a:t>Amendment 15</a:t>
              </a:r>
              <a:endParaRPr b="1" sz="1100">
                <a:solidFill>
                  <a:srgbClr val="1F3A93"/>
                </a:solidFill>
                <a:latin typeface="Roboto"/>
                <a:ea typeface="Roboto"/>
                <a:cs typeface="Roboto"/>
                <a:sym typeface="Roboto"/>
              </a:endParaRPr>
            </a:p>
            <a:p>
              <a:pPr indent="0" lvl="0" marL="0" rtl="0" algn="l">
                <a:spcBef>
                  <a:spcPts val="0"/>
                </a:spcBef>
                <a:spcAft>
                  <a:spcPts val="0"/>
                </a:spcAft>
                <a:buNone/>
              </a:pPr>
              <a:r>
                <a:t/>
              </a:r>
              <a:endParaRPr b="1" sz="1100">
                <a:solidFill>
                  <a:srgbClr val="1F3A93"/>
                </a:solidFill>
                <a:latin typeface="Roboto"/>
                <a:ea typeface="Roboto"/>
                <a:cs typeface="Roboto"/>
                <a:sym typeface="Roboto"/>
              </a:endParaRPr>
            </a:p>
            <a:p>
              <a:pPr indent="0" lvl="0" marL="0" rtl="0" algn="l">
                <a:spcBef>
                  <a:spcPts val="0"/>
                </a:spcBef>
                <a:spcAft>
                  <a:spcPts val="1600"/>
                </a:spcAft>
                <a:buNone/>
              </a:pPr>
              <a:r>
                <a:rPr lang="en" sz="1100">
                  <a:solidFill>
                    <a:srgbClr val="1F3A93"/>
                  </a:solidFill>
                  <a:latin typeface="Roboto"/>
                  <a:ea typeface="Roboto"/>
                  <a:cs typeface="Roboto"/>
                  <a:sym typeface="Roboto"/>
                </a:rPr>
                <a:t>“The right of citizens of the United States to vote shall not be denied or abridged by the United States or by any State on account of race, color, or previous condition of servitude.”</a:t>
              </a:r>
              <a:endParaRPr sz="1100">
                <a:solidFill>
                  <a:srgbClr val="1F3A93"/>
                </a:solidFill>
                <a:latin typeface="Roboto"/>
                <a:ea typeface="Roboto"/>
                <a:cs typeface="Roboto"/>
                <a:sym typeface="Roboto"/>
              </a:endParaRPr>
            </a:p>
          </p:txBody>
        </p:sp>
        <p:sp>
          <p:nvSpPr>
            <p:cNvPr id="878" name="Google Shape;878;p113"/>
            <p:cNvSpPr txBox="1"/>
            <p:nvPr/>
          </p:nvSpPr>
          <p:spPr>
            <a:xfrm>
              <a:off x="2071705"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1951</a:t>
              </a:r>
              <a:endParaRPr b="1" sz="1200">
                <a:latin typeface="Roboto"/>
                <a:ea typeface="Roboto"/>
                <a:cs typeface="Roboto"/>
                <a:sym typeface="Roboto"/>
              </a:endParaRPr>
            </a:p>
          </p:txBody>
        </p:sp>
        <p:grpSp>
          <p:nvGrpSpPr>
            <p:cNvPr id="879" name="Google Shape;879;p113"/>
            <p:cNvGrpSpPr/>
            <p:nvPr/>
          </p:nvGrpSpPr>
          <p:grpSpPr>
            <a:xfrm rot="10800000">
              <a:off x="2395183" y="3080258"/>
              <a:ext cx="92400" cy="411825"/>
              <a:chOff x="2070100" y="2563700"/>
              <a:chExt cx="92400" cy="411825"/>
            </a:xfrm>
          </p:grpSpPr>
          <p:cxnSp>
            <p:nvCxnSpPr>
              <p:cNvPr id="880" name="Google Shape;880;p113"/>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881" name="Google Shape;881;p113"/>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2" name="Google Shape;882;p113"/>
          <p:cNvGrpSpPr/>
          <p:nvPr/>
        </p:nvGrpSpPr>
        <p:grpSpPr>
          <a:xfrm>
            <a:off x="3261907" y="1493875"/>
            <a:ext cx="2617043" cy="2093568"/>
            <a:chOff x="3642907" y="1493875"/>
            <a:chExt cx="2617043" cy="2093568"/>
          </a:xfrm>
        </p:grpSpPr>
        <p:sp>
          <p:nvSpPr>
            <p:cNvPr id="883" name="Google Shape;883;p113"/>
            <p:cNvSpPr/>
            <p:nvPr/>
          </p:nvSpPr>
          <p:spPr>
            <a:xfrm>
              <a:off x="3971778" y="3080265"/>
              <a:ext cx="1534500" cy="133500"/>
            </a:xfrm>
            <a:prstGeom prst="rect">
              <a:avLst/>
            </a:prstGeom>
            <a:solidFill>
              <a:srgbClr val="00B2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4" name="Google Shape;884;p113"/>
            <p:cNvGrpSpPr/>
            <p:nvPr/>
          </p:nvGrpSpPr>
          <p:grpSpPr>
            <a:xfrm>
              <a:off x="3924544" y="2800855"/>
              <a:ext cx="92400" cy="411825"/>
              <a:chOff x="845575" y="2563700"/>
              <a:chExt cx="92400" cy="411825"/>
            </a:xfrm>
          </p:grpSpPr>
          <p:cxnSp>
            <p:nvCxnSpPr>
              <p:cNvPr id="885" name="Google Shape;885;p113"/>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886" name="Google Shape;886;p11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7" name="Google Shape;887;p113"/>
            <p:cNvSpPr txBox="1"/>
            <p:nvPr/>
          </p:nvSpPr>
          <p:spPr>
            <a:xfrm>
              <a:off x="3642907" y="321604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1920</a:t>
              </a:r>
              <a:endParaRPr b="1" sz="1200">
                <a:latin typeface="Roboto"/>
                <a:ea typeface="Roboto"/>
                <a:cs typeface="Roboto"/>
                <a:sym typeface="Roboto"/>
              </a:endParaRPr>
            </a:p>
          </p:txBody>
        </p:sp>
        <p:sp>
          <p:nvSpPr>
            <p:cNvPr id="888" name="Google Shape;888;p113"/>
            <p:cNvSpPr txBox="1"/>
            <p:nvPr/>
          </p:nvSpPr>
          <p:spPr>
            <a:xfrm>
              <a:off x="3870750" y="1493875"/>
              <a:ext cx="2389200" cy="13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1F3A93"/>
                  </a:solidFill>
                  <a:latin typeface="Roboto"/>
                  <a:ea typeface="Roboto"/>
                  <a:cs typeface="Roboto"/>
                  <a:sym typeface="Roboto"/>
                </a:rPr>
                <a:t>Amendment 19</a:t>
              </a:r>
              <a:endParaRPr b="1" sz="1100">
                <a:solidFill>
                  <a:srgbClr val="1F3A93"/>
                </a:solidFill>
                <a:latin typeface="Roboto"/>
                <a:ea typeface="Roboto"/>
                <a:cs typeface="Roboto"/>
                <a:sym typeface="Roboto"/>
              </a:endParaRPr>
            </a:p>
            <a:p>
              <a:pPr indent="0" lvl="0" marL="0" rtl="0" algn="l">
                <a:spcBef>
                  <a:spcPts val="0"/>
                </a:spcBef>
                <a:spcAft>
                  <a:spcPts val="0"/>
                </a:spcAft>
                <a:buNone/>
              </a:pPr>
              <a:r>
                <a:t/>
              </a:r>
              <a:endParaRPr b="1" sz="1100">
                <a:solidFill>
                  <a:srgbClr val="1F3A93"/>
                </a:solidFill>
                <a:latin typeface="Roboto"/>
                <a:ea typeface="Roboto"/>
                <a:cs typeface="Roboto"/>
                <a:sym typeface="Roboto"/>
              </a:endParaRPr>
            </a:p>
            <a:p>
              <a:pPr indent="0" lvl="0" marL="0" rtl="0" algn="l">
                <a:spcBef>
                  <a:spcPts val="0"/>
                </a:spcBef>
                <a:spcAft>
                  <a:spcPts val="1600"/>
                </a:spcAft>
                <a:buNone/>
              </a:pPr>
              <a:r>
                <a:rPr lang="en" sz="1100">
                  <a:solidFill>
                    <a:srgbClr val="1F3A93"/>
                  </a:solidFill>
                  <a:latin typeface="Roboto"/>
                  <a:ea typeface="Roboto"/>
                  <a:cs typeface="Roboto"/>
                  <a:sym typeface="Roboto"/>
                </a:rPr>
                <a:t>“The right of citizens of the United States to vote shall not be denied or abridged by the United States or by any State on account of sex.” </a:t>
              </a:r>
              <a:endParaRPr b="1" sz="1100">
                <a:solidFill>
                  <a:srgbClr val="1F3A93"/>
                </a:solidFill>
                <a:latin typeface="Roboto"/>
                <a:ea typeface="Roboto"/>
                <a:cs typeface="Roboto"/>
                <a:sym typeface="Roboto"/>
              </a:endParaRPr>
            </a:p>
          </p:txBody>
        </p:sp>
      </p:grpSp>
      <p:grpSp>
        <p:nvGrpSpPr>
          <p:cNvPr id="889" name="Google Shape;889;p113"/>
          <p:cNvGrpSpPr/>
          <p:nvPr/>
        </p:nvGrpSpPr>
        <p:grpSpPr>
          <a:xfrm>
            <a:off x="4750289" y="2703387"/>
            <a:ext cx="2628061" cy="1733113"/>
            <a:chOff x="5131289" y="2703387"/>
            <a:chExt cx="2628061" cy="1733113"/>
          </a:xfrm>
        </p:grpSpPr>
        <p:sp>
          <p:nvSpPr>
            <p:cNvPr id="890" name="Google Shape;890;p113"/>
            <p:cNvSpPr/>
            <p:nvPr/>
          </p:nvSpPr>
          <p:spPr>
            <a:xfrm>
              <a:off x="5506276" y="3080265"/>
              <a:ext cx="1534500" cy="133500"/>
            </a:xfrm>
            <a:prstGeom prst="rect">
              <a:avLst/>
            </a:prstGeom>
            <a:solidFill>
              <a:srgbClr val="91D5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1" name="Google Shape;891;p113"/>
            <p:cNvGrpSpPr/>
            <p:nvPr/>
          </p:nvGrpSpPr>
          <p:grpSpPr>
            <a:xfrm rot="10800000">
              <a:off x="5455515" y="3080258"/>
              <a:ext cx="92400" cy="411825"/>
              <a:chOff x="2070100" y="2563700"/>
              <a:chExt cx="92400" cy="411825"/>
            </a:xfrm>
          </p:grpSpPr>
          <p:cxnSp>
            <p:nvCxnSpPr>
              <p:cNvPr id="892" name="Google Shape;892;p113"/>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893" name="Google Shape;893;p113"/>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4" name="Google Shape;894;p113"/>
            <p:cNvSpPr txBox="1"/>
            <p:nvPr/>
          </p:nvSpPr>
          <p:spPr>
            <a:xfrm>
              <a:off x="5131289" y="2703387"/>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1971</a:t>
              </a:r>
              <a:endParaRPr b="1" sz="1200">
                <a:latin typeface="Roboto"/>
                <a:ea typeface="Roboto"/>
                <a:cs typeface="Roboto"/>
                <a:sym typeface="Roboto"/>
              </a:endParaRPr>
            </a:p>
          </p:txBody>
        </p:sp>
        <p:sp>
          <p:nvSpPr>
            <p:cNvPr id="895" name="Google Shape;895;p113"/>
            <p:cNvSpPr txBox="1"/>
            <p:nvPr/>
          </p:nvSpPr>
          <p:spPr>
            <a:xfrm>
              <a:off x="5370450" y="3492700"/>
              <a:ext cx="23889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1F3A93"/>
                  </a:solidFill>
                  <a:latin typeface="Roboto"/>
                  <a:ea typeface="Roboto"/>
                  <a:cs typeface="Roboto"/>
                  <a:sym typeface="Roboto"/>
                </a:rPr>
                <a:t>Amendment 26</a:t>
              </a:r>
              <a:endParaRPr b="1" sz="1100">
                <a:solidFill>
                  <a:srgbClr val="1F3A93"/>
                </a:solidFill>
                <a:latin typeface="Roboto"/>
                <a:ea typeface="Roboto"/>
                <a:cs typeface="Roboto"/>
                <a:sym typeface="Roboto"/>
              </a:endParaRPr>
            </a:p>
            <a:p>
              <a:pPr indent="0" lvl="0" marL="0" rtl="0" algn="l">
                <a:spcBef>
                  <a:spcPts val="0"/>
                </a:spcBef>
                <a:spcAft>
                  <a:spcPts val="0"/>
                </a:spcAft>
                <a:buNone/>
              </a:pPr>
              <a:r>
                <a:t/>
              </a:r>
              <a:endParaRPr b="1" sz="1100">
                <a:solidFill>
                  <a:srgbClr val="1F3A93"/>
                </a:solidFill>
                <a:latin typeface="Roboto"/>
                <a:ea typeface="Roboto"/>
                <a:cs typeface="Roboto"/>
                <a:sym typeface="Roboto"/>
              </a:endParaRPr>
            </a:p>
            <a:p>
              <a:pPr indent="0" lvl="0" marL="0" rtl="0" algn="l">
                <a:spcBef>
                  <a:spcPts val="0"/>
                </a:spcBef>
                <a:spcAft>
                  <a:spcPts val="1600"/>
                </a:spcAft>
                <a:buNone/>
              </a:pPr>
              <a:r>
                <a:rPr lang="en" sz="1100">
                  <a:solidFill>
                    <a:srgbClr val="1F3A93"/>
                  </a:solidFill>
                  <a:latin typeface="Roboto"/>
                  <a:ea typeface="Roboto"/>
                  <a:cs typeface="Roboto"/>
                  <a:sym typeface="Roboto"/>
                </a:rPr>
                <a:t>“The right of citizens of the United States, who are eighteen years of age or older, to vote shall not be denied or abridged by the United States or by any State on account of age.”</a:t>
              </a:r>
              <a:endParaRPr b="1" sz="1100">
                <a:solidFill>
                  <a:srgbClr val="1F3A93"/>
                </a:solidFill>
                <a:latin typeface="Roboto"/>
                <a:ea typeface="Roboto"/>
                <a:cs typeface="Roboto"/>
                <a:sym typeface="Roboto"/>
              </a:endParaRPr>
            </a:p>
          </p:txBody>
        </p:sp>
      </p:grpSp>
      <p:grpSp>
        <p:nvGrpSpPr>
          <p:cNvPr id="896" name="Google Shape;896;p113"/>
          <p:cNvGrpSpPr/>
          <p:nvPr/>
        </p:nvGrpSpPr>
        <p:grpSpPr>
          <a:xfrm>
            <a:off x="6290021" y="1714275"/>
            <a:ext cx="2544154" cy="1873168"/>
            <a:chOff x="6671021" y="1714275"/>
            <a:chExt cx="2544154" cy="1873168"/>
          </a:xfrm>
        </p:grpSpPr>
        <p:sp>
          <p:nvSpPr>
            <p:cNvPr id="897" name="Google Shape;897;p113"/>
            <p:cNvSpPr/>
            <p:nvPr/>
          </p:nvSpPr>
          <p:spPr>
            <a:xfrm>
              <a:off x="7040783" y="3080265"/>
              <a:ext cx="2105700" cy="133500"/>
            </a:xfrm>
            <a:prstGeom prst="rect">
              <a:avLst/>
            </a:prstGeom>
            <a:solidFill>
              <a:srgbClr val="00B2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8" name="Google Shape;898;p113"/>
            <p:cNvGrpSpPr/>
            <p:nvPr/>
          </p:nvGrpSpPr>
          <p:grpSpPr>
            <a:xfrm>
              <a:off x="6994658" y="2800855"/>
              <a:ext cx="92400" cy="411825"/>
              <a:chOff x="845575" y="2563700"/>
              <a:chExt cx="92400" cy="411825"/>
            </a:xfrm>
          </p:grpSpPr>
          <p:cxnSp>
            <p:nvCxnSpPr>
              <p:cNvPr id="899" name="Google Shape;899;p113"/>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900" name="Google Shape;900;p113"/>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1" name="Google Shape;901;p113"/>
            <p:cNvSpPr txBox="1"/>
            <p:nvPr/>
          </p:nvSpPr>
          <p:spPr>
            <a:xfrm>
              <a:off x="6671021" y="3216043"/>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latin typeface="Roboto"/>
                  <a:ea typeface="Roboto"/>
                  <a:cs typeface="Roboto"/>
                  <a:sym typeface="Roboto"/>
                </a:rPr>
                <a:t>2023</a:t>
              </a:r>
              <a:endParaRPr b="1" sz="1200">
                <a:latin typeface="Roboto"/>
                <a:ea typeface="Roboto"/>
                <a:cs typeface="Roboto"/>
                <a:sym typeface="Roboto"/>
              </a:endParaRPr>
            </a:p>
          </p:txBody>
        </p:sp>
        <p:sp>
          <p:nvSpPr>
            <p:cNvPr id="902" name="Google Shape;902;p113"/>
            <p:cNvSpPr txBox="1"/>
            <p:nvPr/>
          </p:nvSpPr>
          <p:spPr>
            <a:xfrm>
              <a:off x="7205475" y="1714275"/>
              <a:ext cx="2009700" cy="9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1F3A93"/>
                  </a:solidFill>
                  <a:latin typeface="Roboto"/>
                  <a:ea typeface="Roboto"/>
                  <a:cs typeface="Roboto"/>
                  <a:sym typeface="Roboto"/>
                </a:rPr>
                <a:t>What’s happening now?</a:t>
              </a:r>
              <a:endParaRPr b="1" sz="1100">
                <a:solidFill>
                  <a:srgbClr val="1F3A93"/>
                </a:solidFill>
                <a:latin typeface="Roboto"/>
                <a:ea typeface="Roboto"/>
                <a:cs typeface="Roboto"/>
                <a:sym typeface="Roboto"/>
              </a:endParaRPr>
            </a:p>
            <a:p>
              <a:pPr indent="0" lvl="0" marL="0" rtl="0" algn="l">
                <a:spcBef>
                  <a:spcPts val="0"/>
                </a:spcBef>
                <a:spcAft>
                  <a:spcPts val="0"/>
                </a:spcAft>
                <a:buNone/>
              </a:pPr>
              <a:r>
                <a:t/>
              </a:r>
              <a:endParaRPr b="1" sz="1100">
                <a:solidFill>
                  <a:srgbClr val="1F3A93"/>
                </a:solidFill>
                <a:latin typeface="Roboto"/>
                <a:ea typeface="Roboto"/>
                <a:cs typeface="Roboto"/>
                <a:sym typeface="Roboto"/>
              </a:endParaRPr>
            </a:p>
            <a:p>
              <a:pPr indent="0" lvl="0" marL="0" rtl="0" algn="l">
                <a:spcBef>
                  <a:spcPts val="0"/>
                </a:spcBef>
                <a:spcAft>
                  <a:spcPts val="1600"/>
                </a:spcAft>
                <a:buNone/>
              </a:pPr>
              <a:r>
                <a:rPr lang="en" sz="1100">
                  <a:solidFill>
                    <a:srgbClr val="1F3A93"/>
                  </a:solidFill>
                  <a:latin typeface="Roboto"/>
                  <a:ea typeface="Roboto"/>
                  <a:cs typeface="Roboto"/>
                  <a:sym typeface="Roboto"/>
                </a:rPr>
                <a:t>States across the nation are passing bills to both limit and expand voting rights. The federal government gets involved. </a:t>
              </a:r>
              <a:endParaRPr b="1" sz="1100">
                <a:solidFill>
                  <a:srgbClr val="1F3A93"/>
                </a:solidFill>
                <a:latin typeface="Roboto"/>
                <a:ea typeface="Roboto"/>
                <a:cs typeface="Roboto"/>
                <a:sym typeface="Roboto"/>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11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Components of a Speech</a:t>
            </a:r>
            <a:endParaRPr b="1">
              <a:solidFill>
                <a:srgbClr val="1F3A93"/>
              </a:solidFill>
              <a:latin typeface="Roboto Condensed"/>
              <a:ea typeface="Roboto Condensed"/>
              <a:cs typeface="Roboto Condensed"/>
              <a:sym typeface="Roboto Condensed"/>
            </a:endParaRPr>
          </a:p>
        </p:txBody>
      </p:sp>
      <p:sp>
        <p:nvSpPr>
          <p:cNvPr id="908" name="Google Shape;908;p114"/>
          <p:cNvSpPr txBox="1"/>
          <p:nvPr>
            <p:ph idx="1" type="body"/>
          </p:nvPr>
        </p:nvSpPr>
        <p:spPr>
          <a:xfrm>
            <a:off x="155425" y="1102175"/>
            <a:ext cx="8859900" cy="3466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394F67"/>
              </a:buClr>
              <a:buSzPts val="1800"/>
              <a:buFont typeface="Roboto"/>
              <a:buAutoNum type="arabicPeriod"/>
            </a:pPr>
            <a:r>
              <a:rPr b="1" lang="en">
                <a:solidFill>
                  <a:srgbClr val="394F67"/>
                </a:solidFill>
                <a:latin typeface="Roboto"/>
                <a:ea typeface="Roboto"/>
                <a:cs typeface="Roboto"/>
                <a:sym typeface="Roboto"/>
              </a:rPr>
              <a:t>Welcome the audience (Who is your audience?)</a:t>
            </a:r>
            <a:endParaRPr b="1">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“Good afternoon Congress and members of the parties…”</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“Hello Americans, fellow world leaders, and those who are tuned in…”</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“Thank you for inviting me to speak today and good afternoon to the Class of 2012…”</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“Welcome students, parents, faculty, family and friends…”</a:t>
            </a:r>
            <a:endParaRPr sz="1500">
              <a:solidFill>
                <a:srgbClr val="394F67"/>
              </a:solidFill>
              <a:latin typeface="Roboto"/>
              <a:ea typeface="Roboto"/>
              <a:cs typeface="Roboto"/>
              <a:sym typeface="Roboto"/>
            </a:endParaRPr>
          </a:p>
          <a:p>
            <a:pPr indent="0" lvl="0" marL="0" rtl="0" algn="l">
              <a:spcBef>
                <a:spcPts val="0"/>
              </a:spcBef>
              <a:spcAft>
                <a:spcPts val="0"/>
              </a:spcAft>
              <a:buNone/>
            </a:pPr>
            <a:r>
              <a:t/>
            </a:r>
            <a:endParaRPr sz="700">
              <a:solidFill>
                <a:srgbClr val="394F67"/>
              </a:solidFill>
              <a:latin typeface="Roboto"/>
              <a:ea typeface="Roboto"/>
              <a:cs typeface="Roboto"/>
              <a:sym typeface="Roboto"/>
            </a:endParaRPr>
          </a:p>
          <a:p>
            <a:pPr indent="-342900" lvl="0" marL="457200" rtl="0" algn="l">
              <a:spcBef>
                <a:spcPts val="0"/>
              </a:spcBef>
              <a:spcAft>
                <a:spcPts val="0"/>
              </a:spcAft>
              <a:buClr>
                <a:srgbClr val="394F67"/>
              </a:buClr>
              <a:buSzPts val="1800"/>
              <a:buFont typeface="Roboto"/>
              <a:buAutoNum type="arabicPeriod"/>
            </a:pPr>
            <a:r>
              <a:rPr b="1" lang="en">
                <a:solidFill>
                  <a:srgbClr val="394F67"/>
                </a:solidFill>
                <a:latin typeface="Roboto"/>
                <a:ea typeface="Roboto"/>
                <a:cs typeface="Roboto"/>
                <a:sym typeface="Roboto"/>
              </a:rPr>
              <a:t>State your purpose for speaking (Why are you here to speak?)  </a:t>
            </a:r>
            <a:endParaRPr b="1">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“Today I’m here to speak to you about…”</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“I want you to remember that…”</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“I have been asked to speak about…”</a:t>
            </a:r>
            <a:endParaRPr sz="1500">
              <a:solidFill>
                <a:srgbClr val="394F67"/>
              </a:solidFill>
              <a:latin typeface="Roboto"/>
              <a:ea typeface="Roboto"/>
              <a:cs typeface="Roboto"/>
              <a:sym typeface="Roboto"/>
            </a:endParaRPr>
          </a:p>
          <a:p>
            <a:pPr indent="0" lvl="0" marL="0" rtl="0" algn="l">
              <a:spcBef>
                <a:spcPts val="0"/>
              </a:spcBef>
              <a:spcAft>
                <a:spcPts val="0"/>
              </a:spcAft>
              <a:buNone/>
            </a:pPr>
            <a:r>
              <a:t/>
            </a:r>
            <a:endParaRPr sz="800">
              <a:solidFill>
                <a:srgbClr val="394F67"/>
              </a:solidFill>
              <a:latin typeface="Roboto"/>
              <a:ea typeface="Roboto"/>
              <a:cs typeface="Roboto"/>
              <a:sym typeface="Roboto"/>
            </a:endParaRPr>
          </a:p>
          <a:p>
            <a:pPr indent="-342900" lvl="0" marL="457200" rtl="0" algn="l">
              <a:spcBef>
                <a:spcPts val="0"/>
              </a:spcBef>
              <a:spcAft>
                <a:spcPts val="0"/>
              </a:spcAft>
              <a:buClr>
                <a:srgbClr val="394F67"/>
              </a:buClr>
              <a:buSzPts val="1800"/>
              <a:buFont typeface="Roboto"/>
              <a:buAutoNum type="arabicPeriod"/>
            </a:pPr>
            <a:r>
              <a:rPr b="1" lang="en">
                <a:solidFill>
                  <a:srgbClr val="394F67"/>
                </a:solidFill>
                <a:latin typeface="Roboto"/>
                <a:ea typeface="Roboto"/>
                <a:cs typeface="Roboto"/>
                <a:sym typeface="Roboto"/>
              </a:rPr>
              <a:t>Make your message loud and clear (What is your point to the audience?)  </a:t>
            </a:r>
            <a:endParaRPr b="1">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“What I’m here to tell you is…”</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“If you don’t remember anything at all, remember…”  </a:t>
            </a:r>
            <a:endParaRPr sz="1500">
              <a:solidFill>
                <a:srgbClr val="394F67"/>
              </a:solidFill>
              <a:latin typeface="Roboto"/>
              <a:ea typeface="Roboto"/>
              <a:cs typeface="Roboto"/>
              <a:sym typeface="Roboto"/>
            </a:endParaRPr>
          </a:p>
          <a:p>
            <a:pPr indent="-323850" lvl="0" marL="1371600" rtl="0" algn="l">
              <a:spcBef>
                <a:spcPts val="0"/>
              </a:spcBef>
              <a:spcAft>
                <a:spcPts val="0"/>
              </a:spcAft>
              <a:buClr>
                <a:srgbClr val="394F67"/>
              </a:buClr>
              <a:buSzPts val="1500"/>
              <a:buFont typeface="Roboto"/>
              <a:buChar char="●"/>
            </a:pPr>
            <a:r>
              <a:rPr lang="en" sz="1500">
                <a:solidFill>
                  <a:srgbClr val="394F67"/>
                </a:solidFill>
                <a:latin typeface="Roboto"/>
                <a:ea typeface="Roboto"/>
                <a:cs typeface="Roboto"/>
                <a:sym typeface="Roboto"/>
              </a:rPr>
              <a:t>“The point of this is…”</a:t>
            </a:r>
            <a:endParaRPr sz="1500">
              <a:solidFill>
                <a:srgbClr val="394F67"/>
              </a:solidFill>
              <a:latin typeface="Roboto"/>
              <a:ea typeface="Roboto"/>
              <a:cs typeface="Roboto"/>
              <a:sym typeface="Roboto"/>
            </a:endParaRPr>
          </a:p>
          <a:p>
            <a:pPr indent="0" lvl="0" marL="457200" rtl="0" algn="l">
              <a:spcBef>
                <a:spcPts val="0"/>
              </a:spcBef>
              <a:spcAft>
                <a:spcPts val="1600"/>
              </a:spcAft>
              <a:buNone/>
            </a:pPr>
            <a:r>
              <a:t/>
            </a:r>
            <a:endParaRPr b="1">
              <a:solidFill>
                <a:srgbClr val="414143"/>
              </a:solidFill>
              <a:latin typeface="Roboto"/>
              <a:ea typeface="Roboto"/>
              <a:cs typeface="Roboto"/>
              <a:sym typeface="Roboto"/>
            </a:endParaRPr>
          </a:p>
        </p:txBody>
      </p:sp>
      <p:cxnSp>
        <p:nvCxnSpPr>
          <p:cNvPr id="909" name="Google Shape;909;p11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10" name="Google Shape;910;p114"/>
          <p:cNvPicPr preferRelativeResize="0"/>
          <p:nvPr/>
        </p:nvPicPr>
        <p:blipFill>
          <a:blip r:embed="rId3">
            <a:alphaModFix/>
          </a:blip>
          <a:stretch>
            <a:fillRect/>
          </a:stretch>
        </p:blipFill>
        <p:spPr>
          <a:xfrm>
            <a:off x="7701174" y="31900"/>
            <a:ext cx="1197252" cy="1151298"/>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1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Mini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916" name="Google Shape;916;p11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17" name="Google Shape;917;p115"/>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sp>
        <p:nvSpPr>
          <p:cNvPr id="918" name="Google Shape;918;p115"/>
          <p:cNvSpPr txBox="1"/>
          <p:nvPr>
            <p:ph idx="1" type="body"/>
          </p:nvPr>
        </p:nvSpPr>
        <p:spPr>
          <a:xfrm>
            <a:off x="121725" y="1087300"/>
            <a:ext cx="8853000" cy="84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b="1" lang="en" sz="1300">
                <a:solidFill>
                  <a:srgbClr val="424242"/>
                </a:solidFill>
                <a:latin typeface="Roboto"/>
                <a:ea typeface="Roboto"/>
                <a:cs typeface="Roboto"/>
                <a:sym typeface="Roboto"/>
              </a:rPr>
              <a:t>Directions</a:t>
            </a:r>
            <a:r>
              <a:rPr lang="en" sz="1300">
                <a:solidFill>
                  <a:srgbClr val="424242"/>
                </a:solidFill>
                <a:latin typeface="Roboto"/>
                <a:ea typeface="Roboto"/>
                <a:cs typeface="Roboto"/>
                <a:sym typeface="Roboto"/>
              </a:rPr>
              <a:t>: You are going to write a “mini speech” on a given topic. Before you write your speech, you must identify the key elements of your speech, keeping in mind your audience and purpose. Your mini speech should be a minimum of 2 paragraphs and should answer the prompt you have selected. </a:t>
            </a:r>
            <a:endParaRPr sz="1300">
              <a:solidFill>
                <a:srgbClr val="424242"/>
              </a:solidFill>
              <a:latin typeface="Roboto"/>
              <a:ea typeface="Roboto"/>
              <a:cs typeface="Roboto"/>
              <a:sym typeface="Roboto"/>
            </a:endParaRPr>
          </a:p>
        </p:txBody>
      </p:sp>
      <p:sp>
        <p:nvSpPr>
          <p:cNvPr id="919" name="Google Shape;919;p115"/>
          <p:cNvSpPr txBox="1"/>
          <p:nvPr>
            <p:ph idx="1" type="body"/>
          </p:nvPr>
        </p:nvSpPr>
        <p:spPr>
          <a:xfrm>
            <a:off x="198225" y="1981625"/>
            <a:ext cx="4048200" cy="364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B2A9"/>
                </a:solidFill>
                <a:latin typeface="Roboto"/>
                <a:ea typeface="Roboto"/>
                <a:cs typeface="Roboto"/>
                <a:sym typeface="Roboto"/>
              </a:rPr>
              <a:t>Prompt 1</a:t>
            </a:r>
            <a:endParaRPr b="1" sz="2000">
              <a:solidFill>
                <a:srgbClr val="00B2A9"/>
              </a:solidFill>
              <a:latin typeface="Roboto"/>
              <a:ea typeface="Roboto"/>
              <a:cs typeface="Roboto"/>
              <a:sym typeface="Roboto"/>
            </a:endParaRPr>
          </a:p>
          <a:p>
            <a:pPr indent="0" lvl="0" marL="0" rtl="0" algn="ctr">
              <a:spcBef>
                <a:spcPts val="0"/>
              </a:spcBef>
              <a:spcAft>
                <a:spcPts val="0"/>
              </a:spcAft>
              <a:buNone/>
            </a:pPr>
            <a:r>
              <a:t/>
            </a:r>
            <a:endParaRPr b="1" sz="1700">
              <a:solidFill>
                <a:srgbClr val="394F67"/>
              </a:solidFill>
              <a:latin typeface="Roboto"/>
              <a:ea typeface="Roboto"/>
              <a:cs typeface="Roboto"/>
              <a:sym typeface="Roboto"/>
            </a:endParaRPr>
          </a:p>
          <a:p>
            <a:pPr indent="0" lvl="0" marL="0" rtl="0" algn="l">
              <a:spcBef>
                <a:spcPts val="0"/>
              </a:spcBef>
              <a:spcAft>
                <a:spcPts val="0"/>
              </a:spcAft>
              <a:buNone/>
            </a:pPr>
            <a:r>
              <a:rPr lang="en" sz="1600">
                <a:solidFill>
                  <a:srgbClr val="394F67"/>
                </a:solidFill>
                <a:latin typeface="Roboto"/>
                <a:ea typeface="Roboto"/>
                <a:cs typeface="Roboto"/>
                <a:sym typeface="Roboto"/>
              </a:rPr>
              <a:t>Imagine you are going before your social worker to make your case for going straight home, as opposed to going to a group home when leaving detention. Why should he/she send you home?  Make your case.</a:t>
            </a:r>
            <a:endParaRPr sz="1600">
              <a:solidFill>
                <a:srgbClr val="394F67"/>
              </a:solidFill>
              <a:latin typeface="Roboto"/>
              <a:ea typeface="Roboto"/>
              <a:cs typeface="Roboto"/>
              <a:sym typeface="Roboto"/>
            </a:endParaRPr>
          </a:p>
          <a:p>
            <a:pPr indent="0" lvl="0" marL="0" rtl="0" algn="l">
              <a:spcBef>
                <a:spcPts val="0"/>
              </a:spcBef>
              <a:spcAft>
                <a:spcPts val="0"/>
              </a:spcAft>
              <a:buNone/>
            </a:pPr>
            <a:r>
              <a:t/>
            </a:r>
            <a:endParaRPr sz="1700">
              <a:solidFill>
                <a:srgbClr val="394F67"/>
              </a:solidFill>
              <a:latin typeface="Roboto"/>
              <a:ea typeface="Roboto"/>
              <a:cs typeface="Roboto"/>
              <a:sym typeface="Roboto"/>
            </a:endParaRPr>
          </a:p>
          <a:p>
            <a:pPr indent="0" lvl="0" marL="0" rtl="0" algn="l">
              <a:spcBef>
                <a:spcPts val="0"/>
              </a:spcBef>
              <a:spcAft>
                <a:spcPts val="0"/>
              </a:spcAft>
              <a:buNone/>
            </a:pPr>
            <a:r>
              <a:t/>
            </a:r>
            <a:endParaRPr sz="1700">
              <a:solidFill>
                <a:srgbClr val="394F67"/>
              </a:solidFill>
              <a:latin typeface="Roboto"/>
              <a:ea typeface="Roboto"/>
              <a:cs typeface="Roboto"/>
              <a:sym typeface="Roboto"/>
            </a:endParaRPr>
          </a:p>
        </p:txBody>
      </p:sp>
      <p:sp>
        <p:nvSpPr>
          <p:cNvPr id="920" name="Google Shape;920;p115"/>
          <p:cNvSpPr txBox="1"/>
          <p:nvPr>
            <p:ph idx="1" type="body"/>
          </p:nvPr>
        </p:nvSpPr>
        <p:spPr>
          <a:xfrm>
            <a:off x="4572000" y="1981625"/>
            <a:ext cx="4421400" cy="387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B2A9"/>
                </a:solidFill>
                <a:latin typeface="Roboto"/>
                <a:ea typeface="Roboto"/>
                <a:cs typeface="Roboto"/>
                <a:sym typeface="Roboto"/>
              </a:rPr>
              <a:t>Prompt 2</a:t>
            </a:r>
            <a:endParaRPr b="1" sz="2000">
              <a:solidFill>
                <a:srgbClr val="00B2A9"/>
              </a:solidFill>
              <a:latin typeface="Roboto"/>
              <a:ea typeface="Roboto"/>
              <a:cs typeface="Roboto"/>
              <a:sym typeface="Roboto"/>
            </a:endParaRPr>
          </a:p>
          <a:p>
            <a:pPr indent="0" lvl="0" marL="0" rtl="0" algn="ctr">
              <a:spcBef>
                <a:spcPts val="0"/>
              </a:spcBef>
              <a:spcAft>
                <a:spcPts val="0"/>
              </a:spcAft>
              <a:buNone/>
            </a:pPr>
            <a:r>
              <a:t/>
            </a:r>
            <a:endParaRPr b="1" sz="1700">
              <a:solidFill>
                <a:srgbClr val="394F67"/>
              </a:solidFill>
              <a:latin typeface="Roboto"/>
              <a:ea typeface="Roboto"/>
              <a:cs typeface="Roboto"/>
              <a:sym typeface="Roboto"/>
            </a:endParaRPr>
          </a:p>
          <a:p>
            <a:pPr indent="0" lvl="0" marL="0" rtl="0" algn="l">
              <a:spcBef>
                <a:spcPts val="0"/>
              </a:spcBef>
              <a:spcAft>
                <a:spcPts val="0"/>
              </a:spcAft>
              <a:buNone/>
            </a:pPr>
            <a:r>
              <a:rPr lang="en" sz="1600">
                <a:solidFill>
                  <a:srgbClr val="394F67"/>
                </a:solidFill>
                <a:latin typeface="Roboto"/>
                <a:ea typeface="Roboto"/>
                <a:cs typeface="Roboto"/>
                <a:sym typeface="Roboto"/>
              </a:rPr>
              <a:t>You have just turned 18, and an election is coming up. You have been informed, however, that a law was passed in your state that will prevent you and many others in your community from voting. You have been asked to speak at a town meeting to represent your community to state officials. Write a speech to make your case. </a:t>
            </a:r>
            <a:endParaRPr sz="1600">
              <a:solidFill>
                <a:srgbClr val="394F67"/>
              </a:solidFill>
              <a:latin typeface="Roboto"/>
              <a:ea typeface="Roboto"/>
              <a:cs typeface="Roboto"/>
              <a:sym typeface="Roboto"/>
            </a:endParaRPr>
          </a:p>
          <a:p>
            <a:pPr indent="0" lvl="0" marL="0" rtl="0" algn="l">
              <a:spcBef>
                <a:spcPts val="0"/>
              </a:spcBef>
              <a:spcAft>
                <a:spcPts val="0"/>
              </a:spcAft>
              <a:buNone/>
            </a:pPr>
            <a:r>
              <a:t/>
            </a:r>
            <a:endParaRPr sz="1700">
              <a:solidFill>
                <a:srgbClr val="394F67"/>
              </a:solidFill>
              <a:latin typeface="Roboto"/>
              <a:ea typeface="Roboto"/>
              <a:cs typeface="Roboto"/>
              <a:sym typeface="Roboto"/>
            </a:endParaRPr>
          </a:p>
          <a:p>
            <a:pPr indent="0" lvl="0" marL="0" rtl="0" algn="l">
              <a:spcBef>
                <a:spcPts val="0"/>
              </a:spcBef>
              <a:spcAft>
                <a:spcPts val="0"/>
              </a:spcAft>
              <a:buNone/>
            </a:pPr>
            <a:r>
              <a:t/>
            </a:r>
            <a:endParaRPr sz="1700">
              <a:solidFill>
                <a:srgbClr val="394F67"/>
              </a:solidFill>
              <a:latin typeface="Roboto"/>
              <a:ea typeface="Roboto"/>
              <a:cs typeface="Roboto"/>
              <a:sym typeface="Roboto"/>
            </a:endParaRPr>
          </a:p>
        </p:txBody>
      </p:sp>
      <p:cxnSp>
        <p:nvCxnSpPr>
          <p:cNvPr id="921" name="Google Shape;921;p115"/>
          <p:cNvCxnSpPr/>
          <p:nvPr/>
        </p:nvCxnSpPr>
        <p:spPr>
          <a:xfrm>
            <a:off x="4393425" y="2050050"/>
            <a:ext cx="0" cy="2728200"/>
          </a:xfrm>
          <a:prstGeom prst="straightConnector1">
            <a:avLst/>
          </a:prstGeom>
          <a:noFill/>
          <a:ln cap="flat" cmpd="sng" w="28575">
            <a:solidFill>
              <a:srgbClr val="00B2A9"/>
            </a:solidFill>
            <a:prstDash val="solid"/>
            <a:round/>
            <a:headEnd len="med" w="med" type="none"/>
            <a:tailEnd len="med" w="med" type="none"/>
          </a:ln>
        </p:spPr>
      </p:cxn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1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Mini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927" name="Google Shape;927;p11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28" name="Google Shape;928;p116"/>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graphicFrame>
        <p:nvGraphicFramePr>
          <p:cNvPr id="929" name="Google Shape;929;p116"/>
          <p:cNvGraphicFramePr/>
          <p:nvPr/>
        </p:nvGraphicFramePr>
        <p:xfrm>
          <a:off x="703050" y="1163500"/>
          <a:ext cx="3000000" cy="3000000"/>
        </p:xfrm>
        <a:graphic>
          <a:graphicData uri="http://schemas.openxmlformats.org/drawingml/2006/table">
            <a:tbl>
              <a:tblPr>
                <a:noFill/>
                <a:tableStyleId>{FDA6830E-F268-4882-BA3F-72BD250BE273}</a:tableStyleId>
              </a:tblPr>
              <a:tblGrid>
                <a:gridCol w="4319300"/>
              </a:tblGrid>
              <a:tr h="964775">
                <a:tc>
                  <a:txBody>
                    <a:bodyPr/>
                    <a:lstStyle/>
                    <a:p>
                      <a:pPr indent="0" lvl="0" marL="914400" rtl="0" algn="l">
                        <a:spcBef>
                          <a:spcPts val="0"/>
                        </a:spcBef>
                        <a:spcAft>
                          <a:spcPts val="0"/>
                        </a:spcAft>
                        <a:buNone/>
                      </a:pPr>
                      <a:r>
                        <a:t/>
                      </a:r>
                      <a:endParaRPr sz="1800">
                        <a:solidFill>
                          <a:srgbClr val="1F3A92"/>
                        </a:solidFill>
                        <a:latin typeface="Roboto"/>
                        <a:ea typeface="Roboto"/>
                        <a:cs typeface="Roboto"/>
                        <a:sym typeface="Roboto"/>
                      </a:endParaRPr>
                    </a:p>
                    <a:p>
                      <a:pPr indent="0" lvl="0" marL="914400" rtl="0" algn="l">
                        <a:spcBef>
                          <a:spcPts val="0"/>
                        </a:spcBef>
                        <a:spcAft>
                          <a:spcPts val="0"/>
                        </a:spcAft>
                        <a:buNone/>
                      </a:pPr>
                      <a:r>
                        <a:rPr lang="en" sz="1800">
                          <a:solidFill>
                            <a:srgbClr val="1F3A92"/>
                          </a:solidFill>
                          <a:latin typeface="Roboto"/>
                          <a:ea typeface="Roboto"/>
                          <a:cs typeface="Roboto"/>
                          <a:sym typeface="Roboto"/>
                        </a:rPr>
                        <a:t>Choose your prompt</a:t>
                      </a:r>
                      <a:endParaRPr sz="1800">
                        <a:solidFill>
                          <a:srgbClr val="1F3A92"/>
                        </a:solidFill>
                        <a:latin typeface="Roboto"/>
                        <a:ea typeface="Roboto"/>
                        <a:cs typeface="Roboto"/>
                        <a:sym typeface="Roboto"/>
                      </a:endParaRPr>
                    </a:p>
                    <a:p>
                      <a:pPr indent="0" lvl="0" marL="914400" rtl="0" algn="l">
                        <a:spcBef>
                          <a:spcPts val="0"/>
                        </a:spcBef>
                        <a:spcAft>
                          <a:spcPts val="0"/>
                        </a:spcAft>
                        <a:buNone/>
                      </a:pPr>
                      <a:r>
                        <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937525">
                <a:tc>
                  <a:txBody>
                    <a:bodyPr/>
                    <a:lstStyle/>
                    <a:p>
                      <a:pPr indent="0" lvl="0" marL="914400" marR="5080" rtl="0" algn="l">
                        <a:lnSpc>
                          <a:spcPct val="97800"/>
                        </a:lnSpc>
                        <a:spcBef>
                          <a:spcPts val="0"/>
                        </a:spcBef>
                        <a:spcAft>
                          <a:spcPts val="0"/>
                        </a:spcAft>
                        <a:buNone/>
                      </a:pPr>
                      <a:r>
                        <a:rPr lang="en" sz="1800">
                          <a:solidFill>
                            <a:srgbClr val="1F3A92"/>
                          </a:solidFill>
                          <a:latin typeface="Roboto"/>
                          <a:ea typeface="Roboto"/>
                          <a:cs typeface="Roboto"/>
                          <a:sym typeface="Roboto"/>
                        </a:rPr>
                        <a:t>Identify your audience, purpose, and message using the organizer in your handout</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964775">
                <a:tc>
                  <a:txBody>
                    <a:bodyPr/>
                    <a:lstStyle/>
                    <a:p>
                      <a:pPr indent="0" lvl="0" marL="933450" rtl="0" algn="l">
                        <a:spcBef>
                          <a:spcPts val="0"/>
                        </a:spcBef>
                        <a:spcAft>
                          <a:spcPts val="0"/>
                        </a:spcAft>
                        <a:buNone/>
                      </a:pPr>
                      <a:r>
                        <a:t/>
                      </a:r>
                      <a:endParaRPr sz="1800">
                        <a:solidFill>
                          <a:srgbClr val="1F3A92"/>
                        </a:solidFill>
                        <a:latin typeface="Roboto"/>
                        <a:ea typeface="Roboto"/>
                        <a:cs typeface="Roboto"/>
                        <a:sym typeface="Roboto"/>
                      </a:endParaRPr>
                    </a:p>
                    <a:p>
                      <a:pPr indent="0" lvl="0" marL="933450" rtl="0" algn="l">
                        <a:spcBef>
                          <a:spcPts val="0"/>
                        </a:spcBef>
                        <a:spcAft>
                          <a:spcPts val="0"/>
                        </a:spcAft>
                        <a:buNone/>
                      </a:pPr>
                      <a:r>
                        <a:rPr lang="en" sz="1800">
                          <a:solidFill>
                            <a:srgbClr val="1F3A92"/>
                          </a:solidFill>
                          <a:latin typeface="Roboto"/>
                          <a:ea typeface="Roboto"/>
                          <a:cs typeface="Roboto"/>
                          <a:sym typeface="Roboto"/>
                        </a:rPr>
                        <a:t>Write your speech</a:t>
                      </a:r>
                      <a:endParaRPr sz="1800">
                        <a:solidFill>
                          <a:srgbClr val="1F3A92"/>
                        </a:solidFill>
                        <a:latin typeface="Roboto"/>
                        <a:ea typeface="Roboto"/>
                        <a:cs typeface="Roboto"/>
                        <a:sym typeface="Roboto"/>
                      </a:endParaRPr>
                    </a:p>
                    <a:p>
                      <a:pPr indent="0" lvl="0" marL="933450" rtl="0" algn="l">
                        <a:spcBef>
                          <a:spcPts val="0"/>
                        </a:spcBef>
                        <a:spcAft>
                          <a:spcPts val="0"/>
                        </a:spcAft>
                        <a:buNone/>
                      </a:pPr>
                      <a:r>
                        <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923500">
                <a:tc>
                  <a:txBody>
                    <a:bodyPr/>
                    <a:lstStyle/>
                    <a:p>
                      <a:pPr indent="0" lvl="0" marL="933450" rtl="0" algn="l">
                        <a:spcBef>
                          <a:spcPts val="0"/>
                        </a:spcBef>
                        <a:spcAft>
                          <a:spcPts val="0"/>
                        </a:spcAft>
                        <a:buNone/>
                      </a:pPr>
                      <a:r>
                        <a:rPr lang="en" sz="1800">
                          <a:solidFill>
                            <a:srgbClr val="1F3A92"/>
                          </a:solidFill>
                          <a:latin typeface="Roboto"/>
                          <a:ea typeface="Roboto"/>
                          <a:cs typeface="Roboto"/>
                          <a:sym typeface="Roboto"/>
                        </a:rPr>
                        <a:t>Share your speech</a:t>
                      </a:r>
                      <a:endParaRPr sz="1800">
                        <a:solidFill>
                          <a:srgbClr val="1F3A92"/>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bl>
          </a:graphicData>
        </a:graphic>
      </p:graphicFrame>
      <p:pic>
        <p:nvPicPr>
          <p:cNvPr id="930" name="Google Shape;930;p116"/>
          <p:cNvPicPr preferRelativeResize="0"/>
          <p:nvPr/>
        </p:nvPicPr>
        <p:blipFill>
          <a:blip r:embed="rId4">
            <a:alphaModFix/>
          </a:blip>
          <a:stretch>
            <a:fillRect/>
          </a:stretch>
        </p:blipFill>
        <p:spPr>
          <a:xfrm>
            <a:off x="703050" y="1256175"/>
            <a:ext cx="733500" cy="733500"/>
          </a:xfrm>
          <a:prstGeom prst="rect">
            <a:avLst/>
          </a:prstGeom>
          <a:noFill/>
          <a:ln>
            <a:noFill/>
          </a:ln>
        </p:spPr>
      </p:pic>
      <p:pic>
        <p:nvPicPr>
          <p:cNvPr id="931" name="Google Shape;931;p116"/>
          <p:cNvPicPr preferRelativeResize="0"/>
          <p:nvPr/>
        </p:nvPicPr>
        <p:blipFill>
          <a:blip r:embed="rId5">
            <a:alphaModFix/>
          </a:blip>
          <a:stretch>
            <a:fillRect/>
          </a:stretch>
        </p:blipFill>
        <p:spPr>
          <a:xfrm>
            <a:off x="703050" y="2291875"/>
            <a:ext cx="733500" cy="733500"/>
          </a:xfrm>
          <a:prstGeom prst="rect">
            <a:avLst/>
          </a:prstGeom>
          <a:noFill/>
          <a:ln>
            <a:noFill/>
          </a:ln>
        </p:spPr>
      </p:pic>
      <p:pic>
        <p:nvPicPr>
          <p:cNvPr id="932" name="Google Shape;932;p116"/>
          <p:cNvPicPr preferRelativeResize="0"/>
          <p:nvPr/>
        </p:nvPicPr>
        <p:blipFill>
          <a:blip r:embed="rId6">
            <a:alphaModFix/>
          </a:blip>
          <a:stretch>
            <a:fillRect/>
          </a:stretch>
        </p:blipFill>
        <p:spPr>
          <a:xfrm>
            <a:off x="703050" y="3327588"/>
            <a:ext cx="733500" cy="733500"/>
          </a:xfrm>
          <a:prstGeom prst="rect">
            <a:avLst/>
          </a:prstGeom>
          <a:noFill/>
          <a:ln>
            <a:noFill/>
          </a:ln>
        </p:spPr>
      </p:pic>
      <p:pic>
        <p:nvPicPr>
          <p:cNvPr id="933" name="Google Shape;933;p116"/>
          <p:cNvPicPr preferRelativeResize="0"/>
          <p:nvPr/>
        </p:nvPicPr>
        <p:blipFill rotWithShape="1">
          <a:blip r:embed="rId7">
            <a:alphaModFix/>
          </a:blip>
          <a:srcRect b="0" l="2079" r="2089" t="0"/>
          <a:stretch/>
        </p:blipFill>
        <p:spPr>
          <a:xfrm>
            <a:off x="5748574" y="1252199"/>
            <a:ext cx="2811175" cy="3638001"/>
          </a:xfrm>
          <a:prstGeom prst="rect">
            <a:avLst/>
          </a:prstGeom>
          <a:noFill/>
          <a:ln cap="flat" cmpd="sng" w="28575">
            <a:solidFill>
              <a:srgbClr val="00B2A9"/>
            </a:solidFill>
            <a:prstDash val="solid"/>
            <a:round/>
            <a:headEnd len="sm" w="sm" type="none"/>
            <a:tailEnd len="sm" w="sm" type="none"/>
          </a:ln>
        </p:spPr>
      </p:pic>
      <p:pic>
        <p:nvPicPr>
          <p:cNvPr id="934" name="Google Shape;934;p116"/>
          <p:cNvPicPr preferRelativeResize="0"/>
          <p:nvPr/>
        </p:nvPicPr>
        <p:blipFill>
          <a:blip r:embed="rId8">
            <a:alphaModFix/>
          </a:blip>
          <a:stretch>
            <a:fillRect/>
          </a:stretch>
        </p:blipFill>
        <p:spPr>
          <a:xfrm>
            <a:off x="703050" y="4232625"/>
            <a:ext cx="733500" cy="7335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2A9"/>
        </a:solidFill>
      </p:bgPr>
    </p:bg>
    <p:spTree>
      <p:nvGrpSpPr>
        <p:cNvPr id="938" name="Shape 938"/>
        <p:cNvGrpSpPr/>
        <p:nvPr/>
      </p:nvGrpSpPr>
      <p:grpSpPr>
        <a:xfrm>
          <a:off x="0" y="0"/>
          <a:ext cx="0" cy="0"/>
          <a:chOff x="0" y="0"/>
          <a:chExt cx="0" cy="0"/>
        </a:xfrm>
      </p:grpSpPr>
      <p:sp>
        <p:nvSpPr>
          <p:cNvPr id="939" name="Google Shape;939;p117"/>
          <p:cNvSpPr txBox="1"/>
          <p:nvPr>
            <p:ph type="title"/>
          </p:nvPr>
        </p:nvSpPr>
        <p:spPr>
          <a:xfrm>
            <a:off x="186000" y="57525"/>
            <a:ext cx="8772000" cy="90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300">
                <a:latin typeface="Raleway"/>
                <a:ea typeface="Raleway"/>
                <a:cs typeface="Raleway"/>
                <a:sym typeface="Raleway"/>
              </a:rPr>
              <a:t>Mini Speech</a:t>
            </a:r>
            <a:endParaRPr b="1" sz="3300">
              <a:latin typeface="Raleway"/>
              <a:ea typeface="Raleway"/>
              <a:cs typeface="Raleway"/>
              <a:sym typeface="Raleway"/>
            </a:endParaRPr>
          </a:p>
          <a:p>
            <a:pPr indent="0" lvl="0" marL="0" rtl="0" algn="ctr">
              <a:spcBef>
                <a:spcPts val="0"/>
              </a:spcBef>
              <a:spcAft>
                <a:spcPts val="0"/>
              </a:spcAft>
              <a:buNone/>
            </a:pPr>
            <a:r>
              <a:rPr lang="en" sz="2500">
                <a:solidFill>
                  <a:srgbClr val="1F3A92"/>
                </a:solidFill>
                <a:latin typeface="Raleway"/>
                <a:ea typeface="Raleway"/>
                <a:cs typeface="Raleway"/>
                <a:sym typeface="Raleway"/>
              </a:rPr>
              <a:t>Rubric</a:t>
            </a:r>
            <a:endParaRPr i="1" sz="2500">
              <a:solidFill>
                <a:srgbClr val="1F3A92"/>
              </a:solidFill>
              <a:latin typeface="Raleway"/>
              <a:ea typeface="Raleway"/>
              <a:cs typeface="Raleway"/>
              <a:sym typeface="Raleway"/>
            </a:endParaRPr>
          </a:p>
        </p:txBody>
      </p:sp>
      <p:sp>
        <p:nvSpPr>
          <p:cNvPr id="940" name="Google Shape;940;p117"/>
          <p:cNvSpPr/>
          <p:nvPr/>
        </p:nvSpPr>
        <p:spPr>
          <a:xfrm>
            <a:off x="186000" y="965025"/>
            <a:ext cx="8772000" cy="4084800"/>
          </a:xfrm>
          <a:prstGeom prst="roundRect">
            <a:avLst>
              <a:gd fmla="val 299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1000"/>
              </a:spcAft>
              <a:buNone/>
            </a:pPr>
            <a:r>
              <a:t/>
            </a:r>
            <a:endParaRPr sz="1600">
              <a:solidFill>
                <a:srgbClr val="394F67"/>
              </a:solidFill>
              <a:latin typeface="Roboto"/>
              <a:ea typeface="Roboto"/>
              <a:cs typeface="Roboto"/>
              <a:sym typeface="Roboto"/>
            </a:endParaRPr>
          </a:p>
        </p:txBody>
      </p:sp>
      <p:graphicFrame>
        <p:nvGraphicFramePr>
          <p:cNvPr id="941" name="Google Shape;941;p117"/>
          <p:cNvGraphicFramePr/>
          <p:nvPr/>
        </p:nvGraphicFramePr>
        <p:xfrm>
          <a:off x="419988" y="1165488"/>
          <a:ext cx="3000000" cy="3000000"/>
        </p:xfrm>
        <a:graphic>
          <a:graphicData uri="http://schemas.openxmlformats.org/drawingml/2006/table">
            <a:tbl>
              <a:tblPr>
                <a:noFill/>
                <a:tableStyleId>{FDA6830E-F268-4882-BA3F-72BD250BE273}</a:tableStyleId>
              </a:tblPr>
              <a:tblGrid>
                <a:gridCol w="2307025"/>
                <a:gridCol w="1999000"/>
                <a:gridCol w="1999000"/>
                <a:gridCol w="1999000"/>
              </a:tblGrid>
              <a:tr h="709750">
                <a:tc>
                  <a:txBody>
                    <a:bodyPr/>
                    <a:lstStyle/>
                    <a:p>
                      <a:pPr indent="0" lvl="0" marL="0" rtl="0" algn="ctr">
                        <a:spcBef>
                          <a:spcPts val="0"/>
                        </a:spcBef>
                        <a:spcAft>
                          <a:spcPts val="0"/>
                        </a:spcAft>
                        <a:buNone/>
                      </a:pPr>
                      <a:r>
                        <a:rPr b="1" lang="en" sz="1200">
                          <a:solidFill>
                            <a:srgbClr val="1F3A92"/>
                          </a:solidFill>
                          <a:latin typeface="Roboto"/>
                          <a:ea typeface="Roboto"/>
                          <a:cs typeface="Roboto"/>
                          <a:sym typeface="Roboto"/>
                        </a:rPr>
                        <a:t>The speech has a clear message</a:t>
                      </a:r>
                      <a:endParaRPr b="1" sz="1200">
                        <a:solidFill>
                          <a:srgbClr val="1F3A92"/>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alpha val="0"/>
                        </a:srgbClr>
                      </a:solidFill>
                      <a:prstDash val="solid"/>
                      <a:round/>
                      <a:headEnd len="sm" w="sm" type="none"/>
                      <a:tailEnd len="sm" w="sm" type="none"/>
                    </a:lnT>
                    <a:lnB cap="flat" cmpd="sng" w="12650">
                      <a:solidFill>
                        <a:srgbClr val="000000"/>
                      </a:solidFill>
                      <a:prstDash val="solid"/>
                      <a:round/>
                      <a:headEnd len="sm" w="sm" type="none"/>
                      <a:tailEnd len="sm" w="sm" type="none"/>
                    </a:lnB>
                  </a:tcPr>
                </a:tc>
              </a:tr>
              <a:tr h="720150">
                <a:tc>
                  <a:txBody>
                    <a:bodyPr/>
                    <a:lstStyle/>
                    <a:p>
                      <a:pPr indent="0" lvl="0" marL="0" rtl="0" algn="ctr">
                        <a:spcBef>
                          <a:spcPts val="0"/>
                        </a:spcBef>
                        <a:spcAft>
                          <a:spcPts val="0"/>
                        </a:spcAft>
                        <a:buNone/>
                      </a:pPr>
                      <a:r>
                        <a:rPr b="1" lang="en" sz="1200">
                          <a:solidFill>
                            <a:srgbClr val="00B2A9"/>
                          </a:solidFill>
                          <a:latin typeface="Roboto"/>
                          <a:ea typeface="Roboto"/>
                          <a:cs typeface="Roboto"/>
                          <a:sym typeface="Roboto"/>
                        </a:rPr>
                        <a:t>The speech welcomes the audience</a:t>
                      </a:r>
                      <a:endParaRPr b="1" sz="1200">
                        <a:solidFill>
                          <a:srgbClr val="00B2A9"/>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30550">
                <a:tc>
                  <a:txBody>
                    <a:bodyPr/>
                    <a:lstStyle/>
                    <a:p>
                      <a:pPr indent="0" lvl="0" marL="0" rtl="0" algn="ctr">
                        <a:spcBef>
                          <a:spcPts val="0"/>
                        </a:spcBef>
                        <a:spcAft>
                          <a:spcPts val="0"/>
                        </a:spcAft>
                        <a:buNone/>
                      </a:pPr>
                      <a:r>
                        <a:rPr b="1" lang="en" sz="1200">
                          <a:solidFill>
                            <a:srgbClr val="1F3A92"/>
                          </a:solidFill>
                          <a:latin typeface="Roboto"/>
                          <a:ea typeface="Roboto"/>
                          <a:cs typeface="Roboto"/>
                          <a:sym typeface="Roboto"/>
                        </a:rPr>
                        <a:t>The speech makes sense &amp; answers the prompt</a:t>
                      </a:r>
                      <a:endParaRPr b="1" sz="1200">
                        <a:solidFill>
                          <a:srgbClr val="1F3A92"/>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82500">
                <a:tc>
                  <a:txBody>
                    <a:bodyPr/>
                    <a:lstStyle/>
                    <a:p>
                      <a:pPr indent="0" lvl="0" marL="0" rtl="0" algn="ctr">
                        <a:spcBef>
                          <a:spcPts val="0"/>
                        </a:spcBef>
                        <a:spcAft>
                          <a:spcPts val="0"/>
                        </a:spcAft>
                        <a:buNone/>
                      </a:pPr>
                      <a:r>
                        <a:rPr b="1" lang="en" sz="1200">
                          <a:solidFill>
                            <a:srgbClr val="00B2A9"/>
                          </a:solidFill>
                          <a:latin typeface="Roboto"/>
                          <a:ea typeface="Roboto"/>
                          <a:cs typeface="Roboto"/>
                          <a:sym typeface="Roboto"/>
                        </a:rPr>
                        <a:t> The speaker presented the speech well</a:t>
                      </a:r>
                      <a:endParaRPr b="1" sz="1200">
                        <a:solidFill>
                          <a:srgbClr val="00B2A9"/>
                        </a:solidFill>
                        <a:latin typeface="Roboto"/>
                        <a:ea typeface="Roboto"/>
                        <a:cs typeface="Roboto"/>
                        <a:sym typeface="Roboto"/>
                      </a:endParaRPr>
                    </a:p>
                    <a:p>
                      <a:pPr indent="0" lvl="0" marL="0" rtl="0" algn="ctr">
                        <a:spcBef>
                          <a:spcPts val="0"/>
                        </a:spcBef>
                        <a:spcAft>
                          <a:spcPts val="0"/>
                        </a:spcAft>
                        <a:buNone/>
                      </a:pPr>
                      <a:r>
                        <a:rPr b="1" lang="en" sz="1200">
                          <a:solidFill>
                            <a:srgbClr val="00B2A9"/>
                          </a:solidFill>
                          <a:latin typeface="Roboto"/>
                          <a:ea typeface="Roboto"/>
                          <a:cs typeface="Roboto"/>
                          <a:sym typeface="Roboto"/>
                        </a:rPr>
                        <a:t>(using HIPE)</a:t>
                      </a:r>
                      <a:endParaRPr b="1" sz="1200">
                        <a:solidFill>
                          <a:srgbClr val="00B2A9"/>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40925">
                <a:tc>
                  <a:txBody>
                    <a:bodyPr/>
                    <a:lstStyle/>
                    <a:p>
                      <a:pPr indent="0" lvl="0" marL="0" rtl="0" algn="ctr">
                        <a:spcBef>
                          <a:spcPts val="0"/>
                        </a:spcBef>
                        <a:spcAft>
                          <a:spcPts val="0"/>
                        </a:spcAft>
                        <a:buNone/>
                      </a:pPr>
                      <a:r>
                        <a:rPr b="1" lang="en" sz="1200">
                          <a:solidFill>
                            <a:srgbClr val="1F3A92"/>
                          </a:solidFill>
                          <a:latin typeface="Roboto"/>
                          <a:ea typeface="Roboto"/>
                          <a:cs typeface="Roboto"/>
                          <a:sym typeface="Roboto"/>
                        </a:rPr>
                        <a:t>The speech uses correct capitalization and punctuation</a:t>
                      </a:r>
                      <a:endParaRPr b="1" sz="1200">
                        <a:solidFill>
                          <a:srgbClr val="1F3A92"/>
                        </a:solidFill>
                        <a:latin typeface="Roboto"/>
                        <a:ea typeface="Roboto"/>
                        <a:cs typeface="Roboto"/>
                        <a:sym typeface="Roboto"/>
                      </a:endParaRPr>
                    </a:p>
                  </a:txBody>
                  <a:tcPr marT="63500" marB="63500" marR="63500" marL="63500" anchor="ctr">
                    <a:lnL cap="flat" cmpd="sng" w="12650">
                      <a:solidFill>
                        <a:srgbClr val="000000">
                          <a:alpha val="0"/>
                        </a:srgbClr>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3</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[Excellent, on point!]</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2</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[Approaching, okay!]</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Roboto"/>
                          <a:ea typeface="Roboto"/>
                          <a:cs typeface="Roboto"/>
                          <a:sym typeface="Roboto"/>
                        </a:rPr>
                        <a:t> </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1</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[Needs some work!]</a:t>
                      </a:r>
                      <a:endParaRPr sz="1200">
                        <a:latin typeface="Roboto"/>
                        <a:ea typeface="Roboto"/>
                        <a:cs typeface="Roboto"/>
                        <a:sym typeface="Roboto"/>
                      </a:endParaRPr>
                    </a:p>
                  </a:txBody>
                  <a:tcPr marT="63500" marB="63500" marR="63500" marL="63500">
                    <a:lnL cap="flat" cmpd="sng">
                      <a:solidFill>
                        <a:srgbClr val="000000"/>
                      </a:solidFill>
                      <a:prstDash val="solid"/>
                      <a:round/>
                      <a:headEnd len="sm" w="sm" type="none"/>
                      <a:tailEnd len="sm" w="sm" type="none"/>
                    </a:lnL>
                    <a:lnR cap="flat" cmpd="sng" w="12650">
                      <a:solidFill>
                        <a:srgbClr val="000000">
                          <a:alpha val="0"/>
                        </a:srgbClr>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240" name="Google Shape;240;p4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241" name="Google Shape;241;p46"/>
          <p:cNvSpPr txBox="1"/>
          <p:nvPr/>
        </p:nvSpPr>
        <p:spPr>
          <a:xfrm>
            <a:off x="358450" y="1105250"/>
            <a:ext cx="25980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lang="en" sz="1800">
                <a:solidFill>
                  <a:srgbClr val="424242"/>
                </a:solidFill>
                <a:latin typeface="Roboto"/>
                <a:ea typeface="Roboto"/>
                <a:cs typeface="Roboto"/>
                <a:sym typeface="Roboto"/>
              </a:rPr>
              <a:t>What are the key non-verbal aspects of a speech?</a:t>
            </a:r>
            <a:endParaRPr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242" name="Google Shape;242;p46"/>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243" name="Google Shape;243;p46"/>
          <p:cNvSpPr txBox="1"/>
          <p:nvPr/>
        </p:nvSpPr>
        <p:spPr>
          <a:xfrm>
            <a:off x="3812100" y="1105250"/>
            <a:ext cx="5225400" cy="38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000"/>
              </a:spcBef>
              <a:spcAft>
                <a:spcPts val="0"/>
              </a:spcAft>
              <a:buNone/>
            </a:pPr>
            <a:r>
              <a:t/>
            </a:r>
            <a:endParaRPr b="1" sz="1000">
              <a:solidFill>
                <a:srgbClr val="424242"/>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600">
                <a:solidFill>
                  <a:srgbClr val="424242"/>
                </a:solidFill>
                <a:latin typeface="Roboto"/>
                <a:ea typeface="Roboto"/>
                <a:cs typeface="Roboto"/>
                <a:sym typeface="Roboto"/>
              </a:rPr>
              <a:t>H</a:t>
            </a:r>
            <a:r>
              <a:rPr lang="en" sz="1600">
                <a:solidFill>
                  <a:srgbClr val="424242"/>
                </a:solidFill>
                <a:latin typeface="Roboto"/>
                <a:ea typeface="Roboto"/>
                <a:cs typeface="Roboto"/>
                <a:sym typeface="Roboto"/>
              </a:rPr>
              <a:t>and Gestures</a:t>
            </a:r>
            <a:endParaRPr sz="1600">
              <a:solidFill>
                <a:srgbClr val="424242"/>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pointing, lifting arms and calling people to rise, putting a fist in the air to show power, etc</a:t>
            </a:r>
            <a:endParaRPr sz="1600">
              <a:solidFill>
                <a:srgbClr val="424242"/>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b="1" lang="en" sz="1600">
                <a:solidFill>
                  <a:srgbClr val="424242"/>
                </a:solidFill>
                <a:latin typeface="Roboto"/>
                <a:ea typeface="Roboto"/>
                <a:cs typeface="Roboto"/>
                <a:sym typeface="Roboto"/>
              </a:rPr>
              <a:t>I</a:t>
            </a:r>
            <a:r>
              <a:rPr lang="en" sz="1600">
                <a:solidFill>
                  <a:srgbClr val="424242"/>
                </a:solidFill>
                <a:latin typeface="Roboto"/>
                <a:ea typeface="Roboto"/>
                <a:cs typeface="Roboto"/>
                <a:sym typeface="Roboto"/>
              </a:rPr>
              <a:t>nflection</a:t>
            </a:r>
            <a:endParaRPr sz="1600">
              <a:solidFill>
                <a:srgbClr val="424242"/>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Don’t be monotone! With inflections a speaker can highlight what is most important and cause the listener to listen deeper</a:t>
            </a:r>
            <a:endParaRPr sz="1600">
              <a:solidFill>
                <a:srgbClr val="424242"/>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b="1" lang="en" sz="1600">
                <a:solidFill>
                  <a:srgbClr val="424242"/>
                </a:solidFill>
                <a:latin typeface="Roboto"/>
                <a:ea typeface="Roboto"/>
                <a:cs typeface="Roboto"/>
                <a:sym typeface="Roboto"/>
              </a:rPr>
              <a:t>P</a:t>
            </a:r>
            <a:r>
              <a:rPr lang="en" sz="1600">
                <a:solidFill>
                  <a:srgbClr val="424242"/>
                </a:solidFill>
                <a:latin typeface="Roboto"/>
                <a:ea typeface="Roboto"/>
                <a:cs typeface="Roboto"/>
                <a:sym typeface="Roboto"/>
              </a:rPr>
              <a:t>hysical Aspects</a:t>
            </a:r>
            <a:endParaRPr sz="1600">
              <a:solidFill>
                <a:srgbClr val="424242"/>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600">
                <a:solidFill>
                  <a:srgbClr val="424242"/>
                </a:solidFill>
                <a:latin typeface="Roboto"/>
                <a:ea typeface="Roboto"/>
                <a:cs typeface="Roboto"/>
                <a:sym typeface="Roboto"/>
              </a:rPr>
              <a:t>Posture, clothing, etc</a:t>
            </a:r>
            <a:endParaRPr sz="1600">
              <a:solidFill>
                <a:srgbClr val="424242"/>
              </a:solidFill>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b="1" lang="en" sz="1600">
                <a:solidFill>
                  <a:srgbClr val="424242"/>
                </a:solidFill>
                <a:latin typeface="Roboto"/>
                <a:ea typeface="Roboto"/>
                <a:cs typeface="Roboto"/>
                <a:sym typeface="Roboto"/>
              </a:rPr>
              <a:t>E</a:t>
            </a:r>
            <a:r>
              <a:rPr lang="en" sz="1600">
                <a:solidFill>
                  <a:srgbClr val="424242"/>
                </a:solidFill>
                <a:latin typeface="Roboto"/>
                <a:ea typeface="Roboto"/>
                <a:cs typeface="Roboto"/>
                <a:sym typeface="Roboto"/>
              </a:rPr>
              <a:t>ye Contact</a:t>
            </a:r>
            <a:endParaRPr sz="1600">
              <a:solidFill>
                <a:srgbClr val="424242"/>
              </a:solidFill>
              <a:latin typeface="Roboto"/>
              <a:ea typeface="Roboto"/>
              <a:cs typeface="Roboto"/>
              <a:sym typeface="Roboto"/>
            </a:endParaRPr>
          </a:p>
          <a:p>
            <a:pPr indent="0" lvl="0" marL="457200" rtl="0" algn="l">
              <a:lnSpc>
                <a:spcPct val="100000"/>
              </a:lnSpc>
              <a:spcBef>
                <a:spcPts val="0"/>
              </a:spcBef>
              <a:spcAft>
                <a:spcPts val="0"/>
              </a:spcAft>
              <a:buNone/>
            </a:pPr>
            <a:r>
              <a:rPr lang="en" sz="1600">
                <a:solidFill>
                  <a:srgbClr val="424242"/>
                </a:solidFill>
                <a:latin typeface="Roboto"/>
                <a:ea typeface="Roboto"/>
                <a:cs typeface="Roboto"/>
                <a:sym typeface="Roboto"/>
              </a:rPr>
              <a:t>Don’t just stare at the paper in front of you. Look to the person you are speaking to</a:t>
            </a:r>
            <a:endParaRPr sz="1600">
              <a:solidFill>
                <a:srgbClr val="424242"/>
              </a:solidFill>
              <a:latin typeface="Roboto"/>
              <a:ea typeface="Roboto"/>
              <a:cs typeface="Roboto"/>
              <a:sym typeface="Roboto"/>
            </a:endParaRPr>
          </a:p>
          <a:p>
            <a:pPr indent="0" lvl="0" marL="0" rtl="0" algn="l">
              <a:spcBef>
                <a:spcPts val="0"/>
              </a:spcBef>
              <a:spcAft>
                <a:spcPts val="0"/>
              </a:spcAft>
              <a:buNone/>
            </a:pPr>
            <a:r>
              <a:t/>
            </a:r>
            <a:endParaRPr sz="1600">
              <a:solidFill>
                <a:srgbClr val="424242"/>
              </a:solidFill>
              <a:latin typeface="Roboto"/>
              <a:ea typeface="Roboto"/>
              <a:cs typeface="Roboto"/>
              <a:sym typeface="Roboto"/>
            </a:endParaRPr>
          </a:p>
        </p:txBody>
      </p:sp>
      <p:cxnSp>
        <p:nvCxnSpPr>
          <p:cNvPr id="244" name="Google Shape;244;p46"/>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245" name="Google Shape;245;p46"/>
          <p:cNvPicPr preferRelativeResize="0"/>
          <p:nvPr/>
        </p:nvPicPr>
        <p:blipFill rotWithShape="1">
          <a:blip r:embed="rId3">
            <a:alphaModFix/>
          </a:blip>
          <a:srcRect b="0" l="17791" r="-8" t="21923"/>
          <a:stretch/>
        </p:blipFill>
        <p:spPr>
          <a:xfrm>
            <a:off x="8018825" y="148925"/>
            <a:ext cx="1018521" cy="967302"/>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1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947" name="Google Shape;947;p11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48" name="Google Shape;948;p118"/>
          <p:cNvPicPr preferRelativeResize="0"/>
          <p:nvPr/>
        </p:nvPicPr>
        <p:blipFill>
          <a:blip r:embed="rId3">
            <a:alphaModFix/>
          </a:blip>
          <a:stretch>
            <a:fillRect/>
          </a:stretch>
        </p:blipFill>
        <p:spPr>
          <a:xfrm rot="-890507">
            <a:off x="7456700" y="-211537"/>
            <a:ext cx="1518173" cy="1518173"/>
          </a:xfrm>
          <a:prstGeom prst="rect">
            <a:avLst/>
          </a:prstGeom>
          <a:noFill/>
          <a:ln>
            <a:noFill/>
          </a:ln>
        </p:spPr>
      </p:pic>
      <p:graphicFrame>
        <p:nvGraphicFramePr>
          <p:cNvPr id="949" name="Google Shape;949;p118"/>
          <p:cNvGraphicFramePr/>
          <p:nvPr/>
        </p:nvGraphicFramePr>
        <p:xfrm>
          <a:off x="566063" y="1383350"/>
          <a:ext cx="3000000" cy="3000000"/>
        </p:xfrm>
        <a:graphic>
          <a:graphicData uri="http://schemas.openxmlformats.org/drawingml/2006/table">
            <a:tbl>
              <a:tblPr>
                <a:noFill/>
                <a:tableStyleId>{FDA6830E-F268-4882-BA3F-72BD250BE273}</a:tableStyleId>
              </a:tblPr>
              <a:tblGrid>
                <a:gridCol w="7964300"/>
              </a:tblGrid>
              <a:tr h="3370575">
                <a:tc>
                  <a:txBody>
                    <a:bodyPr/>
                    <a:lstStyle/>
                    <a:p>
                      <a:pPr indent="0" lvl="0" marL="0" rtl="0" algn="ctr">
                        <a:spcBef>
                          <a:spcPts val="0"/>
                        </a:spcBef>
                        <a:spcAft>
                          <a:spcPts val="0"/>
                        </a:spcAft>
                        <a:buNone/>
                      </a:pPr>
                      <a:r>
                        <a:rPr lang="en" sz="2500">
                          <a:solidFill>
                            <a:srgbClr val="1F3A93"/>
                          </a:solidFill>
                          <a:latin typeface="Roboto"/>
                          <a:ea typeface="Roboto"/>
                          <a:cs typeface="Roboto"/>
                          <a:sym typeface="Roboto"/>
                        </a:rPr>
                        <a:t>What are the three components of a speech?</a:t>
                      </a:r>
                      <a:endParaRPr sz="25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950" name="Google Shape;950;p118"/>
          <p:cNvSpPr txBox="1"/>
          <p:nvPr/>
        </p:nvSpPr>
        <p:spPr>
          <a:xfrm>
            <a:off x="5067850" y="4789950"/>
            <a:ext cx="4076100" cy="27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3"/>
                </a:solidFill>
                <a:latin typeface="Roboto"/>
                <a:ea typeface="Roboto"/>
                <a:cs typeface="Roboto"/>
                <a:sym typeface="Roboto"/>
              </a:rPr>
              <a:t>*Don’t forget to fill in your Daily Learning Log!</a:t>
            </a:r>
            <a:endParaRPr>
              <a:solidFill>
                <a:srgbClr val="1F3A93"/>
              </a:solidFill>
              <a:latin typeface="Roboto"/>
              <a:ea typeface="Roboto"/>
              <a:cs typeface="Roboto"/>
              <a:sym typeface="Roboto"/>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954" name="Shape 954"/>
        <p:cNvGrpSpPr/>
        <p:nvPr/>
      </p:nvGrpSpPr>
      <p:grpSpPr>
        <a:xfrm>
          <a:off x="0" y="0"/>
          <a:ext cx="0" cy="0"/>
          <a:chOff x="0" y="0"/>
          <a:chExt cx="0" cy="0"/>
        </a:xfrm>
      </p:grpSpPr>
      <p:pic>
        <p:nvPicPr>
          <p:cNvPr id="955" name="Google Shape;955;p119"/>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956" name="Google Shape;956;p119"/>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7</a:t>
            </a:r>
            <a:endParaRPr b="1" sz="4800">
              <a:solidFill>
                <a:schemeClr val="lt1"/>
              </a:solidFill>
              <a:latin typeface="Roboto Condensed"/>
              <a:ea typeface="Roboto Condensed"/>
              <a:cs typeface="Roboto Condensed"/>
              <a:sym typeface="Roboto Condensed"/>
            </a:endParaRPr>
          </a:p>
        </p:txBody>
      </p:sp>
      <p:sp>
        <p:nvSpPr>
          <p:cNvPr id="957" name="Google Shape;957;p119"/>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Speech Analysis and Comprehension</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Clr>
                <a:schemeClr val="dk1"/>
              </a:buClr>
              <a:buSzPts val="605"/>
              <a:buFont typeface="Arial"/>
              <a:buNone/>
            </a:pPr>
            <a:r>
              <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SzPts val="605"/>
              <a:buNone/>
            </a:pPr>
            <a:r>
              <a:t/>
            </a:r>
            <a:endParaRPr sz="1430">
              <a:solidFill>
                <a:schemeClr val="lt1"/>
              </a:solidFill>
              <a:latin typeface="Raleway Medium"/>
              <a:ea typeface="Raleway Medium"/>
              <a:cs typeface="Raleway Medium"/>
              <a:sym typeface="Raleway Medium"/>
            </a:endParaRPr>
          </a:p>
        </p:txBody>
      </p:sp>
      <p:cxnSp>
        <p:nvCxnSpPr>
          <p:cNvPr id="958" name="Google Shape;958;p119"/>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959" name="Google Shape;959;p119"/>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960" name="Google Shape;960;p119"/>
          <p:cNvPicPr preferRelativeResize="0"/>
          <p:nvPr/>
        </p:nvPicPr>
        <p:blipFill>
          <a:blip r:embed="rId5">
            <a:alphaModFix/>
          </a:blip>
          <a:stretch>
            <a:fillRect/>
          </a:stretch>
        </p:blipFill>
        <p:spPr>
          <a:xfrm>
            <a:off x="5250050" y="700975"/>
            <a:ext cx="3741550" cy="37415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120"/>
          <p:cNvSpPr txBox="1"/>
          <p:nvPr>
            <p:ph type="title"/>
          </p:nvPr>
        </p:nvSpPr>
        <p:spPr>
          <a:xfrm>
            <a:off x="311700" y="321200"/>
            <a:ext cx="722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966" name="Google Shape;966;p12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67" name="Google Shape;967;p120"/>
          <p:cNvPicPr preferRelativeResize="0"/>
          <p:nvPr/>
        </p:nvPicPr>
        <p:blipFill rotWithShape="1">
          <a:blip r:embed="rId3">
            <a:alphaModFix/>
          </a:blip>
          <a:srcRect b="15513" l="0" r="23512" t="15382"/>
          <a:stretch/>
        </p:blipFill>
        <p:spPr>
          <a:xfrm rot="302347">
            <a:off x="8055423" y="195126"/>
            <a:ext cx="881528" cy="796397"/>
          </a:xfrm>
          <a:prstGeom prst="rect">
            <a:avLst/>
          </a:prstGeom>
          <a:noFill/>
          <a:ln>
            <a:noFill/>
          </a:ln>
        </p:spPr>
      </p:pic>
      <p:graphicFrame>
        <p:nvGraphicFramePr>
          <p:cNvPr id="968" name="Google Shape;968;p120"/>
          <p:cNvGraphicFramePr/>
          <p:nvPr/>
        </p:nvGraphicFramePr>
        <p:xfrm>
          <a:off x="585405" y="1393125"/>
          <a:ext cx="3000000" cy="3000000"/>
        </p:xfrm>
        <a:graphic>
          <a:graphicData uri="http://schemas.openxmlformats.org/drawingml/2006/table">
            <a:tbl>
              <a:tblPr>
                <a:noFill/>
                <a:tableStyleId>{FDA6830E-F268-4882-BA3F-72BD250BE273}</a:tableStyleId>
              </a:tblPr>
              <a:tblGrid>
                <a:gridCol w="7973200"/>
              </a:tblGrid>
              <a:tr h="3378025">
                <a:tc>
                  <a:txBody>
                    <a:bodyPr/>
                    <a:lstStyle/>
                    <a:p>
                      <a:pPr indent="0" lvl="0" marL="0" rtl="0" algn="ctr">
                        <a:spcBef>
                          <a:spcPts val="0"/>
                        </a:spcBef>
                        <a:spcAft>
                          <a:spcPts val="0"/>
                        </a:spcAft>
                        <a:buNone/>
                      </a:pPr>
                      <a:r>
                        <a:rPr b="1" lang="en" sz="1900">
                          <a:solidFill>
                            <a:srgbClr val="00B2A9"/>
                          </a:solidFill>
                          <a:latin typeface="Roboto"/>
                          <a:ea typeface="Roboto"/>
                          <a:cs typeface="Roboto"/>
                          <a:sym typeface="Roboto"/>
                        </a:rPr>
                        <a:t>Think about a time you heard a story and it made an impact on you.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t/>
                      </a:r>
                      <a:endParaRPr b="1" sz="1900">
                        <a:solidFill>
                          <a:srgbClr val="00B2A9"/>
                        </a:solidFill>
                        <a:latin typeface="Roboto"/>
                        <a:ea typeface="Roboto"/>
                        <a:cs typeface="Roboto"/>
                        <a:sym typeface="Roboto"/>
                      </a:endParaRPr>
                    </a:p>
                    <a:p>
                      <a:pPr indent="0" lvl="0" marL="0" rtl="0" algn="ctr">
                        <a:spcBef>
                          <a:spcPts val="0"/>
                        </a:spcBef>
                        <a:spcAft>
                          <a:spcPts val="0"/>
                        </a:spcAft>
                        <a:buNone/>
                      </a:pPr>
                      <a:r>
                        <a:rPr lang="en" sz="2100">
                          <a:solidFill>
                            <a:srgbClr val="00B2A9"/>
                          </a:solidFill>
                          <a:latin typeface="Roboto"/>
                          <a:ea typeface="Roboto"/>
                          <a:cs typeface="Roboto"/>
                          <a:sym typeface="Roboto"/>
                        </a:rPr>
                        <a:t>What was the story about? </a:t>
                      </a:r>
                      <a:endParaRPr sz="2100">
                        <a:solidFill>
                          <a:srgbClr val="00B2A9"/>
                        </a:solidFill>
                        <a:latin typeface="Roboto"/>
                        <a:ea typeface="Roboto"/>
                        <a:cs typeface="Roboto"/>
                        <a:sym typeface="Roboto"/>
                      </a:endParaRPr>
                    </a:p>
                    <a:p>
                      <a:pPr indent="0" lvl="0" marL="0" rtl="0" algn="ctr">
                        <a:spcBef>
                          <a:spcPts val="0"/>
                        </a:spcBef>
                        <a:spcAft>
                          <a:spcPts val="0"/>
                        </a:spcAft>
                        <a:buNone/>
                      </a:pPr>
                      <a:r>
                        <a:t/>
                      </a:r>
                      <a:endParaRPr sz="2100">
                        <a:solidFill>
                          <a:srgbClr val="00B2A9"/>
                        </a:solidFill>
                        <a:latin typeface="Roboto"/>
                        <a:ea typeface="Roboto"/>
                        <a:cs typeface="Roboto"/>
                        <a:sym typeface="Roboto"/>
                      </a:endParaRPr>
                    </a:p>
                    <a:p>
                      <a:pPr indent="0" lvl="0" marL="0" rtl="0" algn="ctr">
                        <a:spcBef>
                          <a:spcPts val="0"/>
                        </a:spcBef>
                        <a:spcAft>
                          <a:spcPts val="0"/>
                        </a:spcAft>
                        <a:buNone/>
                      </a:pPr>
                      <a:r>
                        <a:rPr lang="en" sz="2100">
                          <a:solidFill>
                            <a:srgbClr val="00B2A9"/>
                          </a:solidFill>
                          <a:latin typeface="Roboto"/>
                          <a:ea typeface="Roboto"/>
                          <a:cs typeface="Roboto"/>
                          <a:sym typeface="Roboto"/>
                        </a:rPr>
                        <a:t>Who told it?</a:t>
                      </a:r>
                      <a:endParaRPr sz="2100">
                        <a:solidFill>
                          <a:srgbClr val="00B2A9"/>
                        </a:solidFill>
                        <a:latin typeface="Roboto"/>
                        <a:ea typeface="Roboto"/>
                        <a:cs typeface="Roboto"/>
                        <a:sym typeface="Roboto"/>
                      </a:endParaRPr>
                    </a:p>
                    <a:p>
                      <a:pPr indent="0" lvl="0" marL="0" rtl="0" algn="ctr">
                        <a:spcBef>
                          <a:spcPts val="0"/>
                        </a:spcBef>
                        <a:spcAft>
                          <a:spcPts val="0"/>
                        </a:spcAft>
                        <a:buNone/>
                      </a:pPr>
                      <a:r>
                        <a:t/>
                      </a:r>
                      <a:endParaRPr sz="2100">
                        <a:solidFill>
                          <a:srgbClr val="00B2A9"/>
                        </a:solidFill>
                        <a:latin typeface="Roboto"/>
                        <a:ea typeface="Roboto"/>
                        <a:cs typeface="Roboto"/>
                        <a:sym typeface="Roboto"/>
                      </a:endParaRPr>
                    </a:p>
                    <a:p>
                      <a:pPr indent="0" lvl="0" marL="0" rtl="0" algn="ctr">
                        <a:spcBef>
                          <a:spcPts val="0"/>
                        </a:spcBef>
                        <a:spcAft>
                          <a:spcPts val="0"/>
                        </a:spcAft>
                        <a:buNone/>
                      </a:pPr>
                      <a:r>
                        <a:rPr lang="en" sz="2100">
                          <a:solidFill>
                            <a:srgbClr val="00B2A9"/>
                          </a:solidFill>
                          <a:latin typeface="Roboto"/>
                          <a:ea typeface="Roboto"/>
                          <a:cs typeface="Roboto"/>
                          <a:sym typeface="Roboto"/>
                        </a:rPr>
                        <a:t>Why did it impact you?</a:t>
                      </a:r>
                      <a:endParaRPr b="1" sz="1900">
                        <a:solidFill>
                          <a:srgbClr val="00B2A9"/>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21"/>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974" name="Google Shape;974;p1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Do Now</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Notes: Rhetorical Devices</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Guided Practice &amp; independent Practice: Michelle Obama</a:t>
            </a:r>
            <a:endParaRPr b="1" sz="2300">
              <a:solidFill>
                <a:srgbClr val="00B2A9"/>
              </a:solidFill>
              <a:latin typeface="Roboto"/>
              <a:ea typeface="Roboto"/>
              <a:cs typeface="Roboto"/>
              <a:sym typeface="Roboto"/>
            </a:endParaRPr>
          </a:p>
          <a:p>
            <a:pPr indent="-374650" lvl="0" marL="457200" rtl="0" algn="l">
              <a:spcBef>
                <a:spcPts val="1000"/>
              </a:spcBef>
              <a:spcAft>
                <a:spcPts val="1000"/>
              </a:spcAft>
              <a:buClr>
                <a:srgbClr val="00B2A9"/>
              </a:buClr>
              <a:buSzPts val="2300"/>
              <a:buFont typeface="Roboto"/>
              <a:buAutoNum type="arabicPeriod"/>
            </a:pPr>
            <a:r>
              <a:rPr b="1" lang="en" sz="2300">
                <a:solidFill>
                  <a:srgbClr val="00B2A9"/>
                </a:solidFill>
                <a:latin typeface="Roboto"/>
                <a:ea typeface="Roboto"/>
                <a:cs typeface="Roboto"/>
                <a:sym typeface="Roboto"/>
              </a:rPr>
              <a:t>Exit Ticket</a:t>
            </a:r>
            <a:endParaRPr b="1" sz="1900">
              <a:solidFill>
                <a:srgbClr val="00B2A9"/>
              </a:solidFill>
              <a:latin typeface="Roboto"/>
              <a:ea typeface="Roboto"/>
              <a:cs typeface="Roboto"/>
              <a:sym typeface="Roboto"/>
            </a:endParaRPr>
          </a:p>
        </p:txBody>
      </p:sp>
      <p:cxnSp>
        <p:nvCxnSpPr>
          <p:cNvPr id="975" name="Google Shape;975;p121"/>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76" name="Google Shape;976;p121"/>
          <p:cNvPicPr preferRelativeResize="0"/>
          <p:nvPr/>
        </p:nvPicPr>
        <p:blipFill>
          <a:blip r:embed="rId3">
            <a:alphaModFix/>
          </a:blip>
          <a:stretch>
            <a:fillRect/>
          </a:stretch>
        </p:blipFill>
        <p:spPr>
          <a:xfrm>
            <a:off x="7927450" y="31300"/>
            <a:ext cx="1063197" cy="1152477"/>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22"/>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982" name="Google Shape;982;p1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indent="-342900" lvl="0" marL="457200" rtl="0" algn="l">
              <a:spcBef>
                <a:spcPts val="1600"/>
              </a:spcBef>
              <a:spcAft>
                <a:spcPts val="0"/>
              </a:spcAft>
              <a:buClr>
                <a:srgbClr val="414143"/>
              </a:buClr>
              <a:buSzPts val="1800"/>
              <a:buFont typeface="Roboto"/>
              <a:buChar char="●"/>
            </a:pPr>
            <a:r>
              <a:rPr lang="en">
                <a:solidFill>
                  <a:srgbClr val="414143"/>
                </a:solidFill>
                <a:latin typeface="Roboto"/>
                <a:ea typeface="Roboto"/>
                <a:cs typeface="Roboto"/>
                <a:sym typeface="Roboto"/>
              </a:rPr>
              <a:t>Analyze speeches for their use of the rhetorical device anecdote, and determine how it adds to the overall message of the speech.</a:t>
            </a:r>
            <a:endParaRPr>
              <a:solidFill>
                <a:srgbClr val="414143"/>
              </a:solidFill>
              <a:latin typeface="Roboto"/>
              <a:ea typeface="Roboto"/>
              <a:cs typeface="Roboto"/>
              <a:sym typeface="Roboto"/>
            </a:endParaRPr>
          </a:p>
          <a:p>
            <a:pPr indent="0" lvl="0" marL="0" rtl="0" algn="l">
              <a:spcBef>
                <a:spcPts val="1000"/>
              </a:spcBef>
              <a:spcAft>
                <a:spcPts val="0"/>
              </a:spcAft>
              <a:buNone/>
            </a:pPr>
            <a:r>
              <a:t/>
            </a:r>
            <a:endParaRPr>
              <a:solidFill>
                <a:srgbClr val="414143"/>
              </a:solidFill>
              <a:latin typeface="Roboto"/>
              <a:ea typeface="Roboto"/>
              <a:cs typeface="Roboto"/>
              <a:sym typeface="Roboto"/>
            </a:endParaRPr>
          </a:p>
          <a:p>
            <a:pPr indent="0" lvl="0" marL="457200" rtl="0" algn="l">
              <a:spcBef>
                <a:spcPts val="1000"/>
              </a:spcBef>
              <a:spcAft>
                <a:spcPts val="1000"/>
              </a:spcAft>
              <a:buNone/>
            </a:pPr>
            <a:r>
              <a:t/>
            </a:r>
            <a:endParaRPr>
              <a:solidFill>
                <a:srgbClr val="414143"/>
              </a:solidFill>
              <a:latin typeface="Roboto"/>
              <a:ea typeface="Roboto"/>
              <a:cs typeface="Roboto"/>
              <a:sym typeface="Roboto"/>
            </a:endParaRPr>
          </a:p>
        </p:txBody>
      </p:sp>
      <p:cxnSp>
        <p:nvCxnSpPr>
          <p:cNvPr id="983" name="Google Shape;983;p12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84" name="Google Shape;984;p122"/>
          <p:cNvPicPr preferRelativeResize="0"/>
          <p:nvPr/>
        </p:nvPicPr>
        <p:blipFill rotWithShape="1">
          <a:blip r:embed="rId3">
            <a:alphaModFix/>
          </a:blip>
          <a:srcRect b="16464" l="16717" r="14962" t="0"/>
          <a:stretch/>
        </p:blipFill>
        <p:spPr>
          <a:xfrm>
            <a:off x="8046450" y="-142675"/>
            <a:ext cx="958050" cy="1171377"/>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23"/>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Quick Review</a:t>
            </a:r>
            <a:endParaRPr b="1">
              <a:solidFill>
                <a:srgbClr val="1F3A93"/>
              </a:solidFill>
              <a:latin typeface="Roboto Condensed"/>
              <a:ea typeface="Roboto Condensed"/>
              <a:cs typeface="Roboto Condensed"/>
              <a:sym typeface="Roboto Condensed"/>
            </a:endParaRPr>
          </a:p>
        </p:txBody>
      </p:sp>
      <p:sp>
        <p:nvSpPr>
          <p:cNvPr id="990" name="Google Shape;990;p1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00B2A9"/>
                </a:solidFill>
                <a:latin typeface="Roboto"/>
                <a:ea typeface="Roboto"/>
                <a:cs typeface="Roboto"/>
                <a:sym typeface="Roboto"/>
              </a:rPr>
              <a:t>What rhetorical devices have we learned about so far?</a:t>
            </a:r>
            <a:endParaRPr sz="2500">
              <a:solidFill>
                <a:srgbClr val="00B2A9"/>
              </a:solidFill>
              <a:latin typeface="Roboto"/>
              <a:ea typeface="Roboto"/>
              <a:cs typeface="Roboto"/>
              <a:sym typeface="Roboto"/>
            </a:endParaRPr>
          </a:p>
          <a:p>
            <a:pPr indent="0" lvl="0" marL="0" rtl="0" algn="ctr">
              <a:spcBef>
                <a:spcPts val="1600"/>
              </a:spcBef>
              <a:spcAft>
                <a:spcPts val="0"/>
              </a:spcAft>
              <a:buNone/>
            </a:pPr>
            <a:r>
              <a:t/>
            </a:r>
            <a:endParaRPr sz="2500">
              <a:solidFill>
                <a:srgbClr val="00B2A9"/>
              </a:solidFill>
              <a:latin typeface="Roboto"/>
              <a:ea typeface="Roboto"/>
              <a:cs typeface="Roboto"/>
              <a:sym typeface="Roboto"/>
            </a:endParaRPr>
          </a:p>
          <a:p>
            <a:pPr indent="0" lvl="0" marL="0" rtl="0" algn="ctr">
              <a:spcBef>
                <a:spcPts val="1600"/>
              </a:spcBef>
              <a:spcAft>
                <a:spcPts val="0"/>
              </a:spcAft>
              <a:buNone/>
            </a:pPr>
            <a:r>
              <a:rPr b="1" lang="en" sz="2800">
                <a:solidFill>
                  <a:srgbClr val="00B2A9"/>
                </a:solidFill>
                <a:latin typeface="Roboto"/>
                <a:ea typeface="Roboto"/>
                <a:cs typeface="Roboto"/>
                <a:sym typeface="Roboto"/>
              </a:rPr>
              <a:t>Hyperbole</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rPr b="1" lang="en" sz="2800">
                <a:solidFill>
                  <a:srgbClr val="00B2A9"/>
                </a:solidFill>
                <a:latin typeface="Roboto"/>
                <a:ea typeface="Roboto"/>
                <a:cs typeface="Roboto"/>
                <a:sym typeface="Roboto"/>
              </a:rPr>
              <a:t>Hypophora</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rPr b="1" lang="en" sz="2800">
                <a:solidFill>
                  <a:srgbClr val="00B2A9"/>
                </a:solidFill>
                <a:latin typeface="Roboto"/>
                <a:ea typeface="Roboto"/>
                <a:cs typeface="Roboto"/>
                <a:sym typeface="Roboto"/>
              </a:rPr>
              <a:t>Repetition </a:t>
            </a:r>
            <a:endParaRPr b="1" sz="2800">
              <a:solidFill>
                <a:srgbClr val="00B2A9"/>
              </a:solidFill>
              <a:latin typeface="Roboto"/>
              <a:ea typeface="Roboto"/>
              <a:cs typeface="Roboto"/>
              <a:sym typeface="Roboto"/>
            </a:endParaRPr>
          </a:p>
          <a:p>
            <a:pPr indent="0" lvl="0" marL="0" rtl="0" algn="ctr">
              <a:spcBef>
                <a:spcPts val="1600"/>
              </a:spcBef>
              <a:spcAft>
                <a:spcPts val="0"/>
              </a:spcAft>
              <a:buNone/>
            </a:pPr>
            <a:r>
              <a:t/>
            </a:r>
            <a:endParaRPr b="1" sz="2800">
              <a:solidFill>
                <a:srgbClr val="00B2A9"/>
              </a:solidFill>
              <a:latin typeface="Roboto"/>
              <a:ea typeface="Roboto"/>
              <a:cs typeface="Roboto"/>
              <a:sym typeface="Roboto"/>
            </a:endParaRPr>
          </a:p>
          <a:p>
            <a:pPr indent="0" lvl="0" marL="0" rtl="0" algn="ctr">
              <a:spcBef>
                <a:spcPts val="1600"/>
              </a:spcBef>
              <a:spcAft>
                <a:spcPts val="1600"/>
              </a:spcAft>
              <a:buNone/>
            </a:pPr>
            <a:r>
              <a:t/>
            </a:r>
            <a:endParaRPr b="1" sz="2800">
              <a:solidFill>
                <a:srgbClr val="00B2A9"/>
              </a:solidFill>
              <a:latin typeface="Roboto"/>
              <a:ea typeface="Roboto"/>
              <a:cs typeface="Roboto"/>
              <a:sym typeface="Roboto"/>
            </a:endParaRPr>
          </a:p>
        </p:txBody>
      </p:sp>
      <p:cxnSp>
        <p:nvCxnSpPr>
          <p:cNvPr id="991" name="Google Shape;991;p12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992" name="Google Shape;992;p123"/>
          <p:cNvPicPr preferRelativeResize="0"/>
          <p:nvPr/>
        </p:nvPicPr>
        <p:blipFill>
          <a:blip r:embed="rId3">
            <a:alphaModFix/>
          </a:blip>
          <a:stretch>
            <a:fillRect/>
          </a:stretch>
        </p:blipFill>
        <p:spPr>
          <a:xfrm>
            <a:off x="7701174" y="31900"/>
            <a:ext cx="1197252" cy="1151298"/>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12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998" name="Google Shape;998;p12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999" name="Google Shape;999;p124"/>
          <p:cNvSpPr txBox="1"/>
          <p:nvPr/>
        </p:nvSpPr>
        <p:spPr>
          <a:xfrm>
            <a:off x="358450" y="1105250"/>
            <a:ext cx="25980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sz="17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b="1" lang="en" sz="1800">
                <a:solidFill>
                  <a:srgbClr val="424242"/>
                </a:solidFill>
                <a:latin typeface="Roboto"/>
                <a:ea typeface="Roboto"/>
                <a:cs typeface="Roboto"/>
                <a:sym typeface="Roboto"/>
              </a:rPr>
              <a:t>Anecdote</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t/>
            </a:r>
            <a:endParaRPr sz="1800">
              <a:solidFill>
                <a:srgbClr val="424242"/>
              </a:solidFill>
              <a:latin typeface="Roboto"/>
              <a:ea typeface="Roboto"/>
              <a:cs typeface="Roboto"/>
              <a:sym typeface="Roboto"/>
            </a:endParaRPr>
          </a:p>
          <a:p>
            <a:pPr indent="0" lvl="0" marL="0" rtl="0" algn="l">
              <a:lnSpc>
                <a:spcPct val="100000"/>
              </a:lnSpc>
              <a:spcBef>
                <a:spcPts val="1600"/>
              </a:spcBef>
              <a:spcAft>
                <a:spcPts val="0"/>
              </a:spcAft>
              <a:buClr>
                <a:schemeClr val="dk1"/>
              </a:buClr>
              <a:buSzPts val="1100"/>
              <a:buFont typeface="Arial"/>
              <a:buNone/>
            </a:pPr>
            <a:r>
              <a:t/>
            </a:r>
            <a:endParaRPr sz="1800">
              <a:solidFill>
                <a:srgbClr val="424242"/>
              </a:solidFill>
              <a:latin typeface="Roboto"/>
              <a:ea typeface="Roboto"/>
              <a:cs typeface="Roboto"/>
              <a:sym typeface="Roboto"/>
            </a:endParaRPr>
          </a:p>
          <a:p>
            <a:pPr indent="0" lvl="0" marL="0" rtl="0" algn="l">
              <a:lnSpc>
                <a:spcPct val="115000"/>
              </a:lnSpc>
              <a:spcBef>
                <a:spcPts val="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1000" name="Google Shape;1000;p124"/>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1001" name="Google Shape;1001;p124"/>
          <p:cNvSpPr txBox="1"/>
          <p:nvPr/>
        </p:nvSpPr>
        <p:spPr>
          <a:xfrm>
            <a:off x="3828000" y="1105250"/>
            <a:ext cx="5096100" cy="38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424242"/>
                </a:solidFill>
                <a:latin typeface="Roboto"/>
                <a:ea typeface="Roboto"/>
                <a:cs typeface="Roboto"/>
                <a:sym typeface="Roboto"/>
              </a:rPr>
              <a:t>Details</a:t>
            </a:r>
            <a:endParaRPr b="1"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An anecdote is a personal story that helps connect with the audience and make the message stronger.</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Let’s look at an example...</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ctr">
              <a:lnSpc>
                <a:spcPct val="115000"/>
              </a:lnSpc>
              <a:spcBef>
                <a:spcPts val="1600"/>
              </a:spcBef>
              <a:spcAft>
                <a:spcPts val="0"/>
              </a:spcAft>
              <a:buNone/>
            </a:pPr>
            <a:r>
              <a:t/>
            </a:r>
            <a:endParaRPr b="1" sz="1700">
              <a:solidFill>
                <a:srgbClr val="424242"/>
              </a:solidFill>
              <a:latin typeface="Roboto"/>
              <a:ea typeface="Roboto"/>
              <a:cs typeface="Roboto"/>
              <a:sym typeface="Roboto"/>
            </a:endParaRPr>
          </a:p>
          <a:p>
            <a:pPr indent="0" lvl="0" marL="0" rtl="0" algn="l">
              <a:spcBef>
                <a:spcPts val="1600"/>
              </a:spcBef>
              <a:spcAft>
                <a:spcPts val="1600"/>
              </a:spcAft>
              <a:buNone/>
            </a:pPr>
            <a:r>
              <a:t/>
            </a:r>
            <a:endParaRPr sz="1700">
              <a:solidFill>
                <a:srgbClr val="424242"/>
              </a:solidFill>
              <a:latin typeface="Roboto"/>
              <a:ea typeface="Roboto"/>
              <a:cs typeface="Roboto"/>
              <a:sym typeface="Roboto"/>
            </a:endParaRPr>
          </a:p>
        </p:txBody>
      </p:sp>
      <p:cxnSp>
        <p:nvCxnSpPr>
          <p:cNvPr id="1002" name="Google Shape;1002;p124"/>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1003" name="Google Shape;1003;p124"/>
          <p:cNvPicPr preferRelativeResize="0"/>
          <p:nvPr/>
        </p:nvPicPr>
        <p:blipFill rotWithShape="1">
          <a:blip r:embed="rId3">
            <a:alphaModFix/>
          </a:blip>
          <a:srcRect b="0" l="17791" r="-8" t="21923"/>
          <a:stretch/>
        </p:blipFill>
        <p:spPr>
          <a:xfrm>
            <a:off x="8018825" y="148925"/>
            <a:ext cx="1018521" cy="967302"/>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25"/>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1009" name="Google Shape;1009;p125"/>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10" name="Google Shape;1010;p125"/>
          <p:cNvPicPr preferRelativeResize="0"/>
          <p:nvPr/>
        </p:nvPicPr>
        <p:blipFill rotWithShape="1">
          <a:blip r:embed="rId3">
            <a:alphaModFix/>
          </a:blip>
          <a:srcRect b="0" l="17791" r="-8" t="21923"/>
          <a:stretch/>
        </p:blipFill>
        <p:spPr>
          <a:xfrm>
            <a:off x="8018825" y="148925"/>
            <a:ext cx="1018521" cy="967302"/>
          </a:xfrm>
          <a:prstGeom prst="rect">
            <a:avLst/>
          </a:prstGeom>
          <a:noFill/>
          <a:ln>
            <a:noFill/>
          </a:ln>
        </p:spPr>
      </p:pic>
      <p:sp>
        <p:nvSpPr>
          <p:cNvPr id="1011" name="Google Shape;1011;p125"/>
          <p:cNvSpPr txBox="1"/>
          <p:nvPr/>
        </p:nvSpPr>
        <p:spPr>
          <a:xfrm>
            <a:off x="311700" y="1105250"/>
            <a:ext cx="8612400" cy="387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424242"/>
                </a:solidFill>
                <a:latin typeface="Roboto"/>
                <a:ea typeface="Roboto"/>
                <a:cs typeface="Roboto"/>
                <a:sym typeface="Roboto"/>
              </a:rPr>
              <a:t>Example: Steve Jobs Speech</a:t>
            </a:r>
            <a:endParaRPr b="1"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“Today I want to tell you three stories from my life. That's it. No big  deal. Just three stories.</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700">
                <a:solidFill>
                  <a:srgbClr val="424242"/>
                </a:solidFill>
                <a:latin typeface="Roboto"/>
                <a:ea typeface="Roboto"/>
                <a:cs typeface="Roboto"/>
                <a:sym typeface="Roboto"/>
              </a:rPr>
              <a:t>I was lucky — I found what I loved to do early in life. A friend and I started Apple in my parent’s garage when I was 20. We worked  hard, and in 10 years Apple had grown from just the two of us in a garage into a $2 billion company with over 4000 employees. We had just released our finest creation — the Macintosh — a year earlier and I had just turned 30. And then I got fired. How can you get fired from a company you started?”</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t/>
            </a:r>
            <a:endParaRPr sz="17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700">
              <a:solidFill>
                <a:srgbClr val="424242"/>
              </a:solidFill>
              <a:latin typeface="Roboto"/>
              <a:ea typeface="Roboto"/>
              <a:cs typeface="Roboto"/>
              <a:sym typeface="Roboto"/>
            </a:endParaRPr>
          </a:p>
          <a:p>
            <a:pPr indent="0" lvl="0" marL="0" rtl="0" algn="l">
              <a:spcBef>
                <a:spcPts val="1600"/>
              </a:spcBef>
              <a:spcAft>
                <a:spcPts val="1600"/>
              </a:spcAft>
              <a:buNone/>
            </a:pPr>
            <a:r>
              <a:t/>
            </a:r>
            <a:endParaRPr sz="1700">
              <a:solidFill>
                <a:srgbClr val="424242"/>
              </a:solidFill>
              <a:latin typeface="Roboto"/>
              <a:ea typeface="Roboto"/>
              <a:cs typeface="Roboto"/>
              <a:sym typeface="Roboto"/>
            </a:endParaRPr>
          </a:p>
        </p:txBody>
      </p:sp>
      <p:sp>
        <p:nvSpPr>
          <p:cNvPr id="1012" name="Google Shape;1012;p125"/>
          <p:cNvSpPr txBox="1"/>
          <p:nvPr/>
        </p:nvSpPr>
        <p:spPr>
          <a:xfrm>
            <a:off x="0" y="4036225"/>
            <a:ext cx="9220500" cy="1220700"/>
          </a:xfrm>
          <a:prstGeom prst="rect">
            <a:avLst/>
          </a:prstGeom>
          <a:solidFill>
            <a:srgbClr val="00B2A9"/>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rgbClr val="FFFFFF"/>
                </a:solidFill>
                <a:latin typeface="Roboto"/>
                <a:ea typeface="Roboto"/>
                <a:cs typeface="Roboto"/>
                <a:sym typeface="Roboto"/>
              </a:rPr>
              <a:t>How is this an anecdote?</a:t>
            </a:r>
            <a:endParaRPr sz="2400">
              <a:solidFill>
                <a:srgbClr val="FFFFFF"/>
              </a:solidFill>
              <a:latin typeface="Roboto"/>
              <a:ea typeface="Roboto"/>
              <a:cs typeface="Roboto"/>
              <a:sym typeface="Roboto"/>
            </a:endParaRPr>
          </a:p>
          <a:p>
            <a:pPr indent="0" lvl="0" marL="0" rtl="0" algn="ctr">
              <a:spcBef>
                <a:spcPts val="1000"/>
              </a:spcBef>
              <a:spcAft>
                <a:spcPts val="1000"/>
              </a:spcAft>
              <a:buNone/>
            </a:pPr>
            <a:r>
              <a:rPr lang="en" sz="2400">
                <a:solidFill>
                  <a:srgbClr val="FFFFFF"/>
                </a:solidFill>
                <a:latin typeface="Roboto"/>
                <a:ea typeface="Roboto"/>
                <a:cs typeface="Roboto"/>
                <a:sym typeface="Roboto"/>
              </a:rPr>
              <a:t>What is Steve Jobs talking about?</a:t>
            </a:r>
            <a:endParaRPr sz="2400">
              <a:solidFill>
                <a:srgbClr val="FFFFFF"/>
              </a:solidFill>
              <a:latin typeface="Roboto"/>
              <a:ea typeface="Roboto"/>
              <a:cs typeface="Roboto"/>
              <a:sym typeface="Roboto"/>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126"/>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Steve Jobs Speech</a:t>
            </a:r>
            <a:endParaRPr b="1">
              <a:solidFill>
                <a:srgbClr val="1F3A93"/>
              </a:solidFill>
              <a:latin typeface="Roboto Condensed"/>
              <a:ea typeface="Roboto Condensed"/>
              <a:cs typeface="Roboto Condensed"/>
              <a:sym typeface="Roboto Condensed"/>
            </a:endParaRPr>
          </a:p>
        </p:txBody>
      </p:sp>
      <p:cxnSp>
        <p:nvCxnSpPr>
          <p:cNvPr id="1018" name="Google Shape;1018;p126"/>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19" name="Google Shape;1019;p126"/>
          <p:cNvPicPr preferRelativeResize="0"/>
          <p:nvPr/>
        </p:nvPicPr>
        <p:blipFill rotWithShape="1">
          <a:blip r:embed="rId3">
            <a:alphaModFix/>
          </a:blip>
          <a:srcRect b="0" l="17791" r="-8" t="21923"/>
          <a:stretch/>
        </p:blipFill>
        <p:spPr>
          <a:xfrm>
            <a:off x="8018825" y="148925"/>
            <a:ext cx="1018521" cy="967302"/>
          </a:xfrm>
          <a:prstGeom prst="rect">
            <a:avLst/>
          </a:prstGeom>
          <a:noFill/>
          <a:ln>
            <a:noFill/>
          </a:ln>
        </p:spPr>
      </p:pic>
      <p:pic>
        <p:nvPicPr>
          <p:cNvPr descr="Here we see Steve Jobs delivering his commencement speech to the graduates of Stanford University in 2005. In it he talks about getting fired from Apple in 1985, life &amp; death" id="1020" name="Google Shape;1020;p126" title="Steve Jobs Stanford Commencement Speech 2005">
            <a:hlinkClick r:id="rId4"/>
          </p:cNvPr>
          <p:cNvPicPr preferRelativeResize="0"/>
          <p:nvPr/>
        </p:nvPicPr>
        <p:blipFill>
          <a:blip r:embed="rId5">
            <a:alphaModFix/>
          </a:blip>
          <a:stretch>
            <a:fillRect/>
          </a:stretch>
        </p:blipFill>
        <p:spPr>
          <a:xfrm>
            <a:off x="2286000" y="1227800"/>
            <a:ext cx="4572000" cy="34290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12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Let’s Consider a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026" name="Google Shape;1026;p12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27" name="Google Shape;1027;p127"/>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sp>
        <p:nvSpPr>
          <p:cNvPr id="1028" name="Google Shape;1028;p127"/>
          <p:cNvSpPr txBox="1"/>
          <p:nvPr>
            <p:ph idx="1" type="body"/>
          </p:nvPr>
        </p:nvSpPr>
        <p:spPr>
          <a:xfrm>
            <a:off x="2856175" y="1078475"/>
            <a:ext cx="6225300" cy="3899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700">
              <a:solidFill>
                <a:srgbClr val="222222"/>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1700">
                <a:solidFill>
                  <a:srgbClr val="222222"/>
                </a:solidFill>
                <a:latin typeface="Roboto"/>
                <a:ea typeface="Roboto"/>
                <a:cs typeface="Roboto"/>
                <a:sym typeface="Roboto"/>
              </a:rPr>
              <a:t>“…to me, he was still the guy who’d picked me up for our dates in a car that was so rusted out, I could actually see the pavement going by through a hole in the passenger side door…he was the guy whose proudest possession was a coffee table he’d found in a dumpster, and whose only pair of decent shoes was half a size too small.”</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0"/>
              </a:spcAft>
              <a:buClr>
                <a:schemeClr val="dk1"/>
              </a:buClr>
              <a:buSzPts val="1100"/>
              <a:buFont typeface="Arial"/>
              <a:buNone/>
            </a:pPr>
            <a:r>
              <a:t/>
            </a:r>
            <a:endParaRPr sz="1700">
              <a:solidFill>
                <a:srgbClr val="222222"/>
              </a:solidFill>
              <a:latin typeface="Roboto"/>
              <a:ea typeface="Roboto"/>
              <a:cs typeface="Roboto"/>
              <a:sym typeface="Roboto"/>
            </a:endParaRPr>
          </a:p>
          <a:p>
            <a:pPr indent="0" lvl="0" marL="0" rtl="0" algn="l">
              <a:lnSpc>
                <a:spcPct val="100000"/>
              </a:lnSpc>
              <a:spcBef>
                <a:spcPts val="1000"/>
              </a:spcBef>
              <a:spcAft>
                <a:spcPts val="1000"/>
              </a:spcAft>
              <a:buNone/>
            </a:pPr>
            <a:r>
              <a:rPr lang="en" sz="1700">
                <a:solidFill>
                  <a:srgbClr val="222222"/>
                </a:solidFill>
                <a:latin typeface="Roboto"/>
                <a:ea typeface="Roboto"/>
                <a:cs typeface="Roboto"/>
                <a:sym typeface="Roboto"/>
              </a:rPr>
              <a:t>"That's the man who sits down with me and our girls for dinner nearly every night, patiently answering their questions about issues in the news, and strategizing about middle school friendships."</a:t>
            </a:r>
            <a:endParaRPr sz="1700">
              <a:solidFill>
                <a:srgbClr val="222222"/>
              </a:solidFill>
              <a:latin typeface="Roboto"/>
              <a:ea typeface="Roboto"/>
              <a:cs typeface="Roboto"/>
              <a:sym typeface="Roboto"/>
            </a:endParaRPr>
          </a:p>
        </p:txBody>
      </p:sp>
      <p:sp>
        <p:nvSpPr>
          <p:cNvPr id="1029" name="Google Shape;1029;p127"/>
          <p:cNvSpPr/>
          <p:nvPr/>
        </p:nvSpPr>
        <p:spPr>
          <a:xfrm>
            <a:off x="0" y="1272600"/>
            <a:ext cx="2785200" cy="3899100"/>
          </a:xfrm>
          <a:prstGeom prst="rect">
            <a:avLst/>
          </a:prstGeom>
          <a:solidFill>
            <a:srgbClr val="00B2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F2F6F5"/>
                </a:solidFill>
                <a:latin typeface="Roboto"/>
                <a:ea typeface="Roboto"/>
                <a:cs typeface="Roboto"/>
                <a:sym typeface="Roboto"/>
              </a:rPr>
              <a:t>These are excerpts from Michelle Obama’s Speech to the DNC in Sept 2012</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a:p>
            <a:pPr indent="0" lvl="0" marL="0" rtl="0" algn="l">
              <a:spcBef>
                <a:spcPts val="0"/>
              </a:spcBef>
              <a:spcAft>
                <a:spcPts val="0"/>
              </a:spcAft>
              <a:buNone/>
            </a:pPr>
            <a:r>
              <a:t/>
            </a:r>
            <a:endParaRPr sz="1600">
              <a:solidFill>
                <a:srgbClr val="F2F6F5"/>
              </a:solidFill>
              <a:latin typeface="Roboto"/>
              <a:ea typeface="Roboto"/>
              <a:cs typeface="Roboto"/>
              <a:sym typeface="Roboto"/>
            </a:endParaRPr>
          </a:p>
        </p:txBody>
      </p:sp>
      <p:cxnSp>
        <p:nvCxnSpPr>
          <p:cNvPr id="1030" name="Google Shape;1030;p127"/>
          <p:cNvCxnSpPr/>
          <p:nvPr/>
        </p:nvCxnSpPr>
        <p:spPr>
          <a:xfrm rot="10800000">
            <a:off x="3371725" y="3244325"/>
            <a:ext cx="5194200" cy="24600"/>
          </a:xfrm>
          <a:prstGeom prst="straightConnector1">
            <a:avLst/>
          </a:prstGeom>
          <a:noFill/>
          <a:ln cap="flat" cmpd="sng" w="19050">
            <a:solidFill>
              <a:srgbClr val="00B2A9"/>
            </a:solidFill>
            <a:prstDash val="lgDash"/>
            <a:round/>
            <a:headEnd len="med" w="med" type="none"/>
            <a:tailEnd len="med" w="med" type="none"/>
          </a:ln>
        </p:spPr>
      </p:cxnSp>
      <p:pic>
        <p:nvPicPr>
          <p:cNvPr id="1031" name="Google Shape;1031;p127"/>
          <p:cNvPicPr preferRelativeResize="0"/>
          <p:nvPr/>
        </p:nvPicPr>
        <p:blipFill>
          <a:blip r:embed="rId4">
            <a:alphaModFix/>
          </a:blip>
          <a:stretch>
            <a:fillRect/>
          </a:stretch>
        </p:blipFill>
        <p:spPr>
          <a:xfrm>
            <a:off x="353468" y="2571750"/>
            <a:ext cx="2078276" cy="24409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Cornell Notes</a:t>
            </a:r>
            <a:endParaRPr b="1">
              <a:solidFill>
                <a:srgbClr val="1F3A93"/>
              </a:solidFill>
              <a:latin typeface="Roboto Condensed"/>
              <a:ea typeface="Roboto Condensed"/>
              <a:cs typeface="Roboto Condensed"/>
              <a:sym typeface="Roboto Condensed"/>
            </a:endParaRPr>
          </a:p>
        </p:txBody>
      </p:sp>
      <p:cxnSp>
        <p:nvCxnSpPr>
          <p:cNvPr id="251" name="Google Shape;251;p4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sp>
        <p:nvSpPr>
          <p:cNvPr id="252" name="Google Shape;252;p47"/>
          <p:cNvSpPr txBox="1"/>
          <p:nvPr/>
        </p:nvSpPr>
        <p:spPr>
          <a:xfrm>
            <a:off x="358450" y="1105250"/>
            <a:ext cx="25980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4242"/>
                </a:solidFill>
                <a:latin typeface="Roboto"/>
                <a:ea typeface="Roboto"/>
                <a:cs typeface="Roboto"/>
                <a:sym typeface="Roboto"/>
              </a:rPr>
              <a:t>Key Words &amp; Questions</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0"/>
              </a:spcAft>
              <a:buClr>
                <a:schemeClr val="dk1"/>
              </a:buClr>
              <a:buSzPts val="1100"/>
              <a:buFont typeface="Arial"/>
              <a:buNone/>
            </a:pPr>
            <a:r>
              <a:rPr lang="en" sz="1800">
                <a:solidFill>
                  <a:srgbClr val="424242"/>
                </a:solidFill>
                <a:latin typeface="Roboto"/>
                <a:ea typeface="Roboto"/>
                <a:cs typeface="Roboto"/>
                <a:sym typeface="Roboto"/>
              </a:rPr>
              <a:t>What are context clues?</a:t>
            </a:r>
            <a:endParaRPr sz="1800">
              <a:solidFill>
                <a:srgbClr val="424242"/>
              </a:solidFill>
              <a:latin typeface="Roboto"/>
              <a:ea typeface="Roboto"/>
              <a:cs typeface="Roboto"/>
              <a:sym typeface="Roboto"/>
            </a:endParaRPr>
          </a:p>
          <a:p>
            <a:pPr indent="0" lvl="0" marL="0" rtl="0" algn="l">
              <a:lnSpc>
                <a:spcPct val="115000"/>
              </a:lnSpc>
              <a:spcBef>
                <a:spcPts val="1600"/>
              </a:spcBef>
              <a:spcAft>
                <a:spcPts val="0"/>
              </a:spcAft>
              <a:buNone/>
            </a:pPr>
            <a:r>
              <a:t/>
            </a:r>
            <a:endParaRPr b="1" sz="1800">
              <a:solidFill>
                <a:srgbClr val="424242"/>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253" name="Google Shape;253;p47"/>
          <p:cNvCxnSpPr/>
          <p:nvPr/>
        </p:nvCxnSpPr>
        <p:spPr>
          <a:xfrm>
            <a:off x="3717225" y="1188350"/>
            <a:ext cx="0" cy="3871200"/>
          </a:xfrm>
          <a:prstGeom prst="straightConnector1">
            <a:avLst/>
          </a:prstGeom>
          <a:noFill/>
          <a:ln cap="flat" cmpd="sng" w="19050">
            <a:solidFill>
              <a:srgbClr val="1F3A92"/>
            </a:solidFill>
            <a:prstDash val="solid"/>
            <a:round/>
            <a:headEnd len="med" w="med" type="none"/>
            <a:tailEnd len="med" w="med" type="none"/>
          </a:ln>
        </p:spPr>
      </p:cxnSp>
      <p:sp>
        <p:nvSpPr>
          <p:cNvPr id="254" name="Google Shape;254;p47"/>
          <p:cNvSpPr txBox="1"/>
          <p:nvPr/>
        </p:nvSpPr>
        <p:spPr>
          <a:xfrm>
            <a:off x="4114800" y="1105250"/>
            <a:ext cx="4717500" cy="387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424242"/>
                </a:solidFill>
                <a:latin typeface="Roboto"/>
                <a:ea typeface="Roboto"/>
                <a:cs typeface="Roboto"/>
                <a:sym typeface="Roboto"/>
              </a:rPr>
              <a:t>Details</a:t>
            </a:r>
            <a:endParaRPr b="1" sz="18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800" u="sng">
                <a:solidFill>
                  <a:srgbClr val="424242"/>
                </a:solidFill>
                <a:latin typeface="Roboto"/>
                <a:ea typeface="Roboto"/>
                <a:cs typeface="Roboto"/>
                <a:sym typeface="Roboto"/>
              </a:rPr>
              <a:t>Context clues</a:t>
            </a:r>
            <a:r>
              <a:rPr lang="en" sz="1800">
                <a:solidFill>
                  <a:srgbClr val="424242"/>
                </a:solidFill>
                <a:latin typeface="Roboto"/>
                <a:ea typeface="Roboto"/>
                <a:cs typeface="Roboto"/>
                <a:sym typeface="Roboto"/>
              </a:rPr>
              <a:t> are clues in the text that help you determine the meaning of new or unfamiliar words.</a:t>
            </a:r>
            <a:endParaRPr sz="18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800">
                <a:solidFill>
                  <a:srgbClr val="424242"/>
                </a:solidFill>
                <a:latin typeface="Roboto"/>
                <a:ea typeface="Roboto"/>
                <a:cs typeface="Roboto"/>
                <a:sym typeface="Roboto"/>
              </a:rPr>
              <a:t>Example: He loves to talk, in fact some call him garrulous, but his friend on the other hand is taciturn.</a:t>
            </a:r>
            <a:endParaRPr sz="1800">
              <a:solidFill>
                <a:srgbClr val="424242"/>
              </a:solidFill>
              <a:latin typeface="Roboto"/>
              <a:ea typeface="Roboto"/>
              <a:cs typeface="Roboto"/>
              <a:sym typeface="Roboto"/>
            </a:endParaRPr>
          </a:p>
          <a:p>
            <a:pPr indent="0" lvl="0" marL="0" rtl="0" algn="l">
              <a:spcBef>
                <a:spcPts val="1600"/>
              </a:spcBef>
              <a:spcAft>
                <a:spcPts val="0"/>
              </a:spcAft>
              <a:buClr>
                <a:schemeClr val="dk1"/>
              </a:buClr>
              <a:buSzPts val="1100"/>
              <a:buFont typeface="Arial"/>
              <a:buNone/>
            </a:pPr>
            <a:r>
              <a:rPr lang="en" sz="1800">
                <a:solidFill>
                  <a:srgbClr val="424242"/>
                </a:solidFill>
                <a:latin typeface="Roboto"/>
                <a:ea typeface="Roboto"/>
                <a:cs typeface="Roboto"/>
                <a:sym typeface="Roboto"/>
              </a:rPr>
              <a:t>Example: They walked down the corridor to get to the other  classroom.</a:t>
            </a:r>
            <a:endParaRPr sz="1800">
              <a:solidFill>
                <a:srgbClr val="424242"/>
              </a:solidFill>
              <a:latin typeface="Roboto"/>
              <a:ea typeface="Roboto"/>
              <a:cs typeface="Roboto"/>
              <a:sym typeface="Roboto"/>
            </a:endParaRPr>
          </a:p>
          <a:p>
            <a:pPr indent="0" lvl="0" marL="0" rtl="0" algn="ctr">
              <a:lnSpc>
                <a:spcPct val="115000"/>
              </a:lnSpc>
              <a:spcBef>
                <a:spcPts val="1600"/>
              </a:spcBef>
              <a:spcAft>
                <a:spcPts val="0"/>
              </a:spcAft>
              <a:buNone/>
            </a:pPr>
            <a:r>
              <a:t/>
            </a:r>
            <a:endParaRPr b="1" sz="1800">
              <a:solidFill>
                <a:srgbClr val="424242"/>
              </a:solidFill>
              <a:latin typeface="Roboto"/>
              <a:ea typeface="Roboto"/>
              <a:cs typeface="Roboto"/>
              <a:sym typeface="Roboto"/>
            </a:endParaRPr>
          </a:p>
          <a:p>
            <a:pPr indent="0" lvl="0" marL="0" rtl="0" algn="l">
              <a:spcBef>
                <a:spcPts val="1600"/>
              </a:spcBef>
              <a:spcAft>
                <a:spcPts val="1600"/>
              </a:spcAft>
              <a:buNone/>
            </a:pPr>
            <a:r>
              <a:t/>
            </a:r>
            <a:endParaRPr sz="1800">
              <a:solidFill>
                <a:srgbClr val="424242"/>
              </a:solidFill>
              <a:latin typeface="Roboto"/>
              <a:ea typeface="Roboto"/>
              <a:cs typeface="Roboto"/>
              <a:sym typeface="Roboto"/>
            </a:endParaRPr>
          </a:p>
        </p:txBody>
      </p:sp>
      <p:cxnSp>
        <p:nvCxnSpPr>
          <p:cNvPr id="255" name="Google Shape;255;p47"/>
          <p:cNvCxnSpPr/>
          <p:nvPr/>
        </p:nvCxnSpPr>
        <p:spPr>
          <a:xfrm rot="10800000">
            <a:off x="106650" y="1645550"/>
            <a:ext cx="8930700" cy="0"/>
          </a:xfrm>
          <a:prstGeom prst="straightConnector1">
            <a:avLst/>
          </a:prstGeom>
          <a:noFill/>
          <a:ln cap="flat" cmpd="sng" w="19050">
            <a:solidFill>
              <a:srgbClr val="1F3A92"/>
            </a:solidFill>
            <a:prstDash val="solid"/>
            <a:round/>
            <a:headEnd len="med" w="med" type="none"/>
            <a:tailEnd len="med" w="med" type="none"/>
          </a:ln>
        </p:spPr>
      </p:cxnSp>
      <p:pic>
        <p:nvPicPr>
          <p:cNvPr id="256" name="Google Shape;256;p47"/>
          <p:cNvPicPr preferRelativeResize="0"/>
          <p:nvPr/>
        </p:nvPicPr>
        <p:blipFill rotWithShape="1">
          <a:blip r:embed="rId3">
            <a:alphaModFix/>
          </a:blip>
          <a:srcRect b="0" l="17791" r="-8" t="21923"/>
          <a:stretch/>
        </p:blipFill>
        <p:spPr>
          <a:xfrm>
            <a:off x="8018825" y="148925"/>
            <a:ext cx="1018521" cy="967302"/>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128"/>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Let’s Consider a Speech!</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037" name="Google Shape;1037;p128"/>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38" name="Google Shape;1038;p128"/>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graphicFrame>
        <p:nvGraphicFramePr>
          <p:cNvPr id="1039" name="Google Shape;1039;p128"/>
          <p:cNvGraphicFramePr/>
          <p:nvPr/>
        </p:nvGraphicFramePr>
        <p:xfrm>
          <a:off x="409563" y="1299250"/>
          <a:ext cx="3000000" cy="3000000"/>
        </p:xfrm>
        <a:graphic>
          <a:graphicData uri="http://schemas.openxmlformats.org/drawingml/2006/table">
            <a:tbl>
              <a:tblPr>
                <a:noFill/>
                <a:tableStyleId>{B14CFA12-864A-465B-8994-31D7B57D6CF7}</a:tableStyleId>
              </a:tblPr>
              <a:tblGrid>
                <a:gridCol w="4039975"/>
                <a:gridCol w="4237325"/>
              </a:tblGrid>
              <a:tr h="219075">
                <a:tc>
                  <a:txBody>
                    <a:bodyPr/>
                    <a:lstStyle/>
                    <a:p>
                      <a:pPr indent="0" lvl="0" marL="0" rtl="0" algn="ctr">
                        <a:lnSpc>
                          <a:spcPct val="115000"/>
                        </a:lnSpc>
                        <a:spcBef>
                          <a:spcPts val="0"/>
                        </a:spcBef>
                        <a:spcAft>
                          <a:spcPts val="0"/>
                        </a:spcAft>
                        <a:buNone/>
                      </a:pPr>
                      <a:r>
                        <a:rPr b="1" lang="en" sz="1800">
                          <a:solidFill>
                            <a:srgbClr val="1F3A92"/>
                          </a:solidFill>
                          <a:latin typeface="Roboto"/>
                          <a:ea typeface="Roboto"/>
                          <a:cs typeface="Roboto"/>
                          <a:sym typeface="Roboto"/>
                        </a:rPr>
                        <a:t>Anecdote in Your Own Words</a:t>
                      </a:r>
                      <a:endParaRPr b="1" sz="1800">
                        <a:solidFill>
                          <a:srgbClr val="1F3A92"/>
                        </a:solidFill>
                        <a:latin typeface="Roboto"/>
                        <a:ea typeface="Roboto"/>
                        <a:cs typeface="Roboto"/>
                        <a:sym typeface="Roboto"/>
                      </a:endParaRPr>
                    </a:p>
                  </a:txBody>
                  <a:tcPr marT="91425" marB="91425" marR="68575" marL="68575">
                    <a:lnL cap="flat" cmpd="sng" w="12650">
                      <a:solidFill>
                        <a:srgbClr val="00B2A9"/>
                      </a:solidFill>
                      <a:prstDash val="solid"/>
                      <a:round/>
                      <a:headEnd len="sm" w="sm" type="none"/>
                      <a:tailEnd len="sm" w="sm" type="none"/>
                    </a:lnL>
                    <a:lnR cap="flat" cmpd="sng" w="12650">
                      <a:solidFill>
                        <a:srgbClr val="00B2A9"/>
                      </a:solidFill>
                      <a:prstDash val="solid"/>
                      <a:round/>
                      <a:headEnd len="sm" w="sm" type="none"/>
                      <a:tailEnd len="sm" w="sm" type="none"/>
                    </a:lnR>
                    <a:lnT cap="flat" cmpd="sng" w="12650">
                      <a:solidFill>
                        <a:srgbClr val="00B2A9"/>
                      </a:solidFill>
                      <a:prstDash val="solid"/>
                      <a:round/>
                      <a:headEnd len="sm" w="sm" type="none"/>
                      <a:tailEnd len="sm" w="sm" type="none"/>
                    </a:lnT>
                    <a:lnB cap="flat" cmpd="sng" w="12650">
                      <a:solidFill>
                        <a:srgbClr val="00B2A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800">
                          <a:solidFill>
                            <a:srgbClr val="1F3A92"/>
                          </a:solidFill>
                          <a:latin typeface="Roboto"/>
                          <a:ea typeface="Roboto"/>
                          <a:cs typeface="Roboto"/>
                          <a:sym typeface="Roboto"/>
                        </a:rPr>
                        <a:t>The Point of the Story</a:t>
                      </a:r>
                      <a:endParaRPr b="1" sz="1800">
                        <a:solidFill>
                          <a:srgbClr val="1F3A92"/>
                        </a:solidFill>
                        <a:latin typeface="Roboto"/>
                        <a:ea typeface="Roboto"/>
                        <a:cs typeface="Roboto"/>
                        <a:sym typeface="Roboto"/>
                      </a:endParaRPr>
                    </a:p>
                  </a:txBody>
                  <a:tcPr marT="91425" marB="91425" marR="68575" marL="68575">
                    <a:lnL cap="flat" cmpd="sng" w="12650">
                      <a:solidFill>
                        <a:srgbClr val="00B2A9"/>
                      </a:solidFill>
                      <a:prstDash val="solid"/>
                      <a:round/>
                      <a:headEnd len="sm" w="sm" type="none"/>
                      <a:tailEnd len="sm" w="sm" type="none"/>
                    </a:lnL>
                    <a:lnR cap="flat" cmpd="sng" w="12650">
                      <a:solidFill>
                        <a:srgbClr val="00B2A9"/>
                      </a:solidFill>
                      <a:prstDash val="solid"/>
                      <a:round/>
                      <a:headEnd len="sm" w="sm" type="none"/>
                      <a:tailEnd len="sm" w="sm" type="none"/>
                    </a:lnR>
                    <a:lnT cap="flat" cmpd="sng" w="12650">
                      <a:solidFill>
                        <a:srgbClr val="00B2A9"/>
                      </a:solidFill>
                      <a:prstDash val="solid"/>
                      <a:round/>
                      <a:headEnd len="sm" w="sm" type="none"/>
                      <a:tailEnd len="sm" w="sm" type="none"/>
                    </a:lnT>
                    <a:lnB cap="flat" cmpd="sng" w="12650">
                      <a:solidFill>
                        <a:srgbClr val="00B2A9"/>
                      </a:solidFill>
                      <a:prstDash val="solid"/>
                      <a:round/>
                      <a:headEnd len="sm" w="sm" type="none"/>
                      <a:tailEnd len="sm" w="sm" type="none"/>
                    </a:lnB>
                  </a:tcPr>
                </a:tc>
              </a:tr>
              <a:tr h="1104900">
                <a:tc>
                  <a:txBody>
                    <a:bodyPr/>
                    <a:lstStyle/>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txBody>
                  <a:tcPr marT="91425" marB="91425" marR="68575" marL="68575">
                    <a:lnL cap="flat" cmpd="sng" w="12650">
                      <a:solidFill>
                        <a:srgbClr val="00B2A9"/>
                      </a:solidFill>
                      <a:prstDash val="solid"/>
                      <a:round/>
                      <a:headEnd len="sm" w="sm" type="none"/>
                      <a:tailEnd len="sm" w="sm" type="none"/>
                    </a:lnL>
                    <a:lnR cap="flat" cmpd="sng" w="12650">
                      <a:solidFill>
                        <a:srgbClr val="00B2A9"/>
                      </a:solidFill>
                      <a:prstDash val="solid"/>
                      <a:round/>
                      <a:headEnd len="sm" w="sm" type="none"/>
                      <a:tailEnd len="sm" w="sm" type="none"/>
                    </a:lnR>
                    <a:lnT cap="flat" cmpd="sng" w="12650">
                      <a:solidFill>
                        <a:srgbClr val="00B2A9"/>
                      </a:solidFill>
                      <a:prstDash val="solid"/>
                      <a:round/>
                      <a:headEnd len="sm" w="sm" type="none"/>
                      <a:tailEnd len="sm" w="sm" type="none"/>
                    </a:lnT>
                    <a:lnB cap="flat" cmpd="sng" w="12650">
                      <a:solidFill>
                        <a:srgbClr val="00B2A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000"/>
                        <a:t> </a:t>
                      </a:r>
                      <a:endParaRPr sz="1000"/>
                    </a:p>
                  </a:txBody>
                  <a:tcPr marT="91425" marB="91425" marR="68575" marL="68575">
                    <a:lnL cap="flat" cmpd="sng" w="12650">
                      <a:solidFill>
                        <a:srgbClr val="00B2A9"/>
                      </a:solidFill>
                      <a:prstDash val="solid"/>
                      <a:round/>
                      <a:headEnd len="sm" w="sm" type="none"/>
                      <a:tailEnd len="sm" w="sm" type="none"/>
                    </a:lnL>
                    <a:lnR cap="flat" cmpd="sng" w="12650">
                      <a:solidFill>
                        <a:srgbClr val="00B2A9"/>
                      </a:solidFill>
                      <a:prstDash val="solid"/>
                      <a:round/>
                      <a:headEnd len="sm" w="sm" type="none"/>
                      <a:tailEnd len="sm" w="sm" type="none"/>
                    </a:lnR>
                    <a:lnT cap="flat" cmpd="sng" w="12650">
                      <a:solidFill>
                        <a:srgbClr val="00B2A9"/>
                      </a:solidFill>
                      <a:prstDash val="solid"/>
                      <a:round/>
                      <a:headEnd len="sm" w="sm" type="none"/>
                      <a:tailEnd len="sm" w="sm" type="none"/>
                    </a:lnT>
                    <a:lnB cap="flat" cmpd="sng" w="12650">
                      <a:solidFill>
                        <a:srgbClr val="00B2A9"/>
                      </a:solidFill>
                      <a:prstDash val="solid"/>
                      <a:round/>
                      <a:headEnd len="sm" w="sm" type="none"/>
                      <a:tailEnd len="sm" w="sm" type="none"/>
                    </a:lnB>
                  </a:tcPr>
                </a:tc>
              </a:tr>
              <a:tr h="1152525">
                <a:tc>
                  <a:txBody>
                    <a:bodyPr/>
                    <a:lstStyle/>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txBody>
                  <a:tcPr marT="91425" marB="91425" marR="68575" marL="68575">
                    <a:lnL cap="flat" cmpd="sng" w="12650">
                      <a:solidFill>
                        <a:srgbClr val="00B2A9"/>
                      </a:solidFill>
                      <a:prstDash val="solid"/>
                      <a:round/>
                      <a:headEnd len="sm" w="sm" type="none"/>
                      <a:tailEnd len="sm" w="sm" type="none"/>
                    </a:lnL>
                    <a:lnR cap="flat" cmpd="sng" w="12650">
                      <a:solidFill>
                        <a:srgbClr val="00B2A9"/>
                      </a:solidFill>
                      <a:prstDash val="solid"/>
                      <a:round/>
                      <a:headEnd len="sm" w="sm" type="none"/>
                      <a:tailEnd len="sm" w="sm" type="none"/>
                    </a:lnR>
                    <a:lnT cap="flat" cmpd="sng" w="12650">
                      <a:solidFill>
                        <a:srgbClr val="00B2A9"/>
                      </a:solidFill>
                      <a:prstDash val="solid"/>
                      <a:round/>
                      <a:headEnd len="sm" w="sm" type="none"/>
                      <a:tailEnd len="sm" w="sm" type="none"/>
                    </a:lnT>
                    <a:lnB cap="flat" cmpd="sng" w="12650">
                      <a:solidFill>
                        <a:srgbClr val="00B2A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t> </a:t>
                      </a:r>
                      <a:endParaRPr sz="1000"/>
                    </a:p>
                  </a:txBody>
                  <a:tcPr marT="91425" marB="91425" marR="68575" marL="68575">
                    <a:lnL cap="flat" cmpd="sng" w="12650">
                      <a:solidFill>
                        <a:srgbClr val="00B2A9"/>
                      </a:solidFill>
                      <a:prstDash val="solid"/>
                      <a:round/>
                      <a:headEnd len="sm" w="sm" type="none"/>
                      <a:tailEnd len="sm" w="sm" type="none"/>
                    </a:lnL>
                    <a:lnR cap="flat" cmpd="sng" w="12650">
                      <a:solidFill>
                        <a:srgbClr val="00B2A9"/>
                      </a:solidFill>
                      <a:prstDash val="solid"/>
                      <a:round/>
                      <a:headEnd len="sm" w="sm" type="none"/>
                      <a:tailEnd len="sm" w="sm" type="none"/>
                    </a:lnR>
                    <a:lnT cap="flat" cmpd="sng" w="12650">
                      <a:solidFill>
                        <a:srgbClr val="00B2A9"/>
                      </a:solidFill>
                      <a:prstDash val="solid"/>
                      <a:round/>
                      <a:headEnd len="sm" w="sm" type="none"/>
                      <a:tailEnd len="sm" w="sm" type="none"/>
                    </a:lnT>
                    <a:lnB cap="flat" cmpd="sng" w="12650">
                      <a:solidFill>
                        <a:srgbClr val="00B2A9"/>
                      </a:solidFill>
                      <a:prstDash val="solid"/>
                      <a:round/>
                      <a:headEnd len="sm" w="sm" type="none"/>
                      <a:tailEnd len="sm" w="sm" type="none"/>
                    </a:lnB>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29"/>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1F3A93"/>
                </a:solidFill>
                <a:latin typeface="Roboto Condensed"/>
                <a:ea typeface="Roboto Condensed"/>
                <a:cs typeface="Roboto Condensed"/>
                <a:sym typeface="Roboto Condensed"/>
              </a:rPr>
              <a:t>Independent Practice</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045" name="Google Shape;1045;p129"/>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46" name="Google Shape;1046;p129"/>
          <p:cNvPicPr preferRelativeResize="0"/>
          <p:nvPr/>
        </p:nvPicPr>
        <p:blipFill rotWithShape="1">
          <a:blip r:embed="rId3">
            <a:alphaModFix/>
          </a:blip>
          <a:srcRect b="0" l="0" r="0" t="15604"/>
          <a:stretch/>
        </p:blipFill>
        <p:spPr>
          <a:xfrm>
            <a:off x="7973100" y="184813"/>
            <a:ext cx="1001775" cy="845475"/>
          </a:xfrm>
          <a:prstGeom prst="rect">
            <a:avLst/>
          </a:prstGeom>
          <a:noFill/>
          <a:ln>
            <a:noFill/>
          </a:ln>
        </p:spPr>
      </p:pic>
      <p:graphicFrame>
        <p:nvGraphicFramePr>
          <p:cNvPr id="1047" name="Google Shape;1047;p129"/>
          <p:cNvGraphicFramePr/>
          <p:nvPr/>
        </p:nvGraphicFramePr>
        <p:xfrm>
          <a:off x="409575" y="1170313"/>
          <a:ext cx="3000000" cy="3000000"/>
        </p:xfrm>
        <a:graphic>
          <a:graphicData uri="http://schemas.openxmlformats.org/drawingml/2006/table">
            <a:tbl>
              <a:tblPr>
                <a:noFill/>
                <a:tableStyleId>{FDA6830E-F268-4882-BA3F-72BD250BE273}</a:tableStyleId>
              </a:tblPr>
              <a:tblGrid>
                <a:gridCol w="4319300"/>
              </a:tblGrid>
              <a:tr h="381000">
                <a:tc>
                  <a:txBody>
                    <a:bodyPr/>
                    <a:lstStyle/>
                    <a:p>
                      <a:pPr indent="0" lvl="0" marL="914400" rtl="0" algn="l">
                        <a:spcBef>
                          <a:spcPts val="0"/>
                        </a:spcBef>
                        <a:spcAft>
                          <a:spcPts val="0"/>
                        </a:spcAft>
                        <a:buNone/>
                      </a:pPr>
                      <a:r>
                        <a:rPr lang="en" sz="1700">
                          <a:solidFill>
                            <a:schemeClr val="lt1"/>
                          </a:solidFill>
                          <a:latin typeface="Roboto"/>
                          <a:ea typeface="Roboto"/>
                          <a:cs typeface="Roboto"/>
                          <a:sym typeface="Roboto"/>
                        </a:rPr>
                        <a:t>Together we will read the speech excerpt from Michelle Obama’s Speech  to the DNC in Sept 2012.</a:t>
                      </a:r>
                      <a:endParaRPr sz="1700">
                        <a:solidFill>
                          <a:schemeClr val="lt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r h="381000">
                <a:tc>
                  <a:txBody>
                    <a:bodyPr/>
                    <a:lstStyle/>
                    <a:p>
                      <a:pPr indent="0" lvl="0" marL="914400" marR="5080" rtl="0" algn="l">
                        <a:lnSpc>
                          <a:spcPct val="97800"/>
                        </a:lnSpc>
                        <a:spcBef>
                          <a:spcPts val="0"/>
                        </a:spcBef>
                        <a:spcAft>
                          <a:spcPts val="0"/>
                        </a:spcAft>
                        <a:buNone/>
                      </a:pPr>
                      <a:r>
                        <a:rPr lang="en" sz="1700">
                          <a:solidFill>
                            <a:schemeClr val="lt1"/>
                          </a:solidFill>
                          <a:latin typeface="Roboto"/>
                          <a:ea typeface="Roboto"/>
                          <a:cs typeface="Roboto"/>
                          <a:sym typeface="Roboto"/>
                        </a:rPr>
                        <a:t>You will identify one of the anecdotes used by her speech and write it in the organizer below.</a:t>
                      </a:r>
                      <a:endParaRPr sz="1700">
                        <a:solidFill>
                          <a:schemeClr val="lt1"/>
                        </a:solidFill>
                        <a:latin typeface="Roboto"/>
                        <a:ea typeface="Roboto"/>
                        <a:cs typeface="Roboto"/>
                        <a:sym typeface="Roboto"/>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B2A9"/>
                    </a:solidFill>
                  </a:tcPr>
                </a:tc>
              </a:tr>
            </a:tbl>
          </a:graphicData>
        </a:graphic>
      </p:graphicFrame>
      <p:pic>
        <p:nvPicPr>
          <p:cNvPr id="1048" name="Google Shape;1048;p129"/>
          <p:cNvPicPr preferRelativeResize="0"/>
          <p:nvPr/>
        </p:nvPicPr>
        <p:blipFill>
          <a:blip r:embed="rId4">
            <a:alphaModFix/>
          </a:blip>
          <a:stretch>
            <a:fillRect/>
          </a:stretch>
        </p:blipFill>
        <p:spPr>
          <a:xfrm>
            <a:off x="557500" y="1252200"/>
            <a:ext cx="733500" cy="733500"/>
          </a:xfrm>
          <a:prstGeom prst="rect">
            <a:avLst/>
          </a:prstGeom>
          <a:noFill/>
          <a:ln>
            <a:noFill/>
          </a:ln>
        </p:spPr>
      </p:pic>
      <p:pic>
        <p:nvPicPr>
          <p:cNvPr id="1049" name="Google Shape;1049;p129"/>
          <p:cNvPicPr preferRelativeResize="0"/>
          <p:nvPr/>
        </p:nvPicPr>
        <p:blipFill>
          <a:blip r:embed="rId5">
            <a:alphaModFix/>
          </a:blip>
          <a:stretch>
            <a:fillRect/>
          </a:stretch>
        </p:blipFill>
        <p:spPr>
          <a:xfrm>
            <a:off x="557500" y="2289363"/>
            <a:ext cx="733500" cy="733500"/>
          </a:xfrm>
          <a:prstGeom prst="rect">
            <a:avLst/>
          </a:prstGeom>
          <a:noFill/>
          <a:ln>
            <a:noFill/>
          </a:ln>
        </p:spPr>
      </p:pic>
      <p:graphicFrame>
        <p:nvGraphicFramePr>
          <p:cNvPr id="1050" name="Google Shape;1050;p129"/>
          <p:cNvGraphicFramePr/>
          <p:nvPr/>
        </p:nvGraphicFramePr>
        <p:xfrm>
          <a:off x="1281088" y="3477850"/>
          <a:ext cx="3000000" cy="3000000"/>
        </p:xfrm>
        <a:graphic>
          <a:graphicData uri="http://schemas.openxmlformats.org/drawingml/2006/table">
            <a:tbl>
              <a:tblPr>
                <a:noFill/>
                <a:tableStyleId>{B14CFA12-864A-465B-8994-31D7B57D6CF7}</a:tableStyleId>
              </a:tblPr>
              <a:tblGrid>
                <a:gridCol w="3340150"/>
                <a:gridCol w="3503300"/>
              </a:tblGrid>
              <a:tr h="404800">
                <a:tc>
                  <a:txBody>
                    <a:bodyPr/>
                    <a:lstStyle/>
                    <a:p>
                      <a:pPr indent="0" lvl="0" marL="0" rtl="0" algn="ctr">
                        <a:lnSpc>
                          <a:spcPct val="115000"/>
                        </a:lnSpc>
                        <a:spcBef>
                          <a:spcPts val="0"/>
                        </a:spcBef>
                        <a:spcAft>
                          <a:spcPts val="0"/>
                        </a:spcAft>
                        <a:buNone/>
                      </a:pPr>
                      <a:r>
                        <a:rPr b="1" lang="en" sz="1600">
                          <a:solidFill>
                            <a:srgbClr val="1F3A92"/>
                          </a:solidFill>
                        </a:rPr>
                        <a:t>Anecdote in Your Own Words</a:t>
                      </a:r>
                      <a:endParaRPr b="1" sz="1600">
                        <a:solidFill>
                          <a:srgbClr val="1F3A92"/>
                        </a:solidFill>
                      </a:endParaRPr>
                    </a:p>
                  </a:txBody>
                  <a:tcPr marT="91425" marB="91425" marR="68575" marL="68575">
                    <a:lnL cap="flat" cmpd="sng" w="12650">
                      <a:solidFill>
                        <a:srgbClr val="00B2A9"/>
                      </a:solidFill>
                      <a:prstDash val="solid"/>
                      <a:round/>
                      <a:headEnd len="sm" w="sm" type="none"/>
                      <a:tailEnd len="sm" w="sm" type="none"/>
                    </a:lnL>
                    <a:lnR cap="flat" cmpd="sng" w="12650">
                      <a:solidFill>
                        <a:srgbClr val="00B2A9"/>
                      </a:solidFill>
                      <a:prstDash val="solid"/>
                      <a:round/>
                      <a:headEnd len="sm" w="sm" type="none"/>
                      <a:tailEnd len="sm" w="sm" type="none"/>
                    </a:lnR>
                    <a:lnT cap="flat" cmpd="sng" w="12650">
                      <a:solidFill>
                        <a:srgbClr val="00B2A9"/>
                      </a:solidFill>
                      <a:prstDash val="solid"/>
                      <a:round/>
                      <a:headEnd len="sm" w="sm" type="none"/>
                      <a:tailEnd len="sm" w="sm" type="none"/>
                    </a:lnT>
                    <a:lnB cap="flat" cmpd="sng" w="12650">
                      <a:solidFill>
                        <a:srgbClr val="00B2A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600">
                          <a:solidFill>
                            <a:srgbClr val="1F3A92"/>
                          </a:solidFill>
                        </a:rPr>
                        <a:t>The Point of the Story</a:t>
                      </a:r>
                      <a:endParaRPr b="1" sz="1600">
                        <a:solidFill>
                          <a:srgbClr val="1F3A92"/>
                        </a:solidFill>
                      </a:endParaRPr>
                    </a:p>
                  </a:txBody>
                  <a:tcPr marT="91425" marB="91425" marR="68575" marL="68575">
                    <a:lnL cap="flat" cmpd="sng" w="12650">
                      <a:solidFill>
                        <a:srgbClr val="00B2A9"/>
                      </a:solidFill>
                      <a:prstDash val="solid"/>
                      <a:round/>
                      <a:headEnd len="sm" w="sm" type="none"/>
                      <a:tailEnd len="sm" w="sm" type="none"/>
                    </a:lnL>
                    <a:lnR cap="flat" cmpd="sng" w="12650">
                      <a:solidFill>
                        <a:srgbClr val="00B2A9"/>
                      </a:solidFill>
                      <a:prstDash val="solid"/>
                      <a:round/>
                      <a:headEnd len="sm" w="sm" type="none"/>
                      <a:tailEnd len="sm" w="sm" type="none"/>
                    </a:lnR>
                    <a:lnT cap="flat" cmpd="sng" w="12650">
                      <a:solidFill>
                        <a:srgbClr val="00B2A9"/>
                      </a:solidFill>
                      <a:prstDash val="solid"/>
                      <a:round/>
                      <a:headEnd len="sm" w="sm" type="none"/>
                      <a:tailEnd len="sm" w="sm" type="none"/>
                    </a:lnT>
                    <a:lnB cap="flat" cmpd="sng" w="12650">
                      <a:solidFill>
                        <a:srgbClr val="00B2A9"/>
                      </a:solidFill>
                      <a:prstDash val="solid"/>
                      <a:round/>
                      <a:headEnd len="sm" w="sm" type="none"/>
                      <a:tailEnd len="sm" w="sm" type="none"/>
                    </a:lnB>
                  </a:tcPr>
                </a:tc>
              </a:tr>
              <a:tr h="1074125">
                <a:tc>
                  <a:txBody>
                    <a:bodyPr/>
                    <a:lstStyle/>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rPr lang="en" sz="1000"/>
                        <a:t> </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en" sz="1000"/>
                        <a:t> </a:t>
                      </a:r>
                      <a:endParaRPr sz="1000"/>
                    </a:p>
                  </a:txBody>
                  <a:tcPr marT="91425" marB="91425" marR="68575" marL="68575">
                    <a:lnL cap="flat" cmpd="sng" w="12650">
                      <a:solidFill>
                        <a:srgbClr val="00B2A9"/>
                      </a:solidFill>
                      <a:prstDash val="solid"/>
                      <a:round/>
                      <a:headEnd len="sm" w="sm" type="none"/>
                      <a:tailEnd len="sm" w="sm" type="none"/>
                    </a:lnL>
                    <a:lnR cap="flat" cmpd="sng" w="12650">
                      <a:solidFill>
                        <a:srgbClr val="00B2A9"/>
                      </a:solidFill>
                      <a:prstDash val="solid"/>
                      <a:round/>
                      <a:headEnd len="sm" w="sm" type="none"/>
                      <a:tailEnd len="sm" w="sm" type="none"/>
                    </a:lnR>
                    <a:lnT cap="flat" cmpd="sng" w="12650">
                      <a:solidFill>
                        <a:srgbClr val="00B2A9"/>
                      </a:solidFill>
                      <a:prstDash val="solid"/>
                      <a:round/>
                      <a:headEnd len="sm" w="sm" type="none"/>
                      <a:tailEnd len="sm" w="sm" type="none"/>
                    </a:lnT>
                    <a:lnB cap="flat" cmpd="sng" w="12650">
                      <a:solidFill>
                        <a:srgbClr val="00B2A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000"/>
                    </a:p>
                  </a:txBody>
                  <a:tcPr marT="91425" marB="91425" marR="68575" marL="68575">
                    <a:lnL cap="flat" cmpd="sng" w="12650">
                      <a:solidFill>
                        <a:srgbClr val="00B2A9"/>
                      </a:solidFill>
                      <a:prstDash val="solid"/>
                      <a:round/>
                      <a:headEnd len="sm" w="sm" type="none"/>
                      <a:tailEnd len="sm" w="sm" type="none"/>
                    </a:lnL>
                    <a:lnR cap="flat" cmpd="sng" w="12650">
                      <a:solidFill>
                        <a:srgbClr val="00B2A9"/>
                      </a:solidFill>
                      <a:prstDash val="solid"/>
                      <a:round/>
                      <a:headEnd len="sm" w="sm" type="none"/>
                      <a:tailEnd len="sm" w="sm" type="none"/>
                    </a:lnR>
                    <a:lnT cap="flat" cmpd="sng" w="12650">
                      <a:solidFill>
                        <a:srgbClr val="00B2A9"/>
                      </a:solidFill>
                      <a:prstDash val="solid"/>
                      <a:round/>
                      <a:headEnd len="sm" w="sm" type="none"/>
                      <a:tailEnd len="sm" w="sm" type="none"/>
                    </a:lnT>
                    <a:lnB cap="flat" cmpd="sng" w="12650">
                      <a:solidFill>
                        <a:srgbClr val="00B2A9"/>
                      </a:solidFill>
                      <a:prstDash val="solid"/>
                      <a:round/>
                      <a:headEnd len="sm" w="sm" type="none"/>
                      <a:tailEnd len="sm" w="sm" type="none"/>
                    </a:lnB>
                  </a:tcPr>
                </a:tc>
              </a:tr>
            </a:tbl>
          </a:graphicData>
        </a:graphic>
      </p:graphicFrame>
      <p:pic>
        <p:nvPicPr>
          <p:cNvPr id="1051" name="Google Shape;1051;p129"/>
          <p:cNvPicPr preferRelativeResize="0"/>
          <p:nvPr/>
        </p:nvPicPr>
        <p:blipFill>
          <a:blip r:embed="rId6">
            <a:alphaModFix/>
          </a:blip>
          <a:stretch>
            <a:fillRect/>
          </a:stretch>
        </p:blipFill>
        <p:spPr>
          <a:xfrm>
            <a:off x="5660424" y="1252198"/>
            <a:ext cx="1768275" cy="2076901"/>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130"/>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Exit Ticket: </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057" name="Google Shape;1057;p130"/>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58" name="Google Shape;1058;p130"/>
          <p:cNvPicPr preferRelativeResize="0"/>
          <p:nvPr/>
        </p:nvPicPr>
        <p:blipFill>
          <a:blip r:embed="rId3">
            <a:alphaModFix/>
          </a:blip>
          <a:stretch>
            <a:fillRect/>
          </a:stretch>
        </p:blipFill>
        <p:spPr>
          <a:xfrm rot="-890507">
            <a:off x="7456700" y="-211537"/>
            <a:ext cx="1518173" cy="1518173"/>
          </a:xfrm>
          <a:prstGeom prst="rect">
            <a:avLst/>
          </a:prstGeom>
          <a:noFill/>
          <a:ln>
            <a:noFill/>
          </a:ln>
        </p:spPr>
      </p:pic>
      <p:graphicFrame>
        <p:nvGraphicFramePr>
          <p:cNvPr id="1059" name="Google Shape;1059;p130"/>
          <p:cNvGraphicFramePr/>
          <p:nvPr/>
        </p:nvGraphicFramePr>
        <p:xfrm>
          <a:off x="566063" y="1383350"/>
          <a:ext cx="3000000" cy="3000000"/>
        </p:xfrm>
        <a:graphic>
          <a:graphicData uri="http://schemas.openxmlformats.org/drawingml/2006/table">
            <a:tbl>
              <a:tblPr>
                <a:noFill/>
                <a:tableStyleId>{FDA6830E-F268-4882-BA3F-72BD250BE273}</a:tableStyleId>
              </a:tblPr>
              <a:tblGrid>
                <a:gridCol w="7964300"/>
              </a:tblGrid>
              <a:tr h="3370575">
                <a:tc>
                  <a:txBody>
                    <a:bodyPr/>
                    <a:lstStyle/>
                    <a:p>
                      <a:pPr indent="-361950" lvl="0" marL="914400" rtl="0" algn="l">
                        <a:spcBef>
                          <a:spcPts val="0"/>
                        </a:spcBef>
                        <a:spcAft>
                          <a:spcPts val="0"/>
                        </a:spcAft>
                        <a:buClr>
                          <a:srgbClr val="1F3A93"/>
                        </a:buClr>
                        <a:buSzPts val="2100"/>
                        <a:buFont typeface="Roboto"/>
                        <a:buAutoNum type="arabicPeriod"/>
                      </a:pPr>
                      <a:r>
                        <a:rPr lang="en" sz="2100">
                          <a:solidFill>
                            <a:srgbClr val="1F3A93"/>
                          </a:solidFill>
                          <a:latin typeface="Roboto"/>
                          <a:ea typeface="Roboto"/>
                          <a:cs typeface="Roboto"/>
                          <a:sym typeface="Roboto"/>
                        </a:rPr>
                        <a:t>How can a speaker use anecdotes in his or her speech?</a:t>
                      </a:r>
                      <a:endParaRPr sz="2100">
                        <a:solidFill>
                          <a:srgbClr val="1F3A93"/>
                        </a:solidFill>
                        <a:latin typeface="Roboto"/>
                        <a:ea typeface="Roboto"/>
                        <a:cs typeface="Roboto"/>
                        <a:sym typeface="Roboto"/>
                      </a:endParaRPr>
                    </a:p>
                    <a:p>
                      <a:pPr indent="0" lvl="0" marL="914400" rtl="0" algn="l">
                        <a:spcBef>
                          <a:spcPts val="1000"/>
                        </a:spcBef>
                        <a:spcAft>
                          <a:spcPts val="0"/>
                        </a:spcAft>
                        <a:buNone/>
                      </a:pPr>
                      <a:r>
                        <a:t/>
                      </a:r>
                      <a:endParaRPr sz="2100">
                        <a:solidFill>
                          <a:srgbClr val="1F3A93"/>
                        </a:solidFill>
                        <a:latin typeface="Roboto"/>
                        <a:ea typeface="Roboto"/>
                        <a:cs typeface="Roboto"/>
                        <a:sym typeface="Roboto"/>
                      </a:endParaRPr>
                    </a:p>
                    <a:p>
                      <a:pPr indent="-361950" lvl="0" marL="914400" rtl="0" algn="l">
                        <a:spcBef>
                          <a:spcPts val="1000"/>
                        </a:spcBef>
                        <a:spcAft>
                          <a:spcPts val="1000"/>
                        </a:spcAft>
                        <a:buClr>
                          <a:srgbClr val="1F3A93"/>
                        </a:buClr>
                        <a:buSzPts val="2100"/>
                        <a:buFont typeface="Roboto"/>
                        <a:buAutoNum type="arabicPeriod"/>
                      </a:pPr>
                      <a:r>
                        <a:rPr lang="en" sz="2100">
                          <a:solidFill>
                            <a:srgbClr val="1F3A93"/>
                          </a:solidFill>
                          <a:latin typeface="Roboto"/>
                          <a:ea typeface="Roboto"/>
                          <a:cs typeface="Roboto"/>
                          <a:sym typeface="Roboto"/>
                        </a:rPr>
                        <a:t>Why might a speaker want to use anecdotes?</a:t>
                      </a:r>
                      <a:endParaRPr sz="2100">
                        <a:solidFill>
                          <a:srgbClr val="1F3A93"/>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
        <p:nvSpPr>
          <p:cNvPr id="1060" name="Google Shape;1060;p130"/>
          <p:cNvSpPr txBox="1"/>
          <p:nvPr/>
        </p:nvSpPr>
        <p:spPr>
          <a:xfrm>
            <a:off x="5067850" y="4789950"/>
            <a:ext cx="4076100" cy="27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1F3A93"/>
                </a:solidFill>
                <a:latin typeface="Roboto"/>
                <a:ea typeface="Roboto"/>
                <a:cs typeface="Roboto"/>
                <a:sym typeface="Roboto"/>
              </a:rPr>
              <a:t>*Don’t forget to fill in your Daily Learning Log!</a:t>
            </a:r>
            <a:endParaRPr>
              <a:solidFill>
                <a:srgbClr val="1F3A93"/>
              </a:solidFill>
              <a:latin typeface="Roboto"/>
              <a:ea typeface="Roboto"/>
              <a:cs typeface="Roboto"/>
              <a:sym typeface="Roboto"/>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A93"/>
        </a:solidFill>
      </p:bgPr>
    </p:bg>
    <p:spTree>
      <p:nvGrpSpPr>
        <p:cNvPr id="1064" name="Shape 1064"/>
        <p:cNvGrpSpPr/>
        <p:nvPr/>
      </p:nvGrpSpPr>
      <p:grpSpPr>
        <a:xfrm>
          <a:off x="0" y="0"/>
          <a:ext cx="0" cy="0"/>
          <a:chOff x="0" y="0"/>
          <a:chExt cx="0" cy="0"/>
        </a:xfrm>
      </p:grpSpPr>
      <p:pic>
        <p:nvPicPr>
          <p:cNvPr id="1065" name="Google Shape;1065;p131"/>
          <p:cNvPicPr preferRelativeResize="0"/>
          <p:nvPr/>
        </p:nvPicPr>
        <p:blipFill rotWithShape="1">
          <a:blip r:embed="rId3">
            <a:alphaModFix/>
          </a:blip>
          <a:srcRect b="16016" l="0" r="21703" t="13456"/>
          <a:stretch/>
        </p:blipFill>
        <p:spPr>
          <a:xfrm rot="10800000">
            <a:off x="-33200" y="800"/>
            <a:ext cx="5945075" cy="5157650"/>
          </a:xfrm>
          <a:prstGeom prst="rect">
            <a:avLst/>
          </a:prstGeom>
          <a:noFill/>
          <a:ln>
            <a:noFill/>
          </a:ln>
        </p:spPr>
      </p:pic>
      <p:sp>
        <p:nvSpPr>
          <p:cNvPr id="1066" name="Google Shape;1066;p131"/>
          <p:cNvSpPr txBox="1"/>
          <p:nvPr>
            <p:ph type="ctrTitle"/>
          </p:nvPr>
        </p:nvSpPr>
        <p:spPr>
          <a:xfrm>
            <a:off x="597375" y="2126526"/>
            <a:ext cx="4887300" cy="1231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4800">
                <a:solidFill>
                  <a:schemeClr val="lt1"/>
                </a:solidFill>
                <a:latin typeface="Roboto Condensed"/>
                <a:ea typeface="Roboto Condensed"/>
                <a:cs typeface="Roboto Condensed"/>
                <a:sym typeface="Roboto Condensed"/>
              </a:rPr>
              <a:t>Day 8</a:t>
            </a:r>
            <a:endParaRPr b="1" sz="4800">
              <a:solidFill>
                <a:schemeClr val="lt1"/>
              </a:solidFill>
              <a:latin typeface="Roboto Condensed"/>
              <a:ea typeface="Roboto Condensed"/>
              <a:cs typeface="Roboto Condensed"/>
              <a:sym typeface="Roboto Condensed"/>
            </a:endParaRPr>
          </a:p>
        </p:txBody>
      </p:sp>
      <p:sp>
        <p:nvSpPr>
          <p:cNvPr id="1067" name="Google Shape;1067;p131"/>
          <p:cNvSpPr txBox="1"/>
          <p:nvPr>
            <p:ph idx="1" type="subTitle"/>
          </p:nvPr>
        </p:nvSpPr>
        <p:spPr>
          <a:xfrm>
            <a:off x="597375" y="3358021"/>
            <a:ext cx="4025100" cy="748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605"/>
              <a:buFont typeface="Arial"/>
              <a:buNone/>
            </a:pPr>
            <a:r>
              <a:rPr lang="en" sz="2330">
                <a:solidFill>
                  <a:schemeClr val="lt1"/>
                </a:solidFill>
                <a:latin typeface="Raleway Medium"/>
                <a:ea typeface="Raleway Medium"/>
                <a:cs typeface="Raleway Medium"/>
                <a:sym typeface="Raleway Medium"/>
              </a:rPr>
              <a:t>Speech Preparation</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Clr>
                <a:schemeClr val="dk1"/>
              </a:buClr>
              <a:buSzPts val="605"/>
              <a:buFont typeface="Arial"/>
              <a:buNone/>
            </a:pPr>
            <a:r>
              <a:t/>
            </a:r>
            <a:endParaRPr sz="2330">
              <a:solidFill>
                <a:schemeClr val="lt1"/>
              </a:solidFill>
              <a:latin typeface="Raleway Medium"/>
              <a:ea typeface="Raleway Medium"/>
              <a:cs typeface="Raleway Medium"/>
              <a:sym typeface="Raleway Medium"/>
            </a:endParaRPr>
          </a:p>
          <a:p>
            <a:pPr indent="0" lvl="0" marL="0" rtl="0" algn="l">
              <a:lnSpc>
                <a:spcPct val="80000"/>
              </a:lnSpc>
              <a:spcBef>
                <a:spcPts val="0"/>
              </a:spcBef>
              <a:spcAft>
                <a:spcPts val="0"/>
              </a:spcAft>
              <a:buSzPts val="605"/>
              <a:buNone/>
            </a:pPr>
            <a:r>
              <a:t/>
            </a:r>
            <a:endParaRPr sz="1430">
              <a:solidFill>
                <a:schemeClr val="lt1"/>
              </a:solidFill>
              <a:latin typeface="Raleway Medium"/>
              <a:ea typeface="Raleway Medium"/>
              <a:cs typeface="Raleway Medium"/>
              <a:sym typeface="Raleway Medium"/>
            </a:endParaRPr>
          </a:p>
        </p:txBody>
      </p:sp>
      <p:cxnSp>
        <p:nvCxnSpPr>
          <p:cNvPr id="1068" name="Google Shape;1068;p131"/>
          <p:cNvCxnSpPr/>
          <p:nvPr/>
        </p:nvCxnSpPr>
        <p:spPr>
          <a:xfrm>
            <a:off x="690719" y="2126536"/>
            <a:ext cx="4431000" cy="0"/>
          </a:xfrm>
          <a:prstGeom prst="straightConnector1">
            <a:avLst/>
          </a:prstGeom>
          <a:noFill/>
          <a:ln cap="flat" cmpd="sng" w="28575">
            <a:solidFill>
              <a:schemeClr val="lt1"/>
            </a:solidFill>
            <a:prstDash val="solid"/>
            <a:round/>
            <a:headEnd len="med" w="med" type="none"/>
            <a:tailEnd len="med" w="med" type="none"/>
          </a:ln>
        </p:spPr>
      </p:cxnSp>
      <p:pic>
        <p:nvPicPr>
          <p:cNvPr id="1069" name="Google Shape;1069;p131"/>
          <p:cNvPicPr preferRelativeResize="0"/>
          <p:nvPr/>
        </p:nvPicPr>
        <p:blipFill>
          <a:blip r:embed="rId4">
            <a:alphaModFix/>
          </a:blip>
          <a:stretch>
            <a:fillRect/>
          </a:stretch>
        </p:blipFill>
        <p:spPr>
          <a:xfrm>
            <a:off x="690719" y="1064375"/>
            <a:ext cx="1947275" cy="581013"/>
          </a:xfrm>
          <a:prstGeom prst="rect">
            <a:avLst/>
          </a:prstGeom>
          <a:noFill/>
          <a:ln>
            <a:noFill/>
          </a:ln>
        </p:spPr>
      </p:pic>
      <p:pic>
        <p:nvPicPr>
          <p:cNvPr id="1070" name="Google Shape;1070;p131"/>
          <p:cNvPicPr preferRelativeResize="0"/>
          <p:nvPr/>
        </p:nvPicPr>
        <p:blipFill>
          <a:blip r:embed="rId5">
            <a:alphaModFix/>
          </a:blip>
          <a:stretch>
            <a:fillRect/>
          </a:stretch>
        </p:blipFill>
        <p:spPr>
          <a:xfrm>
            <a:off x="5250050" y="700975"/>
            <a:ext cx="3741550" cy="374155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p132"/>
          <p:cNvSpPr txBox="1"/>
          <p:nvPr>
            <p:ph type="title"/>
          </p:nvPr>
        </p:nvSpPr>
        <p:spPr>
          <a:xfrm>
            <a:off x="311700" y="321200"/>
            <a:ext cx="722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Do Now</a:t>
            </a:r>
            <a:endParaRPr b="1" i="1">
              <a:solidFill>
                <a:srgbClr val="1F3A93"/>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b="1">
              <a:solidFill>
                <a:srgbClr val="1F3A93"/>
              </a:solidFill>
              <a:latin typeface="Roboto Condensed"/>
              <a:ea typeface="Roboto Condensed"/>
              <a:cs typeface="Roboto Condensed"/>
              <a:sym typeface="Roboto Condensed"/>
            </a:endParaRPr>
          </a:p>
          <a:p>
            <a:pPr indent="0" lvl="0" marL="0" rtl="0" algn="l">
              <a:spcBef>
                <a:spcPts val="0"/>
              </a:spcBef>
              <a:spcAft>
                <a:spcPts val="0"/>
              </a:spcAft>
              <a:buNone/>
            </a:pPr>
            <a:r>
              <a:t/>
            </a:r>
            <a:endParaRPr b="1">
              <a:solidFill>
                <a:srgbClr val="1F3A93"/>
              </a:solidFill>
              <a:latin typeface="Roboto Condensed"/>
              <a:ea typeface="Roboto Condensed"/>
              <a:cs typeface="Roboto Condensed"/>
              <a:sym typeface="Roboto Condensed"/>
            </a:endParaRPr>
          </a:p>
        </p:txBody>
      </p:sp>
      <p:cxnSp>
        <p:nvCxnSpPr>
          <p:cNvPr id="1076" name="Google Shape;1076;p132"/>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77" name="Google Shape;1077;p132"/>
          <p:cNvPicPr preferRelativeResize="0"/>
          <p:nvPr/>
        </p:nvPicPr>
        <p:blipFill rotWithShape="1">
          <a:blip r:embed="rId3">
            <a:alphaModFix/>
          </a:blip>
          <a:srcRect b="15513" l="0" r="23512" t="15382"/>
          <a:stretch/>
        </p:blipFill>
        <p:spPr>
          <a:xfrm rot="302347">
            <a:off x="8055423" y="195126"/>
            <a:ext cx="881528" cy="796397"/>
          </a:xfrm>
          <a:prstGeom prst="rect">
            <a:avLst/>
          </a:prstGeom>
          <a:noFill/>
          <a:ln>
            <a:noFill/>
          </a:ln>
        </p:spPr>
      </p:pic>
      <p:graphicFrame>
        <p:nvGraphicFramePr>
          <p:cNvPr id="1078" name="Google Shape;1078;p132"/>
          <p:cNvGraphicFramePr/>
          <p:nvPr/>
        </p:nvGraphicFramePr>
        <p:xfrm>
          <a:off x="585405" y="1393125"/>
          <a:ext cx="3000000" cy="3000000"/>
        </p:xfrm>
        <a:graphic>
          <a:graphicData uri="http://schemas.openxmlformats.org/drawingml/2006/table">
            <a:tbl>
              <a:tblPr>
                <a:noFill/>
                <a:tableStyleId>{FDA6830E-F268-4882-BA3F-72BD250BE273}</a:tableStyleId>
              </a:tblPr>
              <a:tblGrid>
                <a:gridCol w="7973200"/>
              </a:tblGrid>
              <a:tr h="3378025">
                <a:tc>
                  <a:txBody>
                    <a:bodyPr/>
                    <a:lstStyle/>
                    <a:p>
                      <a:pPr indent="0" lvl="0" marL="0" rtl="0" algn="ctr">
                        <a:spcBef>
                          <a:spcPts val="0"/>
                        </a:spcBef>
                        <a:spcAft>
                          <a:spcPts val="0"/>
                        </a:spcAft>
                        <a:buNone/>
                      </a:pPr>
                      <a:r>
                        <a:rPr b="1" lang="en" sz="2500">
                          <a:solidFill>
                            <a:srgbClr val="00B2A9"/>
                          </a:solidFill>
                          <a:latin typeface="Roboto"/>
                          <a:ea typeface="Roboto"/>
                          <a:cs typeface="Roboto"/>
                          <a:sym typeface="Roboto"/>
                        </a:rPr>
                        <a:t>What are 5 social issues that you care about?</a:t>
                      </a:r>
                      <a:endParaRPr b="1" sz="2500">
                        <a:solidFill>
                          <a:srgbClr val="00B2A9"/>
                        </a:solidFill>
                        <a:latin typeface="Roboto"/>
                        <a:ea typeface="Roboto"/>
                        <a:cs typeface="Roboto"/>
                        <a:sym typeface="Roboto"/>
                      </a:endParaRPr>
                    </a:p>
                  </a:txBody>
                  <a:tcPr marT="91425" marB="91425" marR="91425" marL="91425" anchor="ctr">
                    <a:lnL cap="flat" cmpd="sng" w="76200">
                      <a:solidFill>
                        <a:srgbClr val="00B2A9"/>
                      </a:solidFill>
                      <a:prstDash val="solid"/>
                      <a:round/>
                      <a:headEnd len="sm" w="sm" type="none"/>
                      <a:tailEnd len="sm" w="sm" type="none"/>
                    </a:lnL>
                    <a:lnR cap="flat" cmpd="sng" w="76200">
                      <a:solidFill>
                        <a:srgbClr val="00B2A9"/>
                      </a:solidFill>
                      <a:prstDash val="solid"/>
                      <a:round/>
                      <a:headEnd len="sm" w="sm" type="none"/>
                      <a:tailEnd len="sm" w="sm" type="none"/>
                    </a:lnR>
                    <a:lnT cap="flat" cmpd="sng" w="76200">
                      <a:solidFill>
                        <a:srgbClr val="00B2A9"/>
                      </a:solidFill>
                      <a:prstDash val="solid"/>
                      <a:round/>
                      <a:headEnd len="sm" w="sm" type="none"/>
                      <a:tailEnd len="sm" w="sm" type="none"/>
                    </a:lnT>
                    <a:lnB cap="flat" cmpd="sng" w="76200">
                      <a:solidFill>
                        <a:srgbClr val="00B2A9"/>
                      </a:solidFill>
                      <a:prstDash val="solid"/>
                      <a:round/>
                      <a:headEnd len="sm" w="sm" type="none"/>
                      <a:tailEnd len="sm" w="sm" type="none"/>
                    </a:lnB>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33"/>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Agenda</a:t>
            </a:r>
            <a:endParaRPr b="1">
              <a:solidFill>
                <a:srgbClr val="1F3A93"/>
              </a:solidFill>
              <a:latin typeface="Roboto Condensed"/>
              <a:ea typeface="Roboto Condensed"/>
              <a:cs typeface="Roboto Condensed"/>
              <a:sym typeface="Roboto Condensed"/>
            </a:endParaRPr>
          </a:p>
        </p:txBody>
      </p:sp>
      <p:sp>
        <p:nvSpPr>
          <p:cNvPr id="1084" name="Google Shape;1084;p1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Do Now</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Introduction to Speech Contest</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Speech Planning: Empathy Map</a:t>
            </a:r>
            <a:endParaRPr b="1" sz="2300">
              <a:solidFill>
                <a:srgbClr val="00B2A9"/>
              </a:solidFill>
              <a:latin typeface="Roboto"/>
              <a:ea typeface="Roboto"/>
              <a:cs typeface="Roboto"/>
              <a:sym typeface="Roboto"/>
            </a:endParaRPr>
          </a:p>
          <a:p>
            <a:pPr indent="-374650" lvl="0" marL="457200" rtl="0" algn="l">
              <a:spcBef>
                <a:spcPts val="1000"/>
              </a:spcBef>
              <a:spcAft>
                <a:spcPts val="0"/>
              </a:spcAft>
              <a:buClr>
                <a:srgbClr val="00B2A9"/>
              </a:buClr>
              <a:buSzPts val="2300"/>
              <a:buFont typeface="Roboto"/>
              <a:buAutoNum type="arabicPeriod"/>
            </a:pPr>
            <a:r>
              <a:rPr b="1" lang="en" sz="2300">
                <a:solidFill>
                  <a:srgbClr val="00B2A9"/>
                </a:solidFill>
                <a:latin typeface="Roboto"/>
                <a:ea typeface="Roboto"/>
                <a:cs typeface="Roboto"/>
                <a:sym typeface="Roboto"/>
              </a:rPr>
              <a:t>Begin Drafting Speech!</a:t>
            </a:r>
            <a:endParaRPr b="1" sz="2300">
              <a:solidFill>
                <a:srgbClr val="00B2A9"/>
              </a:solidFill>
              <a:latin typeface="Roboto"/>
              <a:ea typeface="Roboto"/>
              <a:cs typeface="Roboto"/>
              <a:sym typeface="Roboto"/>
            </a:endParaRPr>
          </a:p>
          <a:p>
            <a:pPr indent="-374650" lvl="0" marL="457200" rtl="0" algn="l">
              <a:spcBef>
                <a:spcPts val="1000"/>
              </a:spcBef>
              <a:spcAft>
                <a:spcPts val="1000"/>
              </a:spcAft>
              <a:buClr>
                <a:srgbClr val="00B2A9"/>
              </a:buClr>
              <a:buSzPts val="2300"/>
              <a:buFont typeface="Roboto"/>
              <a:buAutoNum type="arabicPeriod"/>
            </a:pPr>
            <a:r>
              <a:rPr b="1" lang="en" sz="2300">
                <a:solidFill>
                  <a:srgbClr val="00B2A9"/>
                </a:solidFill>
                <a:latin typeface="Roboto"/>
                <a:ea typeface="Roboto"/>
                <a:cs typeface="Roboto"/>
                <a:sym typeface="Roboto"/>
              </a:rPr>
              <a:t>Exit Ticket</a:t>
            </a:r>
            <a:endParaRPr b="1" sz="1900">
              <a:solidFill>
                <a:srgbClr val="00B2A9"/>
              </a:solidFill>
              <a:latin typeface="Roboto"/>
              <a:ea typeface="Roboto"/>
              <a:cs typeface="Roboto"/>
              <a:sym typeface="Roboto"/>
            </a:endParaRPr>
          </a:p>
        </p:txBody>
      </p:sp>
      <p:cxnSp>
        <p:nvCxnSpPr>
          <p:cNvPr id="1085" name="Google Shape;1085;p133"/>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86" name="Google Shape;1086;p133"/>
          <p:cNvPicPr preferRelativeResize="0"/>
          <p:nvPr/>
        </p:nvPicPr>
        <p:blipFill>
          <a:blip r:embed="rId3">
            <a:alphaModFix/>
          </a:blip>
          <a:stretch>
            <a:fillRect/>
          </a:stretch>
        </p:blipFill>
        <p:spPr>
          <a:xfrm>
            <a:off x="7927450" y="31300"/>
            <a:ext cx="1063197" cy="1152477"/>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134"/>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Objectives</a:t>
            </a:r>
            <a:endParaRPr b="1">
              <a:solidFill>
                <a:srgbClr val="1F3A93"/>
              </a:solidFill>
              <a:latin typeface="Roboto Condensed"/>
              <a:ea typeface="Roboto Condensed"/>
              <a:cs typeface="Roboto Condensed"/>
              <a:sym typeface="Roboto Condensed"/>
            </a:endParaRPr>
          </a:p>
        </p:txBody>
      </p:sp>
      <p:sp>
        <p:nvSpPr>
          <p:cNvPr id="1092" name="Google Shape;1092;p1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4143"/>
                </a:solidFill>
                <a:latin typeface="Roboto"/>
                <a:ea typeface="Roboto"/>
                <a:cs typeface="Roboto"/>
                <a:sym typeface="Roboto"/>
              </a:rPr>
              <a:t>Students will be able to</a:t>
            </a:r>
            <a:endParaRPr>
              <a:solidFill>
                <a:srgbClr val="414143"/>
              </a:solidFill>
              <a:latin typeface="Roboto"/>
              <a:ea typeface="Roboto"/>
              <a:cs typeface="Roboto"/>
              <a:sym typeface="Roboto"/>
            </a:endParaRPr>
          </a:p>
          <a:p>
            <a:pPr indent="-342900" lvl="0" marL="457200" rtl="0" algn="l">
              <a:spcBef>
                <a:spcPts val="1600"/>
              </a:spcBef>
              <a:spcAft>
                <a:spcPts val="0"/>
              </a:spcAft>
              <a:buClr>
                <a:srgbClr val="414143"/>
              </a:buClr>
              <a:buSzPts val="1800"/>
              <a:buFont typeface="Roboto"/>
              <a:buChar char="●"/>
            </a:pPr>
            <a:r>
              <a:rPr lang="en">
                <a:solidFill>
                  <a:srgbClr val="414143"/>
                </a:solidFill>
                <a:latin typeface="Roboto"/>
                <a:ea typeface="Roboto"/>
                <a:cs typeface="Roboto"/>
                <a:sym typeface="Roboto"/>
              </a:rPr>
              <a:t>Develop a topic for a speech using empathy mapping and brainstorming</a:t>
            </a:r>
            <a:endParaRPr>
              <a:solidFill>
                <a:srgbClr val="414143"/>
              </a:solidFill>
              <a:latin typeface="Roboto"/>
              <a:ea typeface="Roboto"/>
              <a:cs typeface="Roboto"/>
              <a:sym typeface="Roboto"/>
            </a:endParaRPr>
          </a:p>
          <a:p>
            <a:pPr indent="-342900" lvl="0" marL="457200" rtl="0" algn="l">
              <a:spcBef>
                <a:spcPts val="1000"/>
              </a:spcBef>
              <a:spcAft>
                <a:spcPts val="0"/>
              </a:spcAft>
              <a:buClr>
                <a:srgbClr val="414143"/>
              </a:buClr>
              <a:buSzPts val="1800"/>
              <a:buFont typeface="Roboto"/>
              <a:buChar char="●"/>
            </a:pPr>
            <a:r>
              <a:rPr lang="en">
                <a:solidFill>
                  <a:srgbClr val="414143"/>
                </a:solidFill>
                <a:latin typeface="Roboto"/>
                <a:ea typeface="Roboto"/>
                <a:cs typeface="Roboto"/>
                <a:sym typeface="Roboto"/>
              </a:rPr>
              <a:t>Develop a message for a speech using rhetorical devices</a:t>
            </a:r>
            <a:endParaRPr>
              <a:solidFill>
                <a:srgbClr val="414143"/>
              </a:solidFill>
              <a:latin typeface="Roboto"/>
              <a:ea typeface="Roboto"/>
              <a:cs typeface="Roboto"/>
              <a:sym typeface="Roboto"/>
            </a:endParaRPr>
          </a:p>
          <a:p>
            <a:pPr indent="0" lvl="0" marL="0" rtl="0" algn="l">
              <a:spcBef>
                <a:spcPts val="1000"/>
              </a:spcBef>
              <a:spcAft>
                <a:spcPts val="0"/>
              </a:spcAft>
              <a:buNone/>
            </a:pPr>
            <a:r>
              <a:t/>
            </a:r>
            <a:endParaRPr>
              <a:solidFill>
                <a:srgbClr val="414143"/>
              </a:solidFill>
              <a:latin typeface="Roboto"/>
              <a:ea typeface="Roboto"/>
              <a:cs typeface="Roboto"/>
              <a:sym typeface="Roboto"/>
            </a:endParaRPr>
          </a:p>
          <a:p>
            <a:pPr indent="0" lvl="0" marL="0" rtl="0" algn="l">
              <a:spcBef>
                <a:spcPts val="1000"/>
              </a:spcBef>
              <a:spcAft>
                <a:spcPts val="0"/>
              </a:spcAft>
              <a:buNone/>
            </a:pPr>
            <a:r>
              <a:t/>
            </a:r>
            <a:endParaRPr>
              <a:solidFill>
                <a:srgbClr val="414143"/>
              </a:solidFill>
              <a:latin typeface="Roboto"/>
              <a:ea typeface="Roboto"/>
              <a:cs typeface="Roboto"/>
              <a:sym typeface="Roboto"/>
            </a:endParaRPr>
          </a:p>
          <a:p>
            <a:pPr indent="0" lvl="0" marL="457200" rtl="0" algn="l">
              <a:spcBef>
                <a:spcPts val="1000"/>
              </a:spcBef>
              <a:spcAft>
                <a:spcPts val="1000"/>
              </a:spcAft>
              <a:buNone/>
            </a:pPr>
            <a:r>
              <a:t/>
            </a:r>
            <a:endParaRPr>
              <a:solidFill>
                <a:srgbClr val="414143"/>
              </a:solidFill>
              <a:latin typeface="Roboto"/>
              <a:ea typeface="Roboto"/>
              <a:cs typeface="Roboto"/>
              <a:sym typeface="Roboto"/>
            </a:endParaRPr>
          </a:p>
        </p:txBody>
      </p:sp>
      <p:cxnSp>
        <p:nvCxnSpPr>
          <p:cNvPr id="1093" name="Google Shape;1093;p134"/>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094" name="Google Shape;1094;p134"/>
          <p:cNvPicPr preferRelativeResize="0"/>
          <p:nvPr/>
        </p:nvPicPr>
        <p:blipFill rotWithShape="1">
          <a:blip r:embed="rId3">
            <a:alphaModFix/>
          </a:blip>
          <a:srcRect b="16464" l="16717" r="14962" t="0"/>
          <a:stretch/>
        </p:blipFill>
        <p:spPr>
          <a:xfrm>
            <a:off x="8046450" y="-142675"/>
            <a:ext cx="958050" cy="1171377"/>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2A9"/>
        </a:solidFill>
      </p:bgPr>
    </p:bg>
    <p:spTree>
      <p:nvGrpSpPr>
        <p:cNvPr id="1098" name="Shape 1098"/>
        <p:cNvGrpSpPr/>
        <p:nvPr/>
      </p:nvGrpSpPr>
      <p:grpSpPr>
        <a:xfrm>
          <a:off x="0" y="0"/>
          <a:ext cx="0" cy="0"/>
          <a:chOff x="0" y="0"/>
          <a:chExt cx="0" cy="0"/>
        </a:xfrm>
      </p:grpSpPr>
      <p:sp>
        <p:nvSpPr>
          <p:cNvPr id="1099" name="Google Shape;1099;p135"/>
          <p:cNvSpPr txBox="1"/>
          <p:nvPr>
            <p:ph type="title"/>
          </p:nvPr>
        </p:nvSpPr>
        <p:spPr>
          <a:xfrm>
            <a:off x="186000" y="0"/>
            <a:ext cx="8772000" cy="92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700">
                <a:solidFill>
                  <a:srgbClr val="1F3A92"/>
                </a:solidFill>
                <a:latin typeface="Raleway"/>
                <a:ea typeface="Raleway"/>
                <a:cs typeface="Raleway"/>
                <a:sym typeface="Raleway"/>
              </a:rPr>
              <a:t>Unheard Speech Competition!</a:t>
            </a:r>
            <a:endParaRPr b="1" sz="3700">
              <a:solidFill>
                <a:srgbClr val="1F3A92"/>
              </a:solidFill>
              <a:latin typeface="Raleway"/>
              <a:ea typeface="Raleway"/>
              <a:cs typeface="Raleway"/>
              <a:sym typeface="Raleway"/>
            </a:endParaRPr>
          </a:p>
        </p:txBody>
      </p:sp>
      <p:sp>
        <p:nvSpPr>
          <p:cNvPr id="1100" name="Google Shape;1100;p135"/>
          <p:cNvSpPr txBox="1"/>
          <p:nvPr/>
        </p:nvSpPr>
        <p:spPr>
          <a:xfrm>
            <a:off x="228150" y="1099225"/>
            <a:ext cx="8729700" cy="38781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rgbClr val="F2F6F5"/>
              </a:buClr>
              <a:buSzPts val="2500"/>
              <a:buFont typeface="Roboto"/>
              <a:buChar char="●"/>
            </a:pPr>
            <a:r>
              <a:rPr lang="en" sz="2500">
                <a:solidFill>
                  <a:srgbClr val="F2F6F5"/>
                </a:solidFill>
                <a:latin typeface="Roboto"/>
                <a:ea typeface="Roboto"/>
                <a:cs typeface="Roboto"/>
                <a:sym typeface="Roboto"/>
              </a:rPr>
              <a:t>You will have the opportunity to write and deliver a 3-4 minute speech about the given topic!  </a:t>
            </a:r>
            <a:endParaRPr sz="2500">
              <a:solidFill>
                <a:srgbClr val="F2F6F5"/>
              </a:solidFill>
              <a:latin typeface="Roboto"/>
              <a:ea typeface="Roboto"/>
              <a:cs typeface="Roboto"/>
              <a:sym typeface="Roboto"/>
            </a:endParaRPr>
          </a:p>
          <a:p>
            <a:pPr indent="0" lvl="0" marL="457200" rtl="0" algn="l">
              <a:spcBef>
                <a:spcPts val="0"/>
              </a:spcBef>
              <a:spcAft>
                <a:spcPts val="0"/>
              </a:spcAft>
              <a:buNone/>
            </a:pPr>
            <a:r>
              <a:t/>
            </a:r>
            <a:endParaRPr sz="2500">
              <a:solidFill>
                <a:srgbClr val="F2F6F5"/>
              </a:solidFill>
              <a:latin typeface="Roboto"/>
              <a:ea typeface="Roboto"/>
              <a:cs typeface="Roboto"/>
              <a:sym typeface="Roboto"/>
            </a:endParaRPr>
          </a:p>
          <a:p>
            <a:pPr indent="-387350" lvl="0" marL="457200" rtl="0" algn="l">
              <a:spcBef>
                <a:spcPts val="0"/>
              </a:spcBef>
              <a:spcAft>
                <a:spcPts val="0"/>
              </a:spcAft>
              <a:buClr>
                <a:srgbClr val="F2F6F5"/>
              </a:buClr>
              <a:buSzPts val="2500"/>
              <a:buFont typeface="Roboto"/>
              <a:buChar char="●"/>
            </a:pPr>
            <a:r>
              <a:rPr lang="en" sz="2500">
                <a:solidFill>
                  <a:srgbClr val="F2F6F5"/>
                </a:solidFill>
                <a:latin typeface="Roboto"/>
                <a:ea typeface="Roboto"/>
                <a:cs typeface="Roboto"/>
                <a:sym typeface="Roboto"/>
              </a:rPr>
              <a:t>Winners from our school will enter into the </a:t>
            </a:r>
            <a:endParaRPr sz="2500">
              <a:solidFill>
                <a:srgbClr val="F2F6F5"/>
              </a:solidFill>
              <a:latin typeface="Roboto"/>
              <a:ea typeface="Roboto"/>
              <a:cs typeface="Roboto"/>
              <a:sym typeface="Roboto"/>
            </a:endParaRPr>
          </a:p>
          <a:p>
            <a:pPr indent="0" lvl="0" marL="457200" rtl="0" algn="l">
              <a:spcBef>
                <a:spcPts val="0"/>
              </a:spcBef>
              <a:spcAft>
                <a:spcPts val="0"/>
              </a:spcAft>
              <a:buNone/>
            </a:pPr>
            <a:r>
              <a:rPr lang="en" sz="2500">
                <a:solidFill>
                  <a:srgbClr val="F2F6F5"/>
                </a:solidFill>
                <a:latin typeface="Roboto"/>
                <a:ea typeface="Roboto"/>
                <a:cs typeface="Roboto"/>
                <a:sym typeface="Roboto"/>
              </a:rPr>
              <a:t>nationwide competition!</a:t>
            </a:r>
            <a:endParaRPr sz="2500">
              <a:solidFill>
                <a:srgbClr val="F2F6F5"/>
              </a:solidFill>
              <a:latin typeface="Roboto"/>
              <a:ea typeface="Roboto"/>
              <a:cs typeface="Roboto"/>
              <a:sym typeface="Roboto"/>
            </a:endParaRPr>
          </a:p>
          <a:p>
            <a:pPr indent="0" lvl="0" marL="0" rtl="0" algn="l">
              <a:spcBef>
                <a:spcPts val="0"/>
              </a:spcBef>
              <a:spcAft>
                <a:spcPts val="0"/>
              </a:spcAft>
              <a:buNone/>
            </a:pPr>
            <a:r>
              <a:t/>
            </a:r>
            <a:endParaRPr sz="2500">
              <a:solidFill>
                <a:srgbClr val="F2F6F5"/>
              </a:solidFill>
              <a:latin typeface="Roboto"/>
              <a:ea typeface="Roboto"/>
              <a:cs typeface="Roboto"/>
              <a:sym typeface="Roboto"/>
            </a:endParaRPr>
          </a:p>
          <a:p>
            <a:pPr indent="0" lvl="0" marL="0" rtl="0" algn="l">
              <a:spcBef>
                <a:spcPts val="0"/>
              </a:spcBef>
              <a:spcAft>
                <a:spcPts val="0"/>
              </a:spcAft>
              <a:buNone/>
            </a:pPr>
            <a:r>
              <a:t/>
            </a:r>
            <a:endParaRPr sz="2500">
              <a:solidFill>
                <a:srgbClr val="F2F6F5"/>
              </a:solidFill>
              <a:latin typeface="Roboto"/>
              <a:ea typeface="Roboto"/>
              <a:cs typeface="Roboto"/>
              <a:sym typeface="Roboto"/>
            </a:endParaRPr>
          </a:p>
          <a:p>
            <a:pPr indent="0" lvl="0" marL="0" rtl="0" algn="l">
              <a:spcBef>
                <a:spcPts val="0"/>
              </a:spcBef>
              <a:spcAft>
                <a:spcPts val="0"/>
              </a:spcAft>
              <a:buNone/>
            </a:pPr>
            <a:r>
              <a:rPr b="1" lang="en" sz="2800">
                <a:solidFill>
                  <a:srgbClr val="F2F6F5"/>
                </a:solidFill>
                <a:latin typeface="Roboto"/>
                <a:ea typeface="Roboto"/>
                <a:cs typeface="Roboto"/>
                <a:sym typeface="Roboto"/>
              </a:rPr>
              <a:t>Don’t let your voice go unheard!</a:t>
            </a:r>
            <a:endParaRPr b="1" sz="2800">
              <a:solidFill>
                <a:srgbClr val="F2F6F5"/>
              </a:solidFill>
              <a:latin typeface="Roboto"/>
              <a:ea typeface="Roboto"/>
              <a:cs typeface="Roboto"/>
              <a:sym typeface="Roboto"/>
            </a:endParaRPr>
          </a:p>
        </p:txBody>
      </p:sp>
      <p:pic>
        <p:nvPicPr>
          <p:cNvPr id="1101" name="Google Shape;1101;p135"/>
          <p:cNvPicPr preferRelativeResize="0"/>
          <p:nvPr/>
        </p:nvPicPr>
        <p:blipFill>
          <a:blip r:embed="rId3">
            <a:alphaModFix/>
          </a:blip>
          <a:stretch>
            <a:fillRect/>
          </a:stretch>
        </p:blipFill>
        <p:spPr>
          <a:xfrm>
            <a:off x="4654475" y="1527975"/>
            <a:ext cx="5143500" cy="51435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2A9"/>
        </a:solidFill>
      </p:bgPr>
    </p:bg>
    <p:spTree>
      <p:nvGrpSpPr>
        <p:cNvPr id="1105" name="Shape 1105"/>
        <p:cNvGrpSpPr/>
        <p:nvPr/>
      </p:nvGrpSpPr>
      <p:grpSpPr>
        <a:xfrm>
          <a:off x="0" y="0"/>
          <a:ext cx="0" cy="0"/>
          <a:chOff x="0" y="0"/>
          <a:chExt cx="0" cy="0"/>
        </a:xfrm>
      </p:grpSpPr>
      <p:sp>
        <p:nvSpPr>
          <p:cNvPr id="1106" name="Google Shape;1106;p136"/>
          <p:cNvSpPr txBox="1"/>
          <p:nvPr>
            <p:ph type="title"/>
          </p:nvPr>
        </p:nvSpPr>
        <p:spPr>
          <a:xfrm>
            <a:off x="186000" y="0"/>
            <a:ext cx="8772000" cy="92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700">
                <a:solidFill>
                  <a:srgbClr val="1F3A92"/>
                </a:solidFill>
                <a:latin typeface="Raleway"/>
                <a:ea typeface="Raleway"/>
                <a:cs typeface="Raleway"/>
                <a:sym typeface="Raleway"/>
              </a:rPr>
              <a:t>Speech Prompt</a:t>
            </a:r>
            <a:endParaRPr b="1" sz="3700">
              <a:solidFill>
                <a:srgbClr val="1F3A92"/>
              </a:solidFill>
              <a:latin typeface="Raleway"/>
              <a:ea typeface="Raleway"/>
              <a:cs typeface="Raleway"/>
              <a:sym typeface="Raleway"/>
            </a:endParaRPr>
          </a:p>
        </p:txBody>
      </p:sp>
      <p:sp>
        <p:nvSpPr>
          <p:cNvPr id="1107" name="Google Shape;1107;p136"/>
          <p:cNvSpPr txBox="1"/>
          <p:nvPr/>
        </p:nvSpPr>
        <p:spPr>
          <a:xfrm>
            <a:off x="228150" y="922800"/>
            <a:ext cx="8729700" cy="405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000">
                <a:solidFill>
                  <a:srgbClr val="F2F6F5"/>
                </a:solidFill>
                <a:latin typeface="Roboto"/>
                <a:ea typeface="Roboto"/>
                <a:cs typeface="Roboto"/>
                <a:sym typeface="Roboto"/>
              </a:rPr>
              <a:t>Stories get told every day, but only some voices get heard.</a:t>
            </a:r>
            <a:endParaRPr sz="1700">
              <a:solidFill>
                <a:srgbClr val="F2F6F5"/>
              </a:solidFill>
              <a:latin typeface="Roboto"/>
              <a:ea typeface="Roboto"/>
              <a:cs typeface="Roboto"/>
              <a:sym typeface="Roboto"/>
            </a:endParaRPr>
          </a:p>
          <a:p>
            <a:pPr indent="0" lvl="0" marL="0" rtl="0" algn="l">
              <a:spcBef>
                <a:spcPts val="0"/>
              </a:spcBef>
              <a:spcAft>
                <a:spcPts val="0"/>
              </a:spcAft>
              <a:buNone/>
            </a:pPr>
            <a:r>
              <a:t/>
            </a:r>
            <a:endParaRPr sz="1700">
              <a:solidFill>
                <a:srgbClr val="F2F6F5"/>
              </a:solidFill>
              <a:latin typeface="Roboto"/>
              <a:ea typeface="Roboto"/>
              <a:cs typeface="Roboto"/>
              <a:sym typeface="Roboto"/>
            </a:endParaRPr>
          </a:p>
          <a:p>
            <a:pPr indent="0" lvl="0" marL="0" rtl="0" algn="l">
              <a:spcBef>
                <a:spcPts val="0"/>
              </a:spcBef>
              <a:spcAft>
                <a:spcPts val="0"/>
              </a:spcAft>
              <a:buNone/>
            </a:pPr>
            <a:r>
              <a:rPr lang="en" sz="1700">
                <a:solidFill>
                  <a:srgbClr val="F2F6F5"/>
                </a:solidFill>
                <a:latin typeface="Roboto"/>
                <a:ea typeface="Roboto"/>
                <a:cs typeface="Roboto"/>
                <a:sym typeface="Roboto"/>
              </a:rPr>
              <a:t>Whose voices are going unheard in your community?  The U.S.?  The world?  What is missing as a result of their voices not being heard?  Why should we listen to their voices?</a:t>
            </a:r>
            <a:endParaRPr sz="1700">
              <a:solidFill>
                <a:srgbClr val="F2F6F5"/>
              </a:solidFill>
              <a:latin typeface="Roboto"/>
              <a:ea typeface="Roboto"/>
              <a:cs typeface="Roboto"/>
              <a:sym typeface="Roboto"/>
            </a:endParaRPr>
          </a:p>
          <a:p>
            <a:pPr indent="0" lvl="0" marL="0" rtl="0" algn="l">
              <a:spcBef>
                <a:spcPts val="0"/>
              </a:spcBef>
              <a:spcAft>
                <a:spcPts val="0"/>
              </a:spcAft>
              <a:buNone/>
            </a:pPr>
            <a:r>
              <a:t/>
            </a:r>
            <a:endParaRPr sz="1700">
              <a:solidFill>
                <a:srgbClr val="F2F6F5"/>
              </a:solidFill>
              <a:latin typeface="Roboto"/>
              <a:ea typeface="Roboto"/>
              <a:cs typeface="Roboto"/>
              <a:sym typeface="Roboto"/>
            </a:endParaRPr>
          </a:p>
          <a:p>
            <a:pPr indent="0" lvl="0" marL="0" rtl="0" algn="l">
              <a:spcBef>
                <a:spcPts val="0"/>
              </a:spcBef>
              <a:spcAft>
                <a:spcPts val="0"/>
              </a:spcAft>
              <a:buNone/>
            </a:pPr>
            <a:r>
              <a:t/>
            </a:r>
            <a:endParaRPr sz="1700">
              <a:solidFill>
                <a:srgbClr val="F2F6F5"/>
              </a:solidFill>
              <a:latin typeface="Roboto"/>
              <a:ea typeface="Roboto"/>
              <a:cs typeface="Roboto"/>
              <a:sym typeface="Roboto"/>
            </a:endParaRPr>
          </a:p>
          <a:p>
            <a:pPr indent="0" lvl="0" marL="0" rtl="0" algn="l">
              <a:spcBef>
                <a:spcPts val="0"/>
              </a:spcBef>
              <a:spcAft>
                <a:spcPts val="0"/>
              </a:spcAft>
              <a:buNone/>
            </a:pPr>
            <a:r>
              <a:rPr lang="en" sz="1700">
                <a:solidFill>
                  <a:srgbClr val="F2F6F5"/>
                </a:solidFill>
                <a:latin typeface="Roboto"/>
                <a:ea typeface="Roboto"/>
                <a:cs typeface="Roboto"/>
                <a:sym typeface="Roboto"/>
              </a:rPr>
              <a:t>Choose a local, national, or global group of voices that you care about and believe are not being heard.  Write a persuasive speech that outlines (1) the importance of hearing those voices and (2) proposes how we can work to hear those voices and listen to what they are asking for.</a:t>
            </a:r>
            <a:endParaRPr sz="1700">
              <a:solidFill>
                <a:srgbClr val="F2F6F5"/>
              </a:solidFill>
              <a:latin typeface="Roboto"/>
              <a:ea typeface="Roboto"/>
              <a:cs typeface="Roboto"/>
              <a:sym typeface="Roboto"/>
            </a:endParaRPr>
          </a:p>
          <a:p>
            <a:pPr indent="0" lvl="0" marL="0" rtl="0" algn="l">
              <a:spcBef>
                <a:spcPts val="0"/>
              </a:spcBef>
              <a:spcAft>
                <a:spcPts val="0"/>
              </a:spcAft>
              <a:buNone/>
            </a:pPr>
            <a:r>
              <a:t/>
            </a:r>
            <a:endParaRPr sz="1700">
              <a:solidFill>
                <a:srgbClr val="F2F6F5"/>
              </a:solidFill>
              <a:latin typeface="Roboto"/>
              <a:ea typeface="Roboto"/>
              <a:cs typeface="Roboto"/>
              <a:sym typeface="Roboto"/>
            </a:endParaRPr>
          </a:p>
          <a:p>
            <a:pPr indent="0" lvl="0" marL="0" rtl="0" algn="l">
              <a:spcBef>
                <a:spcPts val="0"/>
              </a:spcBef>
              <a:spcAft>
                <a:spcPts val="0"/>
              </a:spcAft>
              <a:buNone/>
            </a:pPr>
            <a:r>
              <a:t/>
            </a:r>
            <a:endParaRPr sz="1700">
              <a:solidFill>
                <a:srgbClr val="F2F6F5"/>
              </a:solidFill>
              <a:latin typeface="Roboto"/>
              <a:ea typeface="Roboto"/>
              <a:cs typeface="Roboto"/>
              <a:sym typeface="Roboto"/>
            </a:endParaRPr>
          </a:p>
          <a:p>
            <a:pPr indent="0" lvl="0" marL="0" rtl="0" algn="l">
              <a:spcBef>
                <a:spcPts val="0"/>
              </a:spcBef>
              <a:spcAft>
                <a:spcPts val="0"/>
              </a:spcAft>
              <a:buNone/>
            </a:pPr>
            <a:r>
              <a:t/>
            </a:r>
            <a:endParaRPr sz="1700">
              <a:solidFill>
                <a:srgbClr val="F2F6F5"/>
              </a:solidFill>
              <a:latin typeface="Roboto"/>
              <a:ea typeface="Roboto"/>
              <a:cs typeface="Roboto"/>
              <a:sym typeface="Roboto"/>
            </a:endParaRPr>
          </a:p>
          <a:p>
            <a:pPr indent="0" lvl="0" marL="0" rtl="0" algn="l">
              <a:spcBef>
                <a:spcPts val="0"/>
              </a:spcBef>
              <a:spcAft>
                <a:spcPts val="0"/>
              </a:spcAft>
              <a:buNone/>
            </a:pPr>
            <a:r>
              <a:rPr i="1" lang="en" sz="1500">
                <a:solidFill>
                  <a:srgbClr val="F2F6F5"/>
                </a:solidFill>
                <a:latin typeface="Roboto"/>
                <a:ea typeface="Roboto"/>
                <a:cs typeface="Roboto"/>
                <a:sym typeface="Roboto"/>
              </a:rPr>
              <a:t>*Examples of unheard voices may include the homeless, the disabled, </a:t>
            </a:r>
            <a:endParaRPr i="1" sz="1500">
              <a:solidFill>
                <a:srgbClr val="F2F6F5"/>
              </a:solidFill>
              <a:latin typeface="Roboto"/>
              <a:ea typeface="Roboto"/>
              <a:cs typeface="Roboto"/>
              <a:sym typeface="Roboto"/>
            </a:endParaRPr>
          </a:p>
          <a:p>
            <a:pPr indent="0" lvl="0" marL="0" rtl="0" algn="l">
              <a:spcBef>
                <a:spcPts val="0"/>
              </a:spcBef>
              <a:spcAft>
                <a:spcPts val="0"/>
              </a:spcAft>
              <a:buNone/>
            </a:pPr>
            <a:r>
              <a:rPr i="1" lang="en" sz="1500">
                <a:solidFill>
                  <a:srgbClr val="F2F6F5"/>
                </a:solidFill>
                <a:latin typeface="Roboto"/>
                <a:ea typeface="Roboto"/>
                <a:cs typeface="Roboto"/>
                <a:sym typeface="Roboto"/>
              </a:rPr>
              <a:t>prisoners, or those of a minority background (race, culture, religion).</a:t>
            </a:r>
            <a:endParaRPr i="1" sz="1500">
              <a:solidFill>
                <a:srgbClr val="F2F6F5"/>
              </a:solidFill>
              <a:latin typeface="Roboto"/>
              <a:ea typeface="Roboto"/>
              <a:cs typeface="Roboto"/>
              <a:sym typeface="Roboto"/>
            </a:endParaRPr>
          </a:p>
          <a:p>
            <a:pPr indent="0" lvl="0" marL="0" rtl="0" algn="l">
              <a:spcBef>
                <a:spcPts val="0"/>
              </a:spcBef>
              <a:spcAft>
                <a:spcPts val="0"/>
              </a:spcAft>
              <a:buNone/>
            </a:pPr>
            <a:r>
              <a:t/>
            </a:r>
            <a:endParaRPr sz="1700">
              <a:solidFill>
                <a:srgbClr val="F2F6F5"/>
              </a:solidFill>
              <a:latin typeface="Roboto"/>
              <a:ea typeface="Roboto"/>
              <a:cs typeface="Roboto"/>
              <a:sym typeface="Roboto"/>
            </a:endParaRPr>
          </a:p>
          <a:p>
            <a:pPr indent="0" lvl="0" marL="0" rtl="0" algn="l">
              <a:spcBef>
                <a:spcPts val="0"/>
              </a:spcBef>
              <a:spcAft>
                <a:spcPts val="0"/>
              </a:spcAft>
              <a:buNone/>
            </a:pPr>
            <a:r>
              <a:t/>
            </a:r>
            <a:endParaRPr sz="1700">
              <a:solidFill>
                <a:srgbClr val="F2F6F5"/>
              </a:solidFill>
              <a:latin typeface="Roboto"/>
              <a:ea typeface="Roboto"/>
              <a:cs typeface="Roboto"/>
              <a:sym typeface="Roboto"/>
            </a:endParaRPr>
          </a:p>
        </p:txBody>
      </p:sp>
      <p:pic>
        <p:nvPicPr>
          <p:cNvPr id="1108" name="Google Shape;1108;p136"/>
          <p:cNvPicPr preferRelativeResize="0"/>
          <p:nvPr/>
        </p:nvPicPr>
        <p:blipFill rotWithShape="1">
          <a:blip r:embed="rId3">
            <a:alphaModFix/>
          </a:blip>
          <a:srcRect b="0" l="16175" r="15746" t="31506"/>
          <a:stretch/>
        </p:blipFill>
        <p:spPr>
          <a:xfrm>
            <a:off x="6323700" y="3764950"/>
            <a:ext cx="2634147" cy="2650149"/>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137"/>
          <p:cNvSpPr txBox="1"/>
          <p:nvPr>
            <p:ph type="title"/>
          </p:nvPr>
        </p:nvSpPr>
        <p:spPr>
          <a:xfrm>
            <a:off x="311700" y="32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F3A93"/>
                </a:solidFill>
                <a:latin typeface="Roboto Condensed"/>
                <a:ea typeface="Roboto Condensed"/>
                <a:cs typeface="Roboto Condensed"/>
                <a:sym typeface="Roboto Condensed"/>
              </a:rPr>
              <a:t>Choose Your Group of Voices!</a:t>
            </a:r>
            <a:endParaRPr b="1">
              <a:solidFill>
                <a:srgbClr val="1F3A93"/>
              </a:solidFill>
              <a:latin typeface="Roboto Condensed"/>
              <a:ea typeface="Roboto Condensed"/>
              <a:cs typeface="Roboto Condensed"/>
              <a:sym typeface="Roboto Condensed"/>
            </a:endParaRPr>
          </a:p>
        </p:txBody>
      </p:sp>
      <p:sp>
        <p:nvSpPr>
          <p:cNvPr id="1114" name="Google Shape;1114;p1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000">
                <a:solidFill>
                  <a:srgbClr val="00B2A9"/>
                </a:solidFill>
                <a:latin typeface="Roboto"/>
                <a:ea typeface="Roboto"/>
                <a:cs typeface="Roboto"/>
                <a:sym typeface="Roboto"/>
              </a:rPr>
              <a:t>What voices do you want to be heard?</a:t>
            </a:r>
            <a:endParaRPr b="1" sz="2000">
              <a:solidFill>
                <a:srgbClr val="00B2A9"/>
              </a:solidFill>
              <a:latin typeface="Roboto"/>
              <a:ea typeface="Roboto"/>
              <a:cs typeface="Roboto"/>
              <a:sym typeface="Roboto"/>
            </a:endParaRPr>
          </a:p>
          <a:p>
            <a:pPr indent="0" lvl="0" marL="0" rtl="0" algn="l">
              <a:lnSpc>
                <a:spcPct val="100000"/>
              </a:lnSpc>
              <a:spcBef>
                <a:spcPts val="0"/>
              </a:spcBef>
              <a:spcAft>
                <a:spcPts val="0"/>
              </a:spcAft>
              <a:buNone/>
            </a:pPr>
            <a:r>
              <a:t/>
            </a:r>
            <a:endParaRPr sz="2000">
              <a:solidFill>
                <a:srgbClr val="00B2A9"/>
              </a:solidFill>
              <a:latin typeface="Roboto"/>
              <a:ea typeface="Roboto"/>
              <a:cs typeface="Roboto"/>
              <a:sym typeface="Roboto"/>
            </a:endParaRPr>
          </a:p>
          <a:p>
            <a:pPr indent="0" lvl="0" marL="0" rtl="0" algn="l">
              <a:lnSpc>
                <a:spcPct val="100000"/>
              </a:lnSpc>
              <a:spcBef>
                <a:spcPts val="0"/>
              </a:spcBef>
              <a:spcAft>
                <a:spcPts val="0"/>
              </a:spcAft>
              <a:buNone/>
            </a:pPr>
            <a:r>
              <a:t/>
            </a:r>
            <a:endParaRPr sz="2000">
              <a:solidFill>
                <a:srgbClr val="00B2A9"/>
              </a:solidFill>
              <a:latin typeface="Roboto"/>
              <a:ea typeface="Roboto"/>
              <a:cs typeface="Roboto"/>
              <a:sym typeface="Roboto"/>
            </a:endParaRPr>
          </a:p>
          <a:p>
            <a:pPr indent="0" lvl="0" marL="0" rtl="0" algn="l">
              <a:lnSpc>
                <a:spcPct val="100000"/>
              </a:lnSpc>
              <a:spcBef>
                <a:spcPts val="0"/>
              </a:spcBef>
              <a:spcAft>
                <a:spcPts val="0"/>
              </a:spcAft>
              <a:buNone/>
            </a:pPr>
            <a:r>
              <a:t/>
            </a:r>
            <a:endParaRPr sz="2000">
              <a:solidFill>
                <a:srgbClr val="00B2A9"/>
              </a:solidFill>
              <a:latin typeface="Roboto"/>
              <a:ea typeface="Roboto"/>
              <a:cs typeface="Roboto"/>
              <a:sym typeface="Roboto"/>
            </a:endParaRPr>
          </a:p>
          <a:p>
            <a:pPr indent="0" lvl="0" marL="0" rtl="0" algn="l">
              <a:lnSpc>
                <a:spcPct val="100000"/>
              </a:lnSpc>
              <a:spcBef>
                <a:spcPts val="0"/>
              </a:spcBef>
              <a:spcAft>
                <a:spcPts val="0"/>
              </a:spcAft>
              <a:buNone/>
            </a:pPr>
            <a:r>
              <a:rPr lang="en" sz="2000">
                <a:solidFill>
                  <a:srgbClr val="00B2A9"/>
                </a:solidFill>
                <a:latin typeface="Roboto"/>
                <a:ea typeface="Roboto"/>
                <a:cs typeface="Roboto"/>
                <a:sym typeface="Roboto"/>
              </a:rPr>
              <a:t>Let’s use the empathy </a:t>
            </a:r>
            <a:endParaRPr sz="2000">
              <a:solidFill>
                <a:srgbClr val="00B2A9"/>
              </a:solidFill>
              <a:latin typeface="Roboto"/>
              <a:ea typeface="Roboto"/>
              <a:cs typeface="Roboto"/>
              <a:sym typeface="Roboto"/>
            </a:endParaRPr>
          </a:p>
          <a:p>
            <a:pPr indent="0" lvl="0" marL="0" rtl="0" algn="l">
              <a:lnSpc>
                <a:spcPct val="100000"/>
              </a:lnSpc>
              <a:spcBef>
                <a:spcPts val="0"/>
              </a:spcBef>
              <a:spcAft>
                <a:spcPts val="0"/>
              </a:spcAft>
              <a:buNone/>
            </a:pPr>
            <a:r>
              <a:rPr lang="en" sz="2000">
                <a:solidFill>
                  <a:srgbClr val="00B2A9"/>
                </a:solidFill>
                <a:latin typeface="Roboto"/>
                <a:ea typeface="Roboto"/>
                <a:cs typeface="Roboto"/>
                <a:sym typeface="Roboto"/>
              </a:rPr>
              <a:t>graphic to start brainstorming </a:t>
            </a:r>
            <a:endParaRPr sz="2000">
              <a:solidFill>
                <a:srgbClr val="00B2A9"/>
              </a:solidFill>
              <a:latin typeface="Roboto"/>
              <a:ea typeface="Roboto"/>
              <a:cs typeface="Roboto"/>
              <a:sym typeface="Roboto"/>
            </a:endParaRPr>
          </a:p>
          <a:p>
            <a:pPr indent="0" lvl="0" marL="0" rtl="0" algn="l">
              <a:lnSpc>
                <a:spcPct val="100000"/>
              </a:lnSpc>
              <a:spcBef>
                <a:spcPts val="0"/>
              </a:spcBef>
              <a:spcAft>
                <a:spcPts val="0"/>
              </a:spcAft>
              <a:buNone/>
            </a:pPr>
            <a:r>
              <a:rPr lang="en" sz="2000">
                <a:solidFill>
                  <a:srgbClr val="00B2A9"/>
                </a:solidFill>
                <a:latin typeface="Roboto"/>
                <a:ea typeface="Roboto"/>
                <a:cs typeface="Roboto"/>
                <a:sym typeface="Roboto"/>
              </a:rPr>
              <a:t>about your group?</a:t>
            </a:r>
            <a:endParaRPr sz="2000">
              <a:solidFill>
                <a:srgbClr val="00B2A9"/>
              </a:solidFill>
              <a:latin typeface="Roboto"/>
              <a:ea typeface="Roboto"/>
              <a:cs typeface="Roboto"/>
              <a:sym typeface="Roboto"/>
            </a:endParaRPr>
          </a:p>
          <a:p>
            <a:pPr indent="0" lvl="0" marL="0" rtl="0" algn="l">
              <a:lnSpc>
                <a:spcPct val="100000"/>
              </a:lnSpc>
              <a:spcBef>
                <a:spcPts val="0"/>
              </a:spcBef>
              <a:spcAft>
                <a:spcPts val="0"/>
              </a:spcAft>
              <a:buNone/>
            </a:pPr>
            <a:r>
              <a:t/>
            </a:r>
            <a:endParaRPr sz="2000">
              <a:solidFill>
                <a:srgbClr val="00B2A9"/>
              </a:solidFill>
              <a:latin typeface="Roboto"/>
              <a:ea typeface="Roboto"/>
              <a:cs typeface="Roboto"/>
              <a:sym typeface="Roboto"/>
            </a:endParaRPr>
          </a:p>
          <a:p>
            <a:pPr indent="0" lvl="0" marL="0" rtl="0" algn="l">
              <a:lnSpc>
                <a:spcPct val="100000"/>
              </a:lnSpc>
              <a:spcBef>
                <a:spcPts val="0"/>
              </a:spcBef>
              <a:spcAft>
                <a:spcPts val="0"/>
              </a:spcAft>
              <a:buNone/>
            </a:pPr>
            <a:r>
              <a:t/>
            </a:r>
            <a:endParaRPr sz="2000">
              <a:solidFill>
                <a:srgbClr val="00B2A9"/>
              </a:solidFill>
              <a:latin typeface="Roboto"/>
              <a:ea typeface="Roboto"/>
              <a:cs typeface="Roboto"/>
              <a:sym typeface="Roboto"/>
            </a:endParaRPr>
          </a:p>
        </p:txBody>
      </p:sp>
      <p:cxnSp>
        <p:nvCxnSpPr>
          <p:cNvPr id="1115" name="Google Shape;1115;p137"/>
          <p:cNvCxnSpPr/>
          <p:nvPr/>
        </p:nvCxnSpPr>
        <p:spPr>
          <a:xfrm>
            <a:off x="409575" y="1028700"/>
            <a:ext cx="8277300" cy="0"/>
          </a:xfrm>
          <a:prstGeom prst="straightConnector1">
            <a:avLst/>
          </a:prstGeom>
          <a:noFill/>
          <a:ln cap="flat" cmpd="sng" w="28575">
            <a:solidFill>
              <a:srgbClr val="1F3A93"/>
            </a:solidFill>
            <a:prstDash val="solid"/>
            <a:round/>
            <a:headEnd len="med" w="med" type="none"/>
            <a:tailEnd len="med" w="med" type="none"/>
          </a:ln>
        </p:spPr>
      </p:cxnSp>
      <p:pic>
        <p:nvPicPr>
          <p:cNvPr id="1116" name="Google Shape;1116;p137"/>
          <p:cNvPicPr preferRelativeResize="0"/>
          <p:nvPr/>
        </p:nvPicPr>
        <p:blipFill>
          <a:blip r:embed="rId3">
            <a:alphaModFix/>
          </a:blip>
          <a:stretch>
            <a:fillRect/>
          </a:stretch>
        </p:blipFill>
        <p:spPr>
          <a:xfrm>
            <a:off x="7701174" y="31900"/>
            <a:ext cx="1197252" cy="1151298"/>
          </a:xfrm>
          <a:prstGeom prst="rect">
            <a:avLst/>
          </a:prstGeom>
          <a:noFill/>
          <a:ln>
            <a:noFill/>
          </a:ln>
        </p:spPr>
      </p:pic>
      <p:pic>
        <p:nvPicPr>
          <p:cNvPr id="1117" name="Google Shape;1117;p137"/>
          <p:cNvPicPr preferRelativeResize="0"/>
          <p:nvPr/>
        </p:nvPicPr>
        <p:blipFill>
          <a:blip r:embed="rId4">
            <a:alphaModFix/>
          </a:blip>
          <a:stretch>
            <a:fillRect/>
          </a:stretch>
        </p:blipFill>
        <p:spPr>
          <a:xfrm>
            <a:off x="4632250" y="1729875"/>
            <a:ext cx="4320826" cy="3240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