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6858000" cy="9144000"/>
  <p:embeddedFontLst>
    <p:embeddedFont>
      <p:font typeface="Raleway Medium" pitchFamily="2" charset="77"/>
      <p:regular r:id="rId55"/>
      <p:bold r:id="rId56"/>
      <p:italic r:id="rId57"/>
      <p:boldItalic r:id="rId58"/>
    </p:embeddedFont>
    <p:embeddedFont>
      <p:font typeface="Roboto" panose="02000000000000000000" pitchFamily="2" charset="0"/>
      <p:regular r:id="rId59"/>
      <p:bold r:id="rId60"/>
      <p:italic r:id="rId61"/>
      <p:boldItalic r:id="rId62"/>
    </p:embeddedFont>
    <p:embeddedFont>
      <p:font typeface="Roboto Condensed"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F98042-BD1A-4085-A095-198CE39C0EB7}">
  <a:tblStyle styleId="{2EF98042-BD1A-4085-A095-198CE39C0E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703"/>
  </p:normalViewPr>
  <p:slideViewPr>
    <p:cSldViewPr snapToGrid="0">
      <p:cViewPr varScale="1">
        <p:scale>
          <a:sx n="115" d="100"/>
          <a:sy n="115" d="100"/>
        </p:scale>
        <p:origin x="68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ocs.google.com/document/d/1HhEDrkBBP5WsA-e2PMDll6D5Z3Je7um9fcM0TIUU6h0/edit?usp=sharing" TargetMode="External"/><Relationship Id="rId3" Type="http://schemas.openxmlformats.org/officeDocument/2006/relationships/hyperlink" Target="https://docs.google.com/document/d/1vfoVTWa_8qu69ZVWdP2-X8aukkfWw3I_85n1JzmdBRM/edit?usp=sharing" TargetMode="External"/><Relationship Id="rId7" Type="http://schemas.openxmlformats.org/officeDocument/2006/relationships/hyperlink" Target="https://docs.google.com/document/d/1vvbyiJaRFnWL7iEEmukjwMsPe2r-A-XtoKdhiBKF5wA/copy"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ocs.google.com/document/d/1jyQI7nSd1zTWUO_MZKziblLrbNeVjB3XRkuIRnh9k2Q/edit?usp=sharing" TargetMode="External"/><Relationship Id="rId5" Type="http://schemas.openxmlformats.org/officeDocument/2006/relationships/hyperlink" Target="https://docs.google.com/document/d/19Dml2k6wbH_NbfGr_Pidt5O7x39lmTYzhSibE0Mjl8A/edit?usp=sharing" TargetMode="External"/><Relationship Id="rId10" Type="http://schemas.openxmlformats.org/officeDocument/2006/relationships/hyperlink" Target="https://docs.google.com/document/d/1jyQI7nSd1zTWUO_MZKziblLrbNeVjB3XRkuIRnh9k2Q/copy" TargetMode="External"/><Relationship Id="rId4" Type="http://schemas.openxmlformats.org/officeDocument/2006/relationships/hyperlink" Target="https://docs.google.com/document/d/10p_8vkmbJpVZv3eeRcsA727MZr7mN6cKpLBBjeFILFs/edit?usp=sharing" TargetMode="External"/><Relationship Id="rId9" Type="http://schemas.openxmlformats.org/officeDocument/2006/relationships/hyperlink" Target="https://docs.google.com/document/d/1iQ_Le1vkiRCDpwmRD2ZIj7CAO1lRKZGnjkgptTCXlc4/cop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document/d/1vvbyiJaRFnWL7iEEmukjwMsPe2r-A-XtoKdhiBKF5wA/cop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document/d/1vvbyiJaRFnWL7iEEmukjwMsPe2r-A-XtoKdhiBKF5wA/cop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vvbyiJaRFnWL7iEEmukjwMsPe2r-A-XtoKdhiBKF5wA/cop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VTJmurcj-EuYZucoOW_EgB201wihaQhtWIR70O5KLA0/cop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s.google.com/document/d/1Pi0e9kgNSo16Sic6JxDKzhdIdYG7YAzlet8p_tQNzSs/cop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document/d/1vvbyiJaRFnWL7iEEmukjwMsPe2r-A-XtoKdhiBKF5wA/cop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s.google.com/document/d/1HhEDrkBBP5WsA-e2PMDll6D5Z3Je7um9fcM0TIUU6h0/copy"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ocs.google.com/document/d/1HhEDrkBBP5WsA-e2PMDll6D5Z3Je7um9fcM0TIUU6h0/copy"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cs.google.com/document/d/1HhEDrkBBP5WsA-e2PMDll6D5Z3Je7um9fcM0TIUU6h0/copy"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ocs.google.com/document/d/1HhEDrkBBP5WsA-e2PMDll6D5Z3Je7um9fcM0TIUU6h0/cop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cs.google.com/document/d/1VTJmurcj-EuYZucoOW_EgB201wihaQhtWIR70O5KLA0/cop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docs.google.com/presentation/d/1cXnzUGh4zjcyjJKPgBRiLZXYKdlWLfXRh-rsiEjz3JE/present"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drive.google.com/file/d/1EfoOpSD9lJr_WWY0oP3L6eNKUolfQZSR/view?usp=sharing" TargetMode="External"/><Relationship Id="rId4" Type="http://schemas.openxmlformats.org/officeDocument/2006/relationships/hyperlink" Target="https://docs.google.com/document/d/1iQ_Le1vkiRCDpwmRD2ZIj7CAO1lRKZGnjkgptTCXlc4/copy"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ocs.google.com/document/d/1VTJmurcj-EuYZucoOW_EgB201wihaQhtWIR70O5KLA0/copy"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8" Type="http://schemas.openxmlformats.org/officeDocument/2006/relationships/hyperlink" Target="https://drive.google.com/file/d/1yOv6ljTZSWlNcvi_gpD-_k_dhyeBDw1U/view?usp=sharing" TargetMode="External"/><Relationship Id="rId3" Type="http://schemas.openxmlformats.org/officeDocument/2006/relationships/hyperlink" Target="https://docs.google.com/document/d/1jyQI7nSd1zTWUO_MZKziblLrbNeVjB3XRkuIRnh9k2Q/copy" TargetMode="External"/><Relationship Id="rId7" Type="http://schemas.openxmlformats.org/officeDocument/2006/relationships/hyperlink" Target="https://docs.google.com/document/d/1lxvo6D_VWNH7-3aRpV0CqyBMgxUXJGvImno5PAeriDw/copy"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docs.google.com/presentation/d/1_v52AH_UvjY2CqzM_JvChUCL_2aFFTGJV36PcwYkTEQ/copy" TargetMode="External"/><Relationship Id="rId5" Type="http://schemas.openxmlformats.org/officeDocument/2006/relationships/hyperlink" Target="https://docs.google.com/presentation/d/1EjLBsXB0pqOOhu9U_JDil9Uenj4O2cCtRB8UaCg9Q30/copy" TargetMode="External"/><Relationship Id="rId4" Type="http://schemas.openxmlformats.org/officeDocument/2006/relationships/hyperlink" Target="https://docs.google.com/presentation/d/1L0eWgGlte0U3PdKpW14lCHrXfujOKhyrcyAxJfIn0q0/copy"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form.jotform.com/222185142480147"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docs.google.com/document/d/1VTJmurcj-EuYZucoOW_EgB201wihaQhtWIR70O5KLA0/cop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document/d/1PwbpILmXcKzSQI920Cl7T3ljfOP6nrdvDYUB3iktaA8/cop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f36e18ea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f36e18ea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3-day+ initiative, students will use their knowledge of the pythagorean theorem and the distance formula to chart the path of the superthief Carmen Sandiego and discover her hideout--along the way, they'll learn about the world sites where Carmen has been spotted. Uncharted culminates with students helping others to learn about the mathematic formulas they've mastered by creating their own children’s storybook. The math in this initiative is roughly at the level of Geometry.</a:t>
            </a:r>
            <a:endParaRPr/>
          </a:p>
          <a:p>
            <a:pPr marL="457200" lvl="0" indent="-298450" algn="l" rtl="0">
              <a:spcBef>
                <a:spcPts val="0"/>
              </a:spcBef>
              <a:spcAft>
                <a:spcPts val="0"/>
              </a:spcAft>
              <a:buSzPts val="1100"/>
              <a:buChar char="●"/>
            </a:pPr>
            <a:r>
              <a:rPr lang="en">
                <a:solidFill>
                  <a:schemeClr val="dk1"/>
                </a:solidFill>
              </a:rPr>
              <a:t>Access the Teacher Lesson Plans</a:t>
            </a:r>
            <a:endParaRPr>
              <a:solidFill>
                <a:schemeClr val="dk1"/>
              </a:solidFill>
            </a:endParaRPr>
          </a:p>
          <a:p>
            <a:pPr marL="914400" lvl="1" indent="-298450" algn="l" rtl="0">
              <a:spcBef>
                <a:spcPts val="0"/>
              </a:spcBef>
              <a:spcAft>
                <a:spcPts val="0"/>
              </a:spcAft>
              <a:buClr>
                <a:schemeClr val="dk1"/>
              </a:buClr>
              <a:buSzPts val="1100"/>
              <a:buChar char="○"/>
            </a:pPr>
            <a:r>
              <a:rPr lang="en" u="sng">
                <a:solidFill>
                  <a:schemeClr val="hlink"/>
                </a:solidFill>
                <a:hlinkClick r:id="rId3"/>
              </a:rPr>
              <a:t>Day 1</a:t>
            </a:r>
            <a:endParaRPr>
              <a:solidFill>
                <a:schemeClr val="dk1"/>
              </a:solidFill>
            </a:endParaRPr>
          </a:p>
          <a:p>
            <a:pPr marL="914400" lvl="1" indent="-298450" algn="l" rtl="0">
              <a:spcBef>
                <a:spcPts val="0"/>
              </a:spcBef>
              <a:spcAft>
                <a:spcPts val="0"/>
              </a:spcAft>
              <a:buClr>
                <a:schemeClr val="dk1"/>
              </a:buClr>
              <a:buSzPts val="1100"/>
              <a:buChar char="○"/>
            </a:pPr>
            <a:r>
              <a:rPr lang="en" u="sng">
                <a:solidFill>
                  <a:schemeClr val="hlink"/>
                </a:solidFill>
                <a:hlinkClick r:id="rId4"/>
              </a:rPr>
              <a:t>Day 2</a:t>
            </a:r>
            <a:endParaRPr>
              <a:solidFill>
                <a:schemeClr val="dk1"/>
              </a:solidFill>
            </a:endParaRPr>
          </a:p>
          <a:p>
            <a:pPr marL="914400" lvl="1" indent="-298450" algn="l" rtl="0">
              <a:spcBef>
                <a:spcPts val="0"/>
              </a:spcBef>
              <a:spcAft>
                <a:spcPts val="0"/>
              </a:spcAft>
              <a:buClr>
                <a:schemeClr val="dk1"/>
              </a:buClr>
              <a:buSzPts val="1100"/>
              <a:buChar char="○"/>
            </a:pPr>
            <a:r>
              <a:rPr lang="en" u="sng">
                <a:solidFill>
                  <a:schemeClr val="hlink"/>
                </a:solidFill>
                <a:hlinkClick r:id="rId5"/>
              </a:rPr>
              <a:t>Day 3</a:t>
            </a:r>
            <a:endParaRPr>
              <a:solidFill>
                <a:schemeClr val="dk1"/>
              </a:solidFill>
            </a:endParaRPr>
          </a:p>
          <a:p>
            <a:pPr marL="914400" lvl="1" indent="-298450" algn="l" rtl="0">
              <a:spcBef>
                <a:spcPts val="0"/>
              </a:spcBef>
              <a:spcAft>
                <a:spcPts val="0"/>
              </a:spcAft>
              <a:buClr>
                <a:schemeClr val="dk1"/>
              </a:buClr>
              <a:buSzPts val="1100"/>
              <a:buChar char="○"/>
            </a:pPr>
            <a:r>
              <a:rPr lang="en" u="sng">
                <a:solidFill>
                  <a:schemeClr val="hlink"/>
                </a:solidFill>
                <a:hlinkClick r:id="rId6"/>
              </a:rPr>
              <a:t>Day 4</a:t>
            </a:r>
            <a:r>
              <a:rPr lang="en">
                <a:solidFill>
                  <a:schemeClr val="dk1"/>
                </a:solidFill>
              </a:rPr>
              <a:t>+</a:t>
            </a:r>
            <a:endParaRPr>
              <a:solidFill>
                <a:schemeClr val="dk1"/>
              </a:solidFill>
            </a:endParaRPr>
          </a:p>
          <a:p>
            <a:pPr marL="457200" lvl="0" indent="-298450" algn="l" rtl="0">
              <a:spcBef>
                <a:spcPts val="0"/>
              </a:spcBef>
              <a:spcAft>
                <a:spcPts val="0"/>
              </a:spcAft>
              <a:buSzPts val="1100"/>
              <a:buChar char="●"/>
            </a:pPr>
            <a:r>
              <a:rPr lang="en">
                <a:solidFill>
                  <a:schemeClr val="dk1"/>
                </a:solidFill>
              </a:rPr>
              <a:t>Access to printable versions of the student handouts here </a:t>
            </a:r>
            <a:endParaRPr>
              <a:solidFill>
                <a:schemeClr val="dk1"/>
              </a:solidFill>
            </a:endParaRPr>
          </a:p>
          <a:p>
            <a:pPr marL="914400" lvl="1" indent="-298450" algn="l" rtl="0">
              <a:spcBef>
                <a:spcPts val="0"/>
              </a:spcBef>
              <a:spcAft>
                <a:spcPts val="0"/>
              </a:spcAft>
              <a:buClr>
                <a:schemeClr val="dk1"/>
              </a:buClr>
              <a:buSzPts val="1100"/>
              <a:buChar char="○"/>
            </a:pPr>
            <a:r>
              <a:rPr lang="en" u="sng">
                <a:solidFill>
                  <a:schemeClr val="hlink"/>
                </a:solidFill>
                <a:hlinkClick r:id="rId7"/>
              </a:rPr>
              <a:t>Day 1</a:t>
            </a:r>
            <a:endParaRPr>
              <a:solidFill>
                <a:schemeClr val="dk1"/>
              </a:solidFill>
            </a:endParaRPr>
          </a:p>
          <a:p>
            <a:pPr marL="914400" lvl="1" indent="-298450" algn="l" rtl="0">
              <a:spcBef>
                <a:spcPts val="0"/>
              </a:spcBef>
              <a:spcAft>
                <a:spcPts val="0"/>
              </a:spcAft>
              <a:buClr>
                <a:schemeClr val="dk1"/>
              </a:buClr>
              <a:buSzPts val="1100"/>
              <a:buChar char="○"/>
            </a:pPr>
            <a:r>
              <a:rPr lang="en" u="sng">
                <a:solidFill>
                  <a:schemeClr val="hlink"/>
                </a:solidFill>
                <a:hlinkClick r:id="rId8"/>
              </a:rPr>
              <a:t>Day 2</a:t>
            </a:r>
            <a:endParaRPr>
              <a:solidFill>
                <a:schemeClr val="dk1"/>
              </a:solidFill>
            </a:endParaRPr>
          </a:p>
          <a:p>
            <a:pPr marL="914400" lvl="1" indent="-298450" algn="l" rtl="0">
              <a:spcBef>
                <a:spcPts val="0"/>
              </a:spcBef>
              <a:spcAft>
                <a:spcPts val="0"/>
              </a:spcAft>
              <a:buClr>
                <a:schemeClr val="dk1"/>
              </a:buClr>
              <a:buSzPts val="1100"/>
              <a:buChar char="○"/>
            </a:pPr>
            <a:r>
              <a:rPr lang="en" u="sng">
                <a:solidFill>
                  <a:schemeClr val="hlink"/>
                </a:solidFill>
                <a:hlinkClick r:id="rId9"/>
              </a:rPr>
              <a:t>Where in the World is Carmen Sandiego Game Worksheet</a:t>
            </a:r>
            <a:endParaRPr>
              <a:solidFill>
                <a:schemeClr val="dk1"/>
              </a:solidFill>
            </a:endParaRPr>
          </a:p>
          <a:p>
            <a:pPr marL="914400" lvl="1" indent="-298450" algn="l" rtl="0">
              <a:spcBef>
                <a:spcPts val="0"/>
              </a:spcBef>
              <a:spcAft>
                <a:spcPts val="0"/>
              </a:spcAft>
              <a:buClr>
                <a:schemeClr val="dk1"/>
              </a:buClr>
              <a:buSzPts val="1100"/>
              <a:buChar char="○"/>
            </a:pPr>
            <a:r>
              <a:rPr lang="en" u="sng">
                <a:solidFill>
                  <a:schemeClr val="hlink"/>
                </a:solidFill>
                <a:hlinkClick r:id="rId10"/>
              </a:rPr>
              <a:t>Day 4+</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41fe8dab1f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41fe8dab1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4fe426a1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44fe426a1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44fe426a1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44fe426a1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Give students a couple minutes to work independently or on their own to practice adding some squares together to see if they can discover another Pythagorean Triple.</a:t>
            </a:r>
            <a:endParaRPr/>
          </a:p>
          <a:p>
            <a:pPr marL="457200" lvl="0" indent="-298450" algn="l" rtl="0">
              <a:spcBef>
                <a:spcPts val="0"/>
              </a:spcBef>
              <a:spcAft>
                <a:spcPts val="0"/>
              </a:spcAft>
              <a:buSzPts val="1100"/>
              <a:buAutoNum type="arabicPeriod"/>
            </a:pPr>
            <a:r>
              <a:rPr lang="en"/>
              <a:t>Click to show some additional answers.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4fe426a1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44fe426a1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1fe8dab1f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41fe8dab1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Pass out the </a:t>
            </a:r>
            <a:r>
              <a:rPr lang="en" u="sng">
                <a:solidFill>
                  <a:schemeClr val="hlink"/>
                </a:solidFill>
                <a:hlinkClick r:id="rId3"/>
              </a:rPr>
              <a:t>handout</a:t>
            </a:r>
            <a:r>
              <a:rPr lang="en"/>
              <a:t> and allow students to work independently or in groups. You can have students complete the worksheet entirely and then review, or go question by question.</a:t>
            </a:r>
            <a:endParaRPr/>
          </a:p>
          <a:p>
            <a:pPr marL="457200" lvl="0" indent="-298450" algn="l" rtl="0">
              <a:spcBef>
                <a:spcPts val="0"/>
              </a:spcBef>
              <a:spcAft>
                <a:spcPts val="0"/>
              </a:spcAft>
              <a:buSzPts val="1100"/>
              <a:buAutoNum type="arabicPeriod"/>
            </a:pPr>
            <a:r>
              <a:rPr lang="en"/>
              <a:t>Note: Answers are provided step-by-step by clicking through the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41fe8dab1f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41fe8dab1f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Pass out the </a:t>
            </a:r>
            <a:r>
              <a:rPr lang="en" u="sng">
                <a:solidFill>
                  <a:schemeClr val="hlink"/>
                </a:solidFill>
                <a:hlinkClick r:id="rId3"/>
              </a:rPr>
              <a:t>handout</a:t>
            </a:r>
            <a:r>
              <a:rPr lang="en">
                <a:solidFill>
                  <a:schemeClr val="dk1"/>
                </a:solidFill>
              </a:rPr>
              <a:t> and allow students to work independently or in groups. You can have students complete the worksheet entirely and then review, or go question by question.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Note: Answers are provided step-by-step by clicking through the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41fe8dab1f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41fe8dab1f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Pass out the </a:t>
            </a:r>
            <a:r>
              <a:rPr lang="en" u="sng">
                <a:solidFill>
                  <a:schemeClr val="hlink"/>
                </a:solidFill>
                <a:hlinkClick r:id="rId3"/>
              </a:rPr>
              <a:t>handout</a:t>
            </a:r>
            <a:r>
              <a:rPr lang="en">
                <a:solidFill>
                  <a:schemeClr val="dk1"/>
                </a:solidFill>
              </a:rPr>
              <a:t> and allow students to work independently or in groups. You can have students complete the worksheet entirely and then review, or go question by question.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Note: Answers are provided step-by-step by clicking through the slide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Tell students that this triangle is special, because the smaller triangles within it are Pythagorean triples!</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41fe8dab1f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41fe8dab1f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Discuss the converse of the Pythagorean Theorem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f36e18eaa_1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df36e18eaa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As a class, read the question and work through the problem together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41fe8dab1f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41fe8dab1f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As a class, read the question and work through the problem together</a:t>
            </a:r>
            <a:endParaRPr>
              <a:solidFill>
                <a:schemeClr val="dk1"/>
              </a:solidFill>
            </a:endParaRPr>
          </a:p>
          <a:p>
            <a:pPr marL="45720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f36e18eaa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f36e18ea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a:solidFill>
                  <a:srgbClr val="222222"/>
                </a:solidFill>
                <a:latin typeface="Roboto"/>
                <a:ea typeface="Roboto"/>
                <a:cs typeface="Roboto"/>
                <a:sym typeface="Roboto"/>
              </a:rPr>
              <a:t>This lesson introduces students to the fundamental concept of the Pythagorean Theorem.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1348f2e87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e1348f2e87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solidFill>
                  <a:schemeClr val="dk1"/>
                </a:solidFill>
              </a:rPr>
              <a:t>Introduce Where in the World is Carmen Sandiego and tell students that throughout this 3-day unit they will be working toward an international scavenger hunt where they will track down Carmen Sandiego</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1348f2e87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e1348f2e8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Before students leave class, ask them to complete the exit ticket on the handout, a piece of paper or submit one through your virtual classroom.</a:t>
            </a:r>
            <a:endParaRPr>
              <a:solidFill>
                <a:schemeClr val="dk1"/>
              </a:solidFill>
            </a:endParaRPr>
          </a:p>
          <a:p>
            <a:pPr marL="457200" lvl="0" indent="-298450" algn="l" rtl="0">
              <a:spcBef>
                <a:spcPts val="0"/>
              </a:spcBef>
              <a:spcAft>
                <a:spcPts val="0"/>
              </a:spcAft>
              <a:buSzPts val="1100"/>
              <a:buAutoNum type="arabicPeriod"/>
            </a:pPr>
            <a:r>
              <a:rPr lang="en"/>
              <a:t>Answer</a:t>
            </a:r>
            <a:endParaRPr/>
          </a:p>
          <a:p>
            <a:pPr marL="914400" lvl="1" indent="-298450" algn="l" rtl="0">
              <a:spcBef>
                <a:spcPts val="0"/>
              </a:spcBef>
              <a:spcAft>
                <a:spcPts val="0"/>
              </a:spcAft>
              <a:buSzPts val="1100"/>
              <a:buAutoNum type="alphaLcPeriod"/>
            </a:pPr>
            <a:r>
              <a:rPr lang="en"/>
              <a:t>47 - The Nile</a:t>
            </a:r>
            <a:endParaRPr/>
          </a:p>
          <a:p>
            <a:pPr marL="457200" lvl="0" indent="-298450" algn="l" rtl="0">
              <a:spcBef>
                <a:spcPts val="0"/>
              </a:spcBef>
              <a:spcAft>
                <a:spcPts val="0"/>
              </a:spcAft>
              <a:buSzPts val="1100"/>
              <a:buAutoNum type="arabicPeriod"/>
            </a:pPr>
            <a:r>
              <a:rPr lang="en"/>
              <a:t>Ask students to fill in their</a:t>
            </a:r>
            <a:r>
              <a:rPr lang="en" u="sng">
                <a:solidFill>
                  <a:schemeClr val="hlink"/>
                </a:solidFill>
                <a:hlinkClick r:id="rId3"/>
              </a:rPr>
              <a:t> Daily Learning Logs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e1348f2e87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e1348f2e87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lesson, </a:t>
            </a:r>
            <a:r>
              <a:rPr lang="en">
                <a:solidFill>
                  <a:srgbClr val="222222"/>
                </a:solidFill>
                <a:latin typeface="Roboto"/>
                <a:ea typeface="Roboto"/>
                <a:cs typeface="Roboto"/>
                <a:sym typeface="Roboto"/>
              </a:rPr>
              <a:t>Students will learn the concept of the Distance Formula and understand it as a derivative of the Pythagorean Theorem.</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1348f2e87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e1348f2e87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a:t>
            </a:r>
            <a:r>
              <a:rPr lang="en" u="sng">
                <a:solidFill>
                  <a:schemeClr val="hlink"/>
                </a:solidFill>
                <a:hlinkClick r:id="rId3"/>
              </a:rPr>
              <a:t>handout</a:t>
            </a:r>
            <a:r>
              <a:rPr lang="en">
                <a:solidFill>
                  <a:schemeClr val="dk1"/>
                </a:solidFill>
              </a:rPr>
              <a:t>, or piece of paper.</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Answer: 0.95 miles</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Bonus: 11.4 minutes OR .19 hours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1348f2e87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1348f2e8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b="1">
                <a:solidFill>
                  <a:schemeClr val="dk1"/>
                </a:solidFill>
              </a:rPr>
              <a:t>Review</a:t>
            </a:r>
            <a:r>
              <a:rPr lang="en">
                <a:solidFill>
                  <a:schemeClr val="dk1"/>
                </a:solidFill>
              </a:rPr>
              <a:t> the agenda for the day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e1348f2e87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e1348f2e87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b="1">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e1348f2e87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e1348f2e87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Briefly review the key concepts that students learned about in the last lesson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41fe8dab1f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41fe8dab1f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Walk students through the word problem and how to graph points on a chart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41fe8dab1f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41fe8dab1f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Walk through solving the problem by counting the squares on the graph to determine the legs of the triangle and then applying the pythagorean theorem to find the hypotenuse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41fe8dab1f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41fe8dab1f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Briefly review the key terms associated with a coordinate plane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f36e18eaa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f36e18eaa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a:t>
            </a:r>
            <a:r>
              <a:rPr lang="en" u="sng">
                <a:solidFill>
                  <a:schemeClr val="hlink"/>
                </a:solidFill>
                <a:hlinkClick r:id="rId3"/>
              </a:rPr>
              <a:t>handout</a:t>
            </a:r>
            <a:r>
              <a:rPr lang="en">
                <a:solidFill>
                  <a:schemeClr val="dk1"/>
                </a:solidFill>
              </a:rPr>
              <a:t>, or piece of paper.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41fe8dab1f_0_4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41fe8dab1f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Show students how the length of a vertical or horizontal line can be calculated using endpoints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41fe8dab1f_0_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41fe8dab1f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Introduce the Distance Formula and show students that it is simply another way of using the pythagorean theorem!</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41fe8dab1f_0_5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41fe8dab1f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Lead students through this practice problem for using the distance formula</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41fe8dab1f_0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41fe8dab1f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Watch the Khan Academy video for further review of the distance formula and pythagorean theorem</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41fe8dab1f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41fe8dab1f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Pass out the </a:t>
            </a:r>
            <a:r>
              <a:rPr lang="en" u="sng">
                <a:solidFill>
                  <a:schemeClr val="hlink"/>
                </a:solidFill>
                <a:hlinkClick r:id="rId3"/>
              </a:rPr>
              <a:t>handout</a:t>
            </a:r>
            <a:r>
              <a:rPr lang="en">
                <a:solidFill>
                  <a:schemeClr val="dk1"/>
                </a:solidFill>
              </a:rPr>
              <a:t> and allow students to work independently or in groups. You can have students complete the worksheet entirely and then review, or go question by question.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Note: Answers are provided step-by-step by clicking through the slide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41fe8dab1f_0_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41fe8dab1f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Pass out the </a:t>
            </a:r>
            <a:r>
              <a:rPr lang="en" u="sng">
                <a:solidFill>
                  <a:schemeClr val="hlink"/>
                </a:solidFill>
                <a:hlinkClick r:id="rId3"/>
              </a:rPr>
              <a:t>handout</a:t>
            </a:r>
            <a:r>
              <a:rPr lang="en">
                <a:solidFill>
                  <a:schemeClr val="dk1"/>
                </a:solidFill>
              </a:rPr>
              <a:t> and allow students to work independently or in groups. You can have students complete the worksheet entirely and then review, or go question by question.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Note: Answers are provided step-by-step by clicking through the slide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41fe8dab1f_0_1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41fe8dab1f_0_1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Pass out the </a:t>
            </a:r>
            <a:r>
              <a:rPr lang="en" u="sng">
                <a:solidFill>
                  <a:schemeClr val="hlink"/>
                </a:solidFill>
                <a:hlinkClick r:id="rId3"/>
              </a:rPr>
              <a:t>handout</a:t>
            </a:r>
            <a:r>
              <a:rPr lang="en">
                <a:solidFill>
                  <a:schemeClr val="dk1"/>
                </a:solidFill>
              </a:rPr>
              <a:t> and allow students to work independently or in groups. You can have students complete the worksheet entirely and then review, or go question by question.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Note: Answers are provided step-by-step by clicking through the slide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41fe8dab1f_0_6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41fe8dab1f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Pass out the </a:t>
            </a:r>
            <a:r>
              <a:rPr lang="en" u="sng">
                <a:solidFill>
                  <a:schemeClr val="hlink"/>
                </a:solidFill>
                <a:hlinkClick r:id="rId3"/>
              </a:rPr>
              <a:t>handout</a:t>
            </a:r>
            <a:r>
              <a:rPr lang="en">
                <a:solidFill>
                  <a:schemeClr val="dk1"/>
                </a:solidFill>
              </a:rPr>
              <a:t> and allow students to work independently or in groups. You can have students complete the worksheet entirely and then review, or go question by question.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Note: Answers are provided step-by-step by clicking through the slide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e1348f2e87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e1348f2e87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If time permits, bring the class back together to review their answers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41fe8dab1f_0_15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41fe8dab1f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Before students leave class, ask them to complete the exit ticket on the handout, a piece of paper or submit one through your virtual classroom.</a:t>
            </a:r>
            <a:endParaRPr>
              <a:solidFill>
                <a:schemeClr val="dk1"/>
              </a:solidFill>
            </a:endParaRPr>
          </a:p>
          <a:p>
            <a:pPr marL="457200" lvl="0" indent="-298450" algn="l" rtl="0">
              <a:spcBef>
                <a:spcPts val="0"/>
              </a:spcBef>
              <a:spcAft>
                <a:spcPts val="0"/>
              </a:spcAft>
              <a:buSzPts val="1100"/>
              <a:buAutoNum type="arabicPeriod"/>
            </a:pPr>
            <a:r>
              <a:rPr lang="en"/>
              <a:t>Answer</a:t>
            </a:r>
            <a:endParaRPr/>
          </a:p>
          <a:p>
            <a:pPr marL="914400" lvl="1" indent="-298450" algn="l" rtl="0">
              <a:spcBef>
                <a:spcPts val="0"/>
              </a:spcBef>
              <a:spcAft>
                <a:spcPts val="0"/>
              </a:spcAft>
              <a:buSzPts val="1100"/>
              <a:buAutoNum type="alphaLcPeriod"/>
            </a:pPr>
            <a:r>
              <a:rPr lang="en"/>
              <a:t>4 - Arabic</a:t>
            </a:r>
            <a:endParaRPr/>
          </a:p>
          <a:p>
            <a:pPr marL="457200" lvl="0" indent="-298450" algn="l" rtl="0">
              <a:spcBef>
                <a:spcPts val="0"/>
              </a:spcBef>
              <a:spcAft>
                <a:spcPts val="0"/>
              </a:spcAft>
              <a:buSzPts val="1100"/>
              <a:buAutoNum type="arabicPeriod"/>
            </a:pPr>
            <a:r>
              <a:rPr lang="en">
                <a:solidFill>
                  <a:schemeClr val="dk1"/>
                </a:solidFill>
              </a:rPr>
              <a:t>Ask students to fill in their</a:t>
            </a:r>
            <a:r>
              <a:rPr lang="en" u="sng">
                <a:solidFill>
                  <a:schemeClr val="hlink"/>
                </a:solidFill>
                <a:hlinkClick r:id="rId3"/>
              </a:rPr>
              <a:t> Daily Learning Logs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f36e18eaa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f36e18ea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b="1">
                <a:solidFill>
                  <a:schemeClr val="dk1"/>
                </a:solidFill>
              </a:rPr>
              <a:t>Review</a:t>
            </a:r>
            <a:r>
              <a:rPr lang="en">
                <a:solidFill>
                  <a:schemeClr val="dk1"/>
                </a:solidFill>
              </a:rPr>
              <a:t> the agenda for the day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e29c5c21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e29c5c21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a:solidFill>
                  <a:srgbClr val="222222"/>
                </a:solidFill>
                <a:latin typeface="Roboto"/>
                <a:ea typeface="Roboto"/>
                <a:cs typeface="Roboto"/>
                <a:sym typeface="Roboto"/>
              </a:rPr>
              <a:t>In this lesson, students will play the Where in the World is Carmen Sandiego to make hunt down the superthief by solving equations using the distance formula. Throughout the course of the game, students will “visit” several countries and keep a passport with details about where they go and what they learn.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e29c5c21b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e29c5c21b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handout, or piece of paper.</a:t>
            </a: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Answer: 7 - Pyramids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e29c5c21b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e29c5c21b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b="1">
                <a:solidFill>
                  <a:schemeClr val="dk1"/>
                </a:solidFill>
              </a:rPr>
              <a:t>Review</a:t>
            </a:r>
            <a:r>
              <a:rPr lang="en">
                <a:solidFill>
                  <a:schemeClr val="dk1"/>
                </a:solidFill>
              </a:rPr>
              <a:t> the agenda for the day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e29c5c21b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e29c5c21b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b="1">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41fe8dab1f_0_15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41fe8dab1f_0_1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Students will play the game independently or as a class and complete the worksheet as they go through each step of the game.</a:t>
            </a:r>
            <a:endParaRPr/>
          </a:p>
          <a:p>
            <a:pPr marL="914400" lvl="1" indent="-298450" algn="l" rtl="0">
              <a:spcBef>
                <a:spcPts val="0"/>
              </a:spcBef>
              <a:spcAft>
                <a:spcPts val="0"/>
              </a:spcAft>
              <a:buSzPts val="1100"/>
              <a:buAutoNum type="alphaLcPeriod"/>
            </a:pPr>
            <a:r>
              <a:rPr lang="en"/>
              <a:t>Game </a:t>
            </a:r>
            <a:r>
              <a:rPr lang="en" u="sng">
                <a:solidFill>
                  <a:schemeClr val="hlink"/>
                </a:solidFill>
                <a:hlinkClick r:id="rId3"/>
              </a:rPr>
              <a:t>link</a:t>
            </a:r>
            <a:endParaRPr/>
          </a:p>
          <a:p>
            <a:pPr marL="914400" lvl="1" indent="-298450" algn="l" rtl="0">
              <a:spcBef>
                <a:spcPts val="0"/>
              </a:spcBef>
              <a:spcAft>
                <a:spcPts val="0"/>
              </a:spcAft>
              <a:buSzPts val="1100"/>
              <a:buAutoNum type="alphaLcPeriod"/>
            </a:pPr>
            <a:r>
              <a:rPr lang="en"/>
              <a:t>Game Worksheet</a:t>
            </a:r>
            <a:endParaRPr/>
          </a:p>
          <a:p>
            <a:pPr marL="1371600" lvl="2" indent="-298450" algn="l" rtl="0">
              <a:spcBef>
                <a:spcPts val="0"/>
              </a:spcBef>
              <a:spcAft>
                <a:spcPts val="0"/>
              </a:spcAft>
              <a:buSzPts val="1100"/>
              <a:buAutoNum type="romanLcPeriod"/>
            </a:pPr>
            <a:r>
              <a:rPr lang="en" u="sng">
                <a:solidFill>
                  <a:schemeClr val="hlink"/>
                </a:solidFill>
                <a:hlinkClick r:id="rId4"/>
              </a:rPr>
              <a:t>Worksheet</a:t>
            </a:r>
            <a:r>
              <a:rPr lang="en"/>
              <a:t> can be printed OR if students are using their own computers, a copy can be made for each of them to complete</a:t>
            </a:r>
            <a:endParaRPr/>
          </a:p>
          <a:p>
            <a:pPr marL="914400" lvl="1" indent="-298450" algn="l" rtl="0">
              <a:spcBef>
                <a:spcPts val="0"/>
              </a:spcBef>
              <a:spcAft>
                <a:spcPts val="0"/>
              </a:spcAft>
              <a:buSzPts val="1100"/>
              <a:buAutoNum type="alphaLcPeriod"/>
            </a:pPr>
            <a:r>
              <a:rPr lang="en" u="sng">
                <a:solidFill>
                  <a:schemeClr val="hlink"/>
                </a:solidFill>
                <a:hlinkClick r:id="rId5"/>
              </a:rPr>
              <a:t>Completion Certificate</a:t>
            </a:r>
            <a:endParaRPr/>
          </a:p>
          <a:p>
            <a:pPr marL="457200" lvl="0" indent="-298450" algn="l" rtl="0">
              <a:spcBef>
                <a:spcPts val="0"/>
              </a:spcBef>
              <a:spcAft>
                <a:spcPts val="0"/>
              </a:spcAft>
              <a:buSzPts val="1100"/>
              <a:buAutoNum type="arabicPeriod"/>
            </a:pPr>
            <a:r>
              <a:rPr lang="en"/>
              <a:t>Note for teachers and students: </a:t>
            </a:r>
            <a:endParaRPr/>
          </a:p>
          <a:p>
            <a:pPr marL="914400" lvl="1" indent="-298450" algn="l" rtl="0">
              <a:spcBef>
                <a:spcPts val="0"/>
              </a:spcBef>
              <a:spcAft>
                <a:spcPts val="0"/>
              </a:spcAft>
              <a:buSzPts val="1100"/>
              <a:buAutoNum type="alphaLcPeriod"/>
            </a:pPr>
            <a:r>
              <a:rPr lang="en"/>
              <a:t>For the purposes of keeping track of Carmen Sandiego, distances between cities are calculated assuming a flat grid where the lines of longitude run parallel to each other (instead of joining at the north and south poles and then ‘spreading’ across the globe).  </a:t>
            </a:r>
            <a:endParaRPr/>
          </a:p>
          <a:p>
            <a:pPr marL="914400" lvl="1" indent="-298450" algn="l" rtl="0">
              <a:spcBef>
                <a:spcPts val="0"/>
              </a:spcBef>
              <a:spcAft>
                <a:spcPts val="0"/>
              </a:spcAft>
              <a:buSzPts val="1100"/>
              <a:buAutoNum type="alphaLcPeriod"/>
            </a:pPr>
            <a:r>
              <a:rPr lang="en"/>
              <a:t>Further, we have created a unit of distance which we have termed “hops” for the finding Carmen Sandiego exercises. </a:t>
            </a:r>
            <a:endParaRPr/>
          </a:p>
          <a:p>
            <a:pPr marL="914400" lvl="1" indent="-298450" algn="l" rtl="0">
              <a:spcBef>
                <a:spcPts val="0"/>
              </a:spcBef>
              <a:spcAft>
                <a:spcPts val="0"/>
              </a:spcAft>
              <a:buSzPts val="1100"/>
              <a:buAutoNum type="alphaLcPeriod"/>
            </a:pPr>
            <a:r>
              <a:rPr lang="en"/>
              <a:t>We note that calculating the distance between locations, based on their latitude and longitude does not directly correlate mathematically to the distance that will be calculated using the pythagorean theorem (or the distance formula). This is because the earth is a sphere so the actual distance between longitudinal points varies based on how far the points are from the equator.</a:t>
            </a:r>
            <a:endParaRPr/>
          </a:p>
          <a:p>
            <a:pPr marL="457200" lvl="0" indent="-298450" algn="l" rtl="0">
              <a:spcBef>
                <a:spcPts val="0"/>
              </a:spcBef>
              <a:spcAft>
                <a:spcPts val="0"/>
              </a:spcAft>
              <a:buSzPts val="1100"/>
              <a:buAutoNum type="arabicPeriod"/>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41fe8dab1f_0_16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141fe8dab1f_0_1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Before students leave class, ask them to complete the exit ticket on a piece of paper or submit one through your virtual classroom.</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Ask students to fill in their</a:t>
            </a:r>
            <a:r>
              <a:rPr lang="en" u="sng">
                <a:solidFill>
                  <a:schemeClr val="hlink"/>
                </a:solidFill>
                <a:hlinkClick r:id="rId3"/>
              </a:rPr>
              <a:t> Daily Learning Logs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41fe8dab1f_0_16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41fe8dab1f_0_1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a:solidFill>
                  <a:srgbClr val="222222"/>
                </a:solidFill>
                <a:latin typeface="Roboto"/>
                <a:ea typeface="Roboto"/>
                <a:cs typeface="Roboto"/>
                <a:sym typeface="Roboto"/>
              </a:rPr>
              <a:t>For the rest of the lessons, students will work creatively on building a children’s storybook to explain a mathematical concept of their choosing</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141fe8dab1f_0_17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141fe8dab1f_0_1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with a partner.</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41fe8dab1f_0_16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41fe8dab1f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b="1">
                <a:solidFill>
                  <a:schemeClr val="dk1"/>
                </a:solidFill>
              </a:rPr>
              <a:t>Review</a:t>
            </a:r>
            <a:r>
              <a:rPr lang="en">
                <a:solidFill>
                  <a:schemeClr val="dk1"/>
                </a:solidFill>
              </a:rPr>
              <a:t> the agenda for the day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141fe8dab1f_0_1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141fe8dab1f_0_1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b="1">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f36e18eaa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f36e18eaa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b="1">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41fe8dab1f_0_17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41fe8dab1f_0_1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Introduce the activity to students. Show examples of books that explain mathematical concepts if you can.</a:t>
            </a:r>
            <a:endParaRPr/>
          </a:p>
          <a:p>
            <a:pPr marL="914400" lvl="1" indent="-298450" algn="l" rtl="0">
              <a:spcBef>
                <a:spcPts val="0"/>
              </a:spcBef>
              <a:spcAft>
                <a:spcPts val="0"/>
              </a:spcAft>
              <a:buSzPts val="1100"/>
              <a:buAutoNum type="alphaLcPeriod"/>
            </a:pPr>
            <a:r>
              <a:rPr lang="en"/>
              <a:t>Note: Students may work together to create a storybook</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41fe8dab1f_0_17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41fe8dab1f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Passout the Children’s book </a:t>
            </a:r>
            <a:r>
              <a:rPr lang="en" u="sng">
                <a:solidFill>
                  <a:schemeClr val="hlink"/>
                </a:solidFill>
                <a:hlinkClick r:id="rId3"/>
              </a:rPr>
              <a:t>graphic organizer</a:t>
            </a:r>
            <a:endParaRPr/>
          </a:p>
          <a:p>
            <a:pPr marL="457200" lvl="0" indent="-298450" algn="l" rtl="0">
              <a:spcBef>
                <a:spcPts val="0"/>
              </a:spcBef>
              <a:spcAft>
                <a:spcPts val="0"/>
              </a:spcAft>
              <a:buSzPts val="1100"/>
              <a:buAutoNum type="arabicPeriod"/>
            </a:pPr>
            <a:r>
              <a:rPr lang="en"/>
              <a:t>If students have access to complete the assignment on the computer using google slides, you can choose to share the following templates to help spark their creativity</a:t>
            </a:r>
            <a:endParaRPr/>
          </a:p>
          <a:p>
            <a:pPr marL="914400" lvl="1" indent="-298450" algn="l" rtl="0">
              <a:spcBef>
                <a:spcPts val="0"/>
              </a:spcBef>
              <a:spcAft>
                <a:spcPts val="0"/>
              </a:spcAft>
              <a:buSzPts val="1100"/>
              <a:buAutoNum type="alphaLcPeriod"/>
            </a:pPr>
            <a:r>
              <a:rPr lang="en" u="sng">
                <a:solidFill>
                  <a:schemeClr val="hlink"/>
                </a:solidFill>
                <a:hlinkClick r:id="rId4"/>
              </a:rPr>
              <a:t>Picture book template</a:t>
            </a:r>
            <a:endParaRPr/>
          </a:p>
          <a:p>
            <a:pPr marL="914400" lvl="1" indent="-298450" algn="l" rtl="0">
              <a:spcBef>
                <a:spcPts val="0"/>
              </a:spcBef>
              <a:spcAft>
                <a:spcPts val="0"/>
              </a:spcAft>
              <a:buSzPts val="1100"/>
              <a:buAutoNum type="alphaLcPeriod"/>
            </a:pPr>
            <a:r>
              <a:rPr lang="en" u="sng">
                <a:solidFill>
                  <a:schemeClr val="hlink"/>
                </a:solidFill>
                <a:hlinkClick r:id="rId5"/>
              </a:rPr>
              <a:t>Storybook template</a:t>
            </a:r>
            <a:endParaRPr/>
          </a:p>
          <a:p>
            <a:pPr marL="914400" lvl="1" indent="-298450" algn="l" rtl="0">
              <a:spcBef>
                <a:spcPts val="0"/>
              </a:spcBef>
              <a:spcAft>
                <a:spcPts val="0"/>
              </a:spcAft>
              <a:buSzPts val="1100"/>
              <a:buAutoNum type="alphaLcPeriod"/>
            </a:pPr>
            <a:r>
              <a:rPr lang="en" u="sng">
                <a:solidFill>
                  <a:schemeClr val="hlink"/>
                </a:solidFill>
                <a:hlinkClick r:id="rId6"/>
              </a:rPr>
              <a:t>Detailed Fish Storybook template</a:t>
            </a:r>
            <a:endParaRPr/>
          </a:p>
          <a:p>
            <a:pPr marL="914400" lvl="1" indent="-298450" algn="l" rtl="0">
              <a:spcBef>
                <a:spcPts val="0"/>
              </a:spcBef>
              <a:spcAft>
                <a:spcPts val="0"/>
              </a:spcAft>
              <a:buSzPts val="1100"/>
              <a:buAutoNum type="alphaLcPeriod"/>
            </a:pPr>
            <a:r>
              <a:rPr lang="en" u="sng">
                <a:solidFill>
                  <a:schemeClr val="hlink"/>
                </a:solidFill>
                <a:hlinkClick r:id="rId7"/>
              </a:rPr>
              <a:t>Printable Book Template</a:t>
            </a:r>
            <a:r>
              <a:rPr lang="en"/>
              <a:t> (</a:t>
            </a:r>
            <a:r>
              <a:rPr lang="en" u="sng">
                <a:solidFill>
                  <a:schemeClr val="hlink"/>
                </a:solidFill>
                <a:hlinkClick r:id="rId8"/>
              </a:rPr>
              <a:t>pdf</a:t>
            </a:r>
            <a:r>
              <a:rPr lang="en"/>
              <a:t> version)</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141fe8dab1f_0_1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141fe8dab1f_0_1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Tell students about the chance to win a Chromebook by completing and submitting their work to BreakFree</a:t>
            </a:r>
            <a:endParaRPr/>
          </a:p>
          <a:p>
            <a:pPr marL="457200" lvl="0" indent="-298450" algn="l" rtl="0">
              <a:spcBef>
                <a:spcPts val="0"/>
              </a:spcBef>
              <a:spcAft>
                <a:spcPts val="0"/>
              </a:spcAft>
              <a:buSzPts val="1100"/>
              <a:buAutoNum type="arabicPeriod"/>
            </a:pPr>
            <a:r>
              <a:rPr lang="en"/>
              <a:t>Collect and submit your students’ children’s books through our </a:t>
            </a:r>
            <a:r>
              <a:rPr lang="en" u="sng">
                <a:solidFill>
                  <a:schemeClr val="hlink"/>
                </a:solidFill>
                <a:hlinkClick r:id="rId3"/>
              </a:rPr>
              <a:t>portal</a:t>
            </a:r>
            <a:r>
              <a:rPr lang="en"/>
              <a:t> by February 24, 2023. The first place student win a Chromebook!</a:t>
            </a:r>
            <a:endParaRPr/>
          </a:p>
          <a:p>
            <a:pPr marL="457200" lvl="0" indent="-298450" algn="l" rtl="0">
              <a:spcBef>
                <a:spcPts val="0"/>
              </a:spcBef>
              <a:spcAft>
                <a:spcPts val="0"/>
              </a:spcAft>
              <a:buSzPts val="1100"/>
              <a:buAutoNum type="arabicPeriod"/>
            </a:pPr>
            <a:r>
              <a:rPr lang="en"/>
              <a:t>At the end of the day, </a:t>
            </a:r>
            <a:r>
              <a:rPr lang="en">
                <a:solidFill>
                  <a:schemeClr val="dk1"/>
                </a:solidFill>
              </a:rPr>
              <a:t>ask students to fill in their</a:t>
            </a:r>
            <a:r>
              <a:rPr lang="en" u="sng">
                <a:solidFill>
                  <a:schemeClr val="hlink"/>
                </a:solidFill>
                <a:hlinkClick r:id="rId4"/>
              </a:rPr>
              <a:t> Daily Learning Logs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8b7d9e37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8b7d9e37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a:t>Explain to the students that by the end of this unit, they will be asked to create an original children’s book to help explain a mathematical concept of their choosing. As we go through our mini-unit, they should keep that in mind as they learn about the different mathematical concept, and how they learn the concepts best. Anytime something sparks their imagination, they should make a note of it (perhaps in their writer’s notebook). Explain BreakFree’s contest to them and pass out the </a:t>
            </a:r>
            <a:r>
              <a:rPr lang="en" u="sng">
                <a:solidFill>
                  <a:schemeClr val="hlink"/>
                </a:solidFill>
                <a:hlinkClick r:id="rId3"/>
              </a:rPr>
              <a:t>Student Note</a:t>
            </a:r>
            <a:r>
              <a:rPr lang="en"/>
              <a:t>.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
              <a:t>The BreakFree Contest is their chance to be an author!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f36e18eaa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f36e18eaa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Pose the question at the top to students and ask a few students to share their answers from the Do Now activity</a:t>
            </a:r>
            <a:endParaRPr/>
          </a:p>
          <a:p>
            <a:pPr marL="457200" lvl="0" indent="-298450" algn="l" rtl="0">
              <a:spcBef>
                <a:spcPts val="0"/>
              </a:spcBef>
              <a:spcAft>
                <a:spcPts val="0"/>
              </a:spcAft>
              <a:buSzPts val="1100"/>
              <a:buAutoNum type="arabicPeriod"/>
            </a:pPr>
            <a:r>
              <a:rPr lang="en"/>
              <a:t>If the Theorem comes up, use it to introduce the next subtask. If it does not come up, introduce the Pythagorean Theorem</a:t>
            </a:r>
            <a:endParaRPr/>
          </a:p>
          <a:p>
            <a:pPr marL="457200" lvl="0" indent="-298450" algn="l" rtl="0">
              <a:spcBef>
                <a:spcPts val="0"/>
              </a:spcBef>
              <a:spcAft>
                <a:spcPts val="0"/>
              </a:spcAft>
              <a:buSzPts val="1100"/>
              <a:buAutoNum type="arabicPeriod"/>
            </a:pPr>
            <a:r>
              <a:rPr lang="en"/>
              <a:t>(a2+ b2= c2) and that we will be exploring the theorem</a:t>
            </a:r>
            <a:endParaRPr/>
          </a:p>
          <a:p>
            <a:pPr marL="45720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1fe8dab1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1fe8dab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1fe8dab1f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41fe8dab1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hyperlink" Target="http://www.youtube.com/watch?v=nyZuite17Pc" TargetMode="Externa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hyperlink" Target="https://docs.google.com/presentation/d/1cXnzUGh4zjcyjJKPgBRiLZXYKdlWLfXRh-rsiEjz3JE/present" TargetMode="Externa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8.png"/><Relationship Id="rId7"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52400" cy="5143500"/>
          </a:xfrm>
          <a:prstGeom prst="rect">
            <a:avLst/>
          </a:prstGeom>
          <a:solidFill>
            <a:srgbClr val="1F3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597375" y="2126526"/>
            <a:ext cx="4887300" cy="1231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800" b="1">
                <a:solidFill>
                  <a:schemeClr val="lt1"/>
                </a:solidFill>
                <a:latin typeface="Roboto Condensed"/>
                <a:ea typeface="Roboto Condensed"/>
                <a:cs typeface="Roboto Condensed"/>
                <a:sym typeface="Roboto Condensed"/>
              </a:rPr>
              <a:t>Uncharted</a:t>
            </a:r>
            <a:endParaRPr sz="4800" b="1">
              <a:solidFill>
                <a:schemeClr val="lt1"/>
              </a:solidFill>
              <a:latin typeface="Roboto Condensed"/>
              <a:ea typeface="Roboto Condensed"/>
              <a:cs typeface="Roboto Condensed"/>
              <a:sym typeface="Roboto Condensed"/>
            </a:endParaRPr>
          </a:p>
        </p:txBody>
      </p:sp>
      <p:sp>
        <p:nvSpPr>
          <p:cNvPr id="56" name="Google Shape;56;p13"/>
          <p:cNvSpPr txBox="1">
            <a:spLocks noGrp="1"/>
          </p:cNvSpPr>
          <p:nvPr>
            <p:ph type="subTitle" idx="1"/>
          </p:nvPr>
        </p:nvSpPr>
        <p:spPr>
          <a:xfrm>
            <a:off x="597375" y="3393196"/>
            <a:ext cx="4025100" cy="74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05"/>
              <a:buNone/>
            </a:pPr>
            <a:r>
              <a:rPr lang="en" sz="2029">
                <a:solidFill>
                  <a:schemeClr val="lt1"/>
                </a:solidFill>
                <a:latin typeface="Raleway Medium"/>
                <a:ea typeface="Raleway Medium"/>
                <a:cs typeface="Raleway Medium"/>
                <a:sym typeface="Raleway Medium"/>
              </a:rPr>
              <a:t>Pythagorean and </a:t>
            </a:r>
            <a:endParaRPr sz="2029">
              <a:solidFill>
                <a:schemeClr val="lt1"/>
              </a:solidFill>
              <a:latin typeface="Raleway Medium"/>
              <a:ea typeface="Raleway Medium"/>
              <a:cs typeface="Raleway Medium"/>
              <a:sym typeface="Raleway Medium"/>
            </a:endParaRPr>
          </a:p>
          <a:p>
            <a:pPr marL="0" lvl="0" indent="0" algn="l" rtl="0">
              <a:lnSpc>
                <a:spcPct val="100000"/>
              </a:lnSpc>
              <a:spcBef>
                <a:spcPts val="0"/>
              </a:spcBef>
              <a:spcAft>
                <a:spcPts val="0"/>
              </a:spcAft>
              <a:buSzPts val="605"/>
              <a:buNone/>
            </a:pPr>
            <a:r>
              <a:rPr lang="en" sz="2029">
                <a:solidFill>
                  <a:schemeClr val="lt1"/>
                </a:solidFill>
                <a:latin typeface="Raleway Medium"/>
                <a:ea typeface="Raleway Medium"/>
                <a:cs typeface="Raleway Medium"/>
                <a:sym typeface="Raleway Medium"/>
              </a:rPr>
              <a:t>Coordinate Geometry</a:t>
            </a:r>
            <a:endParaRPr sz="2029">
              <a:solidFill>
                <a:schemeClr val="lt1"/>
              </a:solidFill>
              <a:latin typeface="Raleway Medium"/>
              <a:ea typeface="Raleway Medium"/>
              <a:cs typeface="Raleway Medium"/>
              <a:sym typeface="Raleway Medium"/>
            </a:endParaRPr>
          </a:p>
        </p:txBody>
      </p:sp>
      <p:cxnSp>
        <p:nvCxnSpPr>
          <p:cNvPr id="57" name="Google Shape;57;p13"/>
          <p:cNvCxnSpPr/>
          <p:nvPr/>
        </p:nvCxnSpPr>
        <p:spPr>
          <a:xfrm>
            <a:off x="690719" y="2126536"/>
            <a:ext cx="4431000" cy="0"/>
          </a:xfrm>
          <a:prstGeom prst="straightConnector1">
            <a:avLst/>
          </a:prstGeom>
          <a:noFill/>
          <a:ln w="28575" cap="flat" cmpd="sng">
            <a:solidFill>
              <a:schemeClr val="lt1"/>
            </a:solidFill>
            <a:prstDash val="solid"/>
            <a:round/>
            <a:headEnd type="none" w="med" len="med"/>
            <a:tailEnd type="none" w="med" len="med"/>
          </a:ln>
        </p:spPr>
      </p:cxnSp>
      <p:pic>
        <p:nvPicPr>
          <p:cNvPr id="58" name="Google Shape;58;p13"/>
          <p:cNvPicPr preferRelativeResize="0"/>
          <p:nvPr/>
        </p:nvPicPr>
        <p:blipFill>
          <a:blip r:embed="rId3">
            <a:alphaModFix/>
          </a:blip>
          <a:stretch>
            <a:fillRect/>
          </a:stretch>
        </p:blipFill>
        <p:spPr>
          <a:xfrm>
            <a:off x="690719" y="1064375"/>
            <a:ext cx="1947275" cy="581013"/>
          </a:xfrm>
          <a:prstGeom prst="rect">
            <a:avLst/>
          </a:prstGeom>
          <a:noFill/>
          <a:ln>
            <a:noFill/>
          </a:ln>
        </p:spPr>
      </p:pic>
      <p:pic>
        <p:nvPicPr>
          <p:cNvPr id="59" name="Google Shape;59;p13"/>
          <p:cNvPicPr preferRelativeResize="0"/>
          <p:nvPr/>
        </p:nvPicPr>
        <p:blipFill rotWithShape="1">
          <a:blip r:embed="rId4">
            <a:alphaModFix/>
          </a:blip>
          <a:srcRect t="1996" r="19916" b="34824"/>
          <a:stretch/>
        </p:blipFill>
        <p:spPr>
          <a:xfrm>
            <a:off x="4781550" y="1695450"/>
            <a:ext cx="4370850" cy="3448050"/>
          </a:xfrm>
          <a:prstGeom prst="rect">
            <a:avLst/>
          </a:prstGeom>
          <a:noFill/>
          <a:ln>
            <a:noFill/>
          </a:ln>
        </p:spPr>
      </p:pic>
      <p:pic>
        <p:nvPicPr>
          <p:cNvPr id="60" name="Google Shape;60;p13"/>
          <p:cNvPicPr preferRelativeResize="0"/>
          <p:nvPr/>
        </p:nvPicPr>
        <p:blipFill>
          <a:blip r:embed="rId5">
            <a:alphaModFix/>
          </a:blip>
          <a:stretch>
            <a:fillRect/>
          </a:stretch>
        </p:blipFill>
        <p:spPr>
          <a:xfrm rot="529555">
            <a:off x="4936150" y="847725"/>
            <a:ext cx="5143502" cy="5143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Pythagorean Theorem - Let’s Practice!</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186" name="Google Shape;186;p22"/>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187" name="Google Shape;187;p22"/>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88" name="Google Shape;188;p22"/>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189" name="Google Shape;189;p22"/>
          <p:cNvSpPr/>
          <p:nvPr/>
        </p:nvSpPr>
        <p:spPr>
          <a:xfrm rot="5400000" flipH="1">
            <a:off x="644775" y="2531175"/>
            <a:ext cx="2379900" cy="12831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rot="-5400000">
            <a:off x="1190775" y="4220175"/>
            <a:ext cx="142500" cy="1425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txBox="1"/>
          <p:nvPr/>
        </p:nvSpPr>
        <p:spPr>
          <a:xfrm>
            <a:off x="1615725" y="4362675"/>
            <a:ext cx="51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4 in</a:t>
            </a:r>
            <a:endParaRPr i="1">
              <a:solidFill>
                <a:srgbClr val="1F3A92"/>
              </a:solidFill>
            </a:endParaRPr>
          </a:p>
        </p:txBody>
      </p:sp>
      <p:sp>
        <p:nvSpPr>
          <p:cNvPr id="192" name="Google Shape;192;p22"/>
          <p:cNvSpPr txBox="1"/>
          <p:nvPr/>
        </p:nvSpPr>
        <p:spPr>
          <a:xfrm>
            <a:off x="1998800" y="311330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c</a:t>
            </a:r>
            <a:endParaRPr i="1">
              <a:solidFill>
                <a:srgbClr val="1F3A92"/>
              </a:solidFill>
            </a:endParaRPr>
          </a:p>
        </p:txBody>
      </p:sp>
      <p:sp>
        <p:nvSpPr>
          <p:cNvPr id="193" name="Google Shape;193;p22"/>
          <p:cNvSpPr txBox="1"/>
          <p:nvPr/>
        </p:nvSpPr>
        <p:spPr>
          <a:xfrm>
            <a:off x="679774" y="3234700"/>
            <a:ext cx="51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7 in</a:t>
            </a:r>
            <a:endParaRPr i="1">
              <a:solidFill>
                <a:srgbClr val="1F3A92"/>
              </a:solidFill>
            </a:endParaRPr>
          </a:p>
        </p:txBody>
      </p:sp>
      <p:sp>
        <p:nvSpPr>
          <p:cNvPr id="194" name="Google Shape;194;p22"/>
          <p:cNvSpPr txBox="1"/>
          <p:nvPr/>
        </p:nvSpPr>
        <p:spPr>
          <a:xfrm>
            <a:off x="409575" y="1163500"/>
            <a:ext cx="48714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400" b="1" i="1">
                <a:solidFill>
                  <a:srgbClr val="00B2A9"/>
                </a:solidFill>
                <a:latin typeface="Roboto"/>
                <a:ea typeface="Roboto"/>
                <a:cs typeface="Roboto"/>
                <a:sym typeface="Roboto"/>
              </a:rPr>
              <a:t>Finding the hypotenuse</a:t>
            </a:r>
            <a:endParaRPr sz="3400">
              <a:solidFill>
                <a:srgbClr val="42424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p:txBody>
      </p:sp>
      <p:cxnSp>
        <p:nvCxnSpPr>
          <p:cNvPr id="195" name="Google Shape;195;p22"/>
          <p:cNvCxnSpPr/>
          <p:nvPr/>
        </p:nvCxnSpPr>
        <p:spPr>
          <a:xfrm>
            <a:off x="5684865" y="2072400"/>
            <a:ext cx="0" cy="2724900"/>
          </a:xfrm>
          <a:prstGeom prst="straightConnector1">
            <a:avLst/>
          </a:prstGeom>
          <a:noFill/>
          <a:ln w="19050" cap="flat" cmpd="sng">
            <a:solidFill>
              <a:srgbClr val="1F3A92"/>
            </a:solidFill>
            <a:prstDash val="solid"/>
            <a:round/>
            <a:headEnd type="none" w="med" len="med"/>
            <a:tailEnd type="none" w="med" len="med"/>
          </a:ln>
        </p:spPr>
      </p:cxnSp>
      <p:cxnSp>
        <p:nvCxnSpPr>
          <p:cNvPr id="196" name="Google Shape;196;p22"/>
          <p:cNvCxnSpPr/>
          <p:nvPr/>
        </p:nvCxnSpPr>
        <p:spPr>
          <a:xfrm rot="10800000">
            <a:off x="3439025" y="2394228"/>
            <a:ext cx="5555400" cy="0"/>
          </a:xfrm>
          <a:prstGeom prst="straightConnector1">
            <a:avLst/>
          </a:prstGeom>
          <a:noFill/>
          <a:ln w="19050" cap="flat" cmpd="sng">
            <a:solidFill>
              <a:srgbClr val="1F3A92"/>
            </a:solidFill>
            <a:prstDash val="solid"/>
            <a:round/>
            <a:headEnd type="none" w="med" len="med"/>
            <a:tailEnd type="none" w="med" len="med"/>
          </a:ln>
        </p:spPr>
      </p:cxnSp>
      <p:sp>
        <p:nvSpPr>
          <p:cNvPr id="197" name="Google Shape;197;p22"/>
          <p:cNvSpPr txBox="1"/>
          <p:nvPr/>
        </p:nvSpPr>
        <p:spPr>
          <a:xfrm>
            <a:off x="3470625" y="2459400"/>
            <a:ext cx="2214300" cy="25551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a:latin typeface="Roboto"/>
                <a:ea typeface="Roboto"/>
                <a:cs typeface="Roboto"/>
                <a:sym typeface="Roboto"/>
              </a:rPr>
              <a:t>Write equation</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Substitute numbers</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Square numbers</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Add</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Find the square root</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Label answer</a:t>
            </a:r>
            <a:endParaRPr>
              <a:latin typeface="Roboto"/>
              <a:ea typeface="Roboto"/>
              <a:cs typeface="Roboto"/>
              <a:sym typeface="Roboto"/>
            </a:endParaRPr>
          </a:p>
        </p:txBody>
      </p:sp>
      <p:sp>
        <p:nvSpPr>
          <p:cNvPr id="198" name="Google Shape;198;p22"/>
          <p:cNvSpPr txBox="1"/>
          <p:nvPr/>
        </p:nvSpPr>
        <p:spPr>
          <a:xfrm>
            <a:off x="5907625" y="2459400"/>
            <a:ext cx="3086700" cy="29862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a:latin typeface="Roboto"/>
                <a:ea typeface="Roboto"/>
                <a:cs typeface="Roboto"/>
                <a:sym typeface="Roboto"/>
              </a:rPr>
              <a:t>a</a:t>
            </a:r>
            <a:r>
              <a:rPr lang="en" baseline="30000">
                <a:latin typeface="Roboto"/>
                <a:ea typeface="Roboto"/>
                <a:cs typeface="Roboto"/>
                <a:sym typeface="Roboto"/>
              </a:rPr>
              <a:t>2</a:t>
            </a:r>
            <a:r>
              <a:rPr lang="en">
                <a:latin typeface="Roboto"/>
                <a:ea typeface="Roboto"/>
                <a:cs typeface="Roboto"/>
                <a:sym typeface="Roboto"/>
              </a:rPr>
              <a:t> + b</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 </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7</a:t>
            </a:r>
            <a:r>
              <a:rPr lang="en" baseline="30000">
                <a:latin typeface="Roboto"/>
                <a:ea typeface="Roboto"/>
                <a:cs typeface="Roboto"/>
                <a:sym typeface="Roboto"/>
              </a:rPr>
              <a:t>2</a:t>
            </a:r>
            <a:r>
              <a:rPr lang="en">
                <a:latin typeface="Roboto"/>
                <a:ea typeface="Roboto"/>
                <a:cs typeface="Roboto"/>
                <a:sym typeface="Roboto"/>
              </a:rPr>
              <a:t> + 4</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49 + 16 = </a:t>
            </a:r>
            <a:r>
              <a:rPr lang="en">
                <a:solidFill>
                  <a:schemeClr val="dk1"/>
                </a:solidFill>
                <a:latin typeface="Roboto"/>
                <a:ea typeface="Roboto"/>
                <a:cs typeface="Roboto"/>
                <a:sym typeface="Roboto"/>
              </a:rPr>
              <a:t>c</a:t>
            </a:r>
            <a:r>
              <a:rPr lang="en" baseline="30000">
                <a:solidFill>
                  <a:schemeClr val="dk1"/>
                </a:solidFill>
                <a:latin typeface="Roboto"/>
                <a:ea typeface="Roboto"/>
                <a:cs typeface="Roboto"/>
                <a:sym typeface="Roboto"/>
              </a:rPr>
              <a:t>2</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65 = </a:t>
            </a:r>
            <a:r>
              <a:rPr lang="en">
                <a:solidFill>
                  <a:schemeClr val="dk1"/>
                </a:solidFill>
                <a:latin typeface="Roboto"/>
                <a:ea typeface="Roboto"/>
                <a:cs typeface="Roboto"/>
                <a:sym typeface="Roboto"/>
              </a:rPr>
              <a:t>c</a:t>
            </a:r>
            <a:r>
              <a:rPr lang="en" baseline="30000">
                <a:solidFill>
                  <a:schemeClr val="dk1"/>
                </a:solidFill>
                <a:latin typeface="Roboto"/>
                <a:ea typeface="Roboto"/>
                <a:cs typeface="Roboto"/>
                <a:sym typeface="Roboto"/>
              </a:rPr>
              <a:t>2</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√65 = c</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c = 8.06</a:t>
            </a:r>
            <a:endParaRPr>
              <a:latin typeface="Roboto"/>
              <a:ea typeface="Roboto"/>
              <a:cs typeface="Roboto"/>
              <a:sym typeface="Roboto"/>
            </a:endParaRPr>
          </a:p>
          <a:p>
            <a:pPr marL="0" lvl="0" indent="0" algn="l" rtl="0">
              <a:lnSpc>
                <a:spcPct val="200000"/>
              </a:lnSpc>
              <a:spcBef>
                <a:spcPts val="0"/>
              </a:spcBef>
              <a:spcAft>
                <a:spcPts val="0"/>
              </a:spcAft>
              <a:buNone/>
            </a:pPr>
            <a:endParaRPr baseline="30000">
              <a:latin typeface="Roboto"/>
              <a:ea typeface="Roboto"/>
              <a:cs typeface="Roboto"/>
              <a:sym typeface="Roboto"/>
            </a:endParaRPr>
          </a:p>
        </p:txBody>
      </p:sp>
      <p:sp>
        <p:nvSpPr>
          <p:cNvPr id="199" name="Google Shape;199;p22"/>
          <p:cNvSpPr txBox="1"/>
          <p:nvPr/>
        </p:nvSpPr>
        <p:spPr>
          <a:xfrm>
            <a:off x="3407088" y="2072400"/>
            <a:ext cx="2214300" cy="4002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b="1">
                <a:latin typeface="Roboto"/>
                <a:ea typeface="Roboto"/>
                <a:cs typeface="Roboto"/>
                <a:sym typeface="Roboto"/>
              </a:rPr>
              <a:t>Steps</a:t>
            </a:r>
            <a:endParaRPr b="1">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100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pRg st="1" end="1"/>
                                            </p:txEl>
                                          </p:spTgt>
                                        </p:tgtEl>
                                        <p:attrNameLst>
                                          <p:attrName>style.visibility</p:attrName>
                                        </p:attrNameLst>
                                      </p:cBhvr>
                                      <p:to>
                                        <p:strVal val="visible"/>
                                      </p:to>
                                    </p:set>
                                    <p:animEffect transition="in" filter="fade">
                                      <p:cBhvr>
                                        <p:cTn id="12" dur="1000"/>
                                        <p:tgtEl>
                                          <p:spTgt spid="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pRg st="2" end="2"/>
                                            </p:txEl>
                                          </p:spTgt>
                                        </p:tgtEl>
                                        <p:attrNameLst>
                                          <p:attrName>style.visibility</p:attrName>
                                        </p:attrNameLst>
                                      </p:cBhvr>
                                      <p:to>
                                        <p:strVal val="visible"/>
                                      </p:to>
                                    </p:set>
                                    <p:animEffect transition="in" filter="fade">
                                      <p:cBhvr>
                                        <p:cTn id="17" dur="1000"/>
                                        <p:tgtEl>
                                          <p:spTgt spid="1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pRg st="3" end="3"/>
                                            </p:txEl>
                                          </p:spTgt>
                                        </p:tgtEl>
                                        <p:attrNameLst>
                                          <p:attrName>style.visibility</p:attrName>
                                        </p:attrNameLst>
                                      </p:cBhvr>
                                      <p:to>
                                        <p:strVal val="visible"/>
                                      </p:to>
                                    </p:set>
                                    <p:animEffect transition="in" filter="fade">
                                      <p:cBhvr>
                                        <p:cTn id="22" dur="1000"/>
                                        <p:tgtEl>
                                          <p:spTgt spid="1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pRg st="4" end="4"/>
                                            </p:txEl>
                                          </p:spTgt>
                                        </p:tgtEl>
                                        <p:attrNameLst>
                                          <p:attrName>style.visibility</p:attrName>
                                        </p:attrNameLst>
                                      </p:cBhvr>
                                      <p:to>
                                        <p:strVal val="visible"/>
                                      </p:to>
                                    </p:set>
                                    <p:animEffect transition="in" filter="fade">
                                      <p:cBhvr>
                                        <p:cTn id="27" dur="1000"/>
                                        <p:tgtEl>
                                          <p:spTgt spid="1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pRg st="5" end="5"/>
                                            </p:txEl>
                                          </p:spTgt>
                                        </p:tgtEl>
                                        <p:attrNameLst>
                                          <p:attrName>style.visibility</p:attrName>
                                        </p:attrNameLst>
                                      </p:cBhvr>
                                      <p:to>
                                        <p:strVal val="visible"/>
                                      </p:to>
                                    </p:set>
                                    <p:animEffect transition="in" filter="fade">
                                      <p:cBhvr>
                                        <p:cTn id="32" dur="1000"/>
                                        <p:tgtEl>
                                          <p:spTgt spid="1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xEl>
                                              <p:pRg st="6" end="6"/>
                                            </p:txEl>
                                          </p:spTgt>
                                        </p:tgtEl>
                                        <p:attrNameLst>
                                          <p:attrName>style.visibility</p:attrName>
                                        </p:attrNameLst>
                                      </p:cBhvr>
                                      <p:to>
                                        <p:strVal val="visible"/>
                                      </p:to>
                                    </p:set>
                                    <p:animEffect transition="in" filter="fade">
                                      <p:cBhvr>
                                        <p:cTn id="37" dur="1000"/>
                                        <p:tgtEl>
                                          <p:spTgt spid="1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Pythagorean Theorem - Pythagorean Triples</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205" name="Google Shape;205;p23"/>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206" name="Google Shape;206;p23"/>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207" name="Google Shape;207;p23"/>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208" name="Google Shape;208;p23"/>
          <p:cNvSpPr/>
          <p:nvPr/>
        </p:nvSpPr>
        <p:spPr>
          <a:xfrm rot="5400000" flipH="1">
            <a:off x="7063900" y="2262275"/>
            <a:ext cx="1921500" cy="17310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rot="-5400000">
            <a:off x="7156725" y="3946025"/>
            <a:ext cx="142500" cy="1425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txBox="1"/>
          <p:nvPr/>
        </p:nvSpPr>
        <p:spPr>
          <a:xfrm>
            <a:off x="7581675" y="4088525"/>
            <a:ext cx="51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3 in</a:t>
            </a:r>
            <a:endParaRPr i="1">
              <a:solidFill>
                <a:srgbClr val="1F3A92"/>
              </a:solidFill>
            </a:endParaRPr>
          </a:p>
        </p:txBody>
      </p:sp>
      <p:sp>
        <p:nvSpPr>
          <p:cNvPr id="211" name="Google Shape;211;p23"/>
          <p:cNvSpPr txBox="1"/>
          <p:nvPr/>
        </p:nvSpPr>
        <p:spPr>
          <a:xfrm>
            <a:off x="8092575" y="2669450"/>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5 in</a:t>
            </a:r>
            <a:endParaRPr i="1">
              <a:solidFill>
                <a:srgbClr val="1F3A92"/>
              </a:solidFill>
            </a:endParaRPr>
          </a:p>
        </p:txBody>
      </p:sp>
      <p:sp>
        <p:nvSpPr>
          <p:cNvPr id="212" name="Google Shape;212;p23"/>
          <p:cNvSpPr txBox="1"/>
          <p:nvPr/>
        </p:nvSpPr>
        <p:spPr>
          <a:xfrm>
            <a:off x="6645724" y="2960550"/>
            <a:ext cx="51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4 in</a:t>
            </a:r>
            <a:endParaRPr i="1">
              <a:solidFill>
                <a:srgbClr val="1F3A92"/>
              </a:solidFill>
            </a:endParaRPr>
          </a:p>
        </p:txBody>
      </p:sp>
      <p:sp>
        <p:nvSpPr>
          <p:cNvPr id="213" name="Google Shape;213;p23"/>
          <p:cNvSpPr txBox="1"/>
          <p:nvPr/>
        </p:nvSpPr>
        <p:spPr>
          <a:xfrm>
            <a:off x="409575" y="1163500"/>
            <a:ext cx="48714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400" b="1">
                <a:solidFill>
                  <a:srgbClr val="00B2A9"/>
                </a:solidFill>
                <a:latin typeface="Roboto"/>
                <a:ea typeface="Roboto"/>
                <a:cs typeface="Roboto"/>
                <a:sym typeface="Roboto"/>
              </a:rPr>
              <a:t>Pythagorean Triples</a:t>
            </a:r>
            <a:endParaRPr sz="3400">
              <a:solidFill>
                <a:srgbClr val="42424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p:txBody>
      </p:sp>
      <p:sp>
        <p:nvSpPr>
          <p:cNvPr id="214" name="Google Shape;214;p23"/>
          <p:cNvSpPr txBox="1"/>
          <p:nvPr/>
        </p:nvSpPr>
        <p:spPr>
          <a:xfrm>
            <a:off x="409575" y="1879850"/>
            <a:ext cx="6169800" cy="35196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424242"/>
              </a:buClr>
              <a:buSzPts val="2000"/>
              <a:buFont typeface="Roboto"/>
              <a:buChar char="●"/>
            </a:pPr>
            <a:r>
              <a:rPr lang="en" sz="2000">
                <a:solidFill>
                  <a:srgbClr val="424242"/>
                </a:solidFill>
                <a:latin typeface="Roboto"/>
                <a:ea typeface="Roboto"/>
                <a:cs typeface="Roboto"/>
                <a:sym typeface="Roboto"/>
              </a:rPr>
              <a:t>There are combinations of whole numbers that work in the Pythagorean Theorem.  These sets of numbers are known as Pythagorean Triples.</a:t>
            </a:r>
            <a:endParaRPr sz="2000">
              <a:solidFill>
                <a:srgbClr val="424242"/>
              </a:solidFill>
              <a:latin typeface="Roboto"/>
              <a:ea typeface="Roboto"/>
              <a:cs typeface="Roboto"/>
              <a:sym typeface="Roboto"/>
            </a:endParaRPr>
          </a:p>
          <a:p>
            <a:pPr marL="457200" lvl="0" indent="-355600" algn="l" rtl="0">
              <a:spcBef>
                <a:spcPts val="1000"/>
              </a:spcBef>
              <a:spcAft>
                <a:spcPts val="0"/>
              </a:spcAft>
              <a:buClr>
                <a:srgbClr val="424242"/>
              </a:buClr>
              <a:buSzPts val="2000"/>
              <a:buFont typeface="Roboto"/>
              <a:buChar char="●"/>
            </a:pPr>
            <a:r>
              <a:rPr lang="en" sz="2000">
                <a:solidFill>
                  <a:srgbClr val="424242"/>
                </a:solidFill>
                <a:latin typeface="Roboto"/>
                <a:ea typeface="Roboto"/>
                <a:cs typeface="Roboto"/>
                <a:sym typeface="Roboto"/>
              </a:rPr>
              <a:t>3-4-5 is the most famous of the triples. Try it out! </a:t>
            </a:r>
            <a:endParaRPr sz="2000">
              <a:solidFill>
                <a:srgbClr val="424242"/>
              </a:solidFill>
              <a:latin typeface="Roboto"/>
              <a:ea typeface="Roboto"/>
              <a:cs typeface="Roboto"/>
              <a:sym typeface="Roboto"/>
            </a:endParaRPr>
          </a:p>
          <a:p>
            <a:pPr marL="914400" lvl="1" indent="-355600" algn="l" rtl="0">
              <a:spcBef>
                <a:spcPts val="0"/>
              </a:spcBef>
              <a:spcAft>
                <a:spcPts val="0"/>
              </a:spcAft>
              <a:buClr>
                <a:srgbClr val="424242"/>
              </a:buClr>
              <a:buSzPts val="2000"/>
              <a:buFont typeface="Roboto"/>
              <a:buChar char="○"/>
            </a:pPr>
            <a:r>
              <a:rPr lang="en" sz="2000">
                <a:solidFill>
                  <a:srgbClr val="424242"/>
                </a:solidFill>
                <a:latin typeface="Roboto"/>
                <a:ea typeface="Roboto"/>
                <a:cs typeface="Roboto"/>
                <a:sym typeface="Roboto"/>
              </a:rPr>
              <a:t>3</a:t>
            </a:r>
            <a:r>
              <a:rPr lang="en" sz="2000" baseline="30000">
                <a:solidFill>
                  <a:srgbClr val="424242"/>
                </a:solidFill>
                <a:latin typeface="Roboto"/>
                <a:ea typeface="Roboto"/>
                <a:cs typeface="Roboto"/>
                <a:sym typeface="Roboto"/>
              </a:rPr>
              <a:t>2</a:t>
            </a:r>
            <a:r>
              <a:rPr lang="en" sz="2000">
                <a:solidFill>
                  <a:srgbClr val="424242"/>
                </a:solidFill>
                <a:latin typeface="Roboto"/>
                <a:ea typeface="Roboto"/>
                <a:cs typeface="Roboto"/>
                <a:sym typeface="Roboto"/>
              </a:rPr>
              <a:t> + 4</a:t>
            </a:r>
            <a:r>
              <a:rPr lang="en" sz="2000" baseline="30000">
                <a:solidFill>
                  <a:srgbClr val="424242"/>
                </a:solidFill>
                <a:latin typeface="Roboto"/>
                <a:ea typeface="Roboto"/>
                <a:cs typeface="Roboto"/>
                <a:sym typeface="Roboto"/>
              </a:rPr>
              <a:t>2</a:t>
            </a:r>
            <a:r>
              <a:rPr lang="en" sz="2000">
                <a:solidFill>
                  <a:srgbClr val="424242"/>
                </a:solidFill>
                <a:latin typeface="Roboto"/>
                <a:ea typeface="Roboto"/>
                <a:cs typeface="Roboto"/>
                <a:sym typeface="Roboto"/>
              </a:rPr>
              <a:t> = 5</a:t>
            </a:r>
            <a:r>
              <a:rPr lang="en" sz="2000" baseline="30000">
                <a:solidFill>
                  <a:srgbClr val="424242"/>
                </a:solidFill>
                <a:latin typeface="Roboto"/>
                <a:ea typeface="Roboto"/>
                <a:cs typeface="Roboto"/>
                <a:sym typeface="Roboto"/>
              </a:rPr>
              <a:t>2</a:t>
            </a:r>
            <a:endParaRPr sz="2000">
              <a:solidFill>
                <a:srgbClr val="424242"/>
              </a:solidFill>
              <a:latin typeface="Roboto"/>
              <a:ea typeface="Roboto"/>
              <a:cs typeface="Roboto"/>
              <a:sym typeface="Roboto"/>
            </a:endParaRPr>
          </a:p>
          <a:p>
            <a:pPr marL="914400" lvl="1" indent="-355600" algn="l" rtl="0">
              <a:spcBef>
                <a:spcPts val="0"/>
              </a:spcBef>
              <a:spcAft>
                <a:spcPts val="0"/>
              </a:spcAft>
              <a:buClr>
                <a:srgbClr val="424242"/>
              </a:buClr>
              <a:buSzPts val="2000"/>
              <a:buFont typeface="Roboto"/>
              <a:buChar char="○"/>
            </a:pPr>
            <a:r>
              <a:rPr lang="en" sz="2000">
                <a:solidFill>
                  <a:srgbClr val="424242"/>
                </a:solidFill>
                <a:latin typeface="Roboto"/>
                <a:ea typeface="Roboto"/>
                <a:cs typeface="Roboto"/>
                <a:sym typeface="Roboto"/>
              </a:rPr>
              <a:t>9 + 16 = 25</a:t>
            </a:r>
            <a:endParaRPr sz="2000">
              <a:solidFill>
                <a:srgbClr val="424242"/>
              </a:solidFill>
              <a:latin typeface="Roboto"/>
              <a:ea typeface="Roboto"/>
              <a:cs typeface="Roboto"/>
              <a:sym typeface="Roboto"/>
            </a:endParaRPr>
          </a:p>
          <a:p>
            <a:pPr marL="457200" lvl="0" indent="-355600" algn="l" rtl="0">
              <a:spcBef>
                <a:spcPts val="1000"/>
              </a:spcBef>
              <a:spcAft>
                <a:spcPts val="0"/>
              </a:spcAft>
              <a:buClr>
                <a:srgbClr val="424242"/>
              </a:buClr>
              <a:buSzPts val="2000"/>
              <a:buFont typeface="Roboto"/>
              <a:buChar char="●"/>
            </a:pPr>
            <a:r>
              <a:rPr lang="en" sz="2000">
                <a:solidFill>
                  <a:srgbClr val="424242"/>
                </a:solidFill>
                <a:latin typeface="Roboto"/>
                <a:ea typeface="Roboto"/>
                <a:cs typeface="Roboto"/>
                <a:sym typeface="Roboto"/>
              </a:rPr>
              <a:t>If you recognize the sides of the triangle as being a triple (or multiple of one), you won't need a calculator!</a:t>
            </a:r>
            <a:endParaRPr sz="2000">
              <a:solidFill>
                <a:srgbClr val="424242"/>
              </a:solidFill>
              <a:latin typeface="Roboto"/>
              <a:ea typeface="Roboto"/>
              <a:cs typeface="Roboto"/>
              <a:sym typeface="Roboto"/>
            </a:endParaRPr>
          </a:p>
          <a:p>
            <a:pPr marL="0" lvl="0" indent="0" algn="l" rtl="0">
              <a:spcBef>
                <a:spcPts val="0"/>
              </a:spcBef>
              <a:spcAft>
                <a:spcPts val="0"/>
              </a:spcAft>
              <a:buNone/>
            </a:pPr>
            <a:endParaRPr sz="2000">
              <a:solidFill>
                <a:srgbClr val="42424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Pythagorean Theorem - Pythagorean Triples</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220" name="Google Shape;220;p24"/>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221" name="Google Shape;221;p24"/>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222" name="Google Shape;222;p24"/>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223" name="Google Shape;223;p24"/>
          <p:cNvSpPr txBox="1"/>
          <p:nvPr/>
        </p:nvSpPr>
        <p:spPr>
          <a:xfrm>
            <a:off x="409575" y="1163500"/>
            <a:ext cx="48714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400" b="1">
                <a:solidFill>
                  <a:srgbClr val="00B2A9"/>
                </a:solidFill>
                <a:latin typeface="Roboto"/>
                <a:ea typeface="Roboto"/>
                <a:cs typeface="Roboto"/>
                <a:sym typeface="Roboto"/>
              </a:rPr>
              <a:t>Pythagorean Triples</a:t>
            </a:r>
            <a:endParaRPr sz="3400">
              <a:solidFill>
                <a:srgbClr val="42424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p:txBody>
      </p:sp>
      <p:sp>
        <p:nvSpPr>
          <p:cNvPr id="224" name="Google Shape;224;p24"/>
          <p:cNvSpPr txBox="1"/>
          <p:nvPr/>
        </p:nvSpPr>
        <p:spPr>
          <a:xfrm>
            <a:off x="662025" y="1961125"/>
            <a:ext cx="28605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424242"/>
                </a:solidFill>
                <a:latin typeface="Roboto"/>
                <a:ea typeface="Roboto"/>
                <a:cs typeface="Roboto"/>
                <a:sym typeface="Roboto"/>
              </a:rPr>
              <a:t>Can you use the table of squares to identify any other Pythagorean Triples?</a:t>
            </a:r>
            <a:endParaRPr sz="1700">
              <a:solidFill>
                <a:srgbClr val="424242"/>
              </a:solidFill>
              <a:latin typeface="Roboto"/>
              <a:ea typeface="Roboto"/>
              <a:cs typeface="Roboto"/>
              <a:sym typeface="Roboto"/>
            </a:endParaRPr>
          </a:p>
        </p:txBody>
      </p:sp>
      <p:pic>
        <p:nvPicPr>
          <p:cNvPr id="225" name="Google Shape;225;p24"/>
          <p:cNvPicPr preferRelativeResize="0"/>
          <p:nvPr/>
        </p:nvPicPr>
        <p:blipFill rotWithShape="1">
          <a:blip r:embed="rId5">
            <a:alphaModFix/>
          </a:blip>
          <a:srcRect l="3560" t="16238" r="6300" b="3491"/>
          <a:stretch/>
        </p:blipFill>
        <p:spPr>
          <a:xfrm>
            <a:off x="3743475" y="1810325"/>
            <a:ext cx="5173200" cy="3302800"/>
          </a:xfrm>
          <a:prstGeom prst="rect">
            <a:avLst/>
          </a:prstGeom>
          <a:noFill/>
          <a:ln w="28575" cap="flat" cmpd="sng">
            <a:solidFill>
              <a:srgbClr val="00B2A9"/>
            </a:solidFill>
            <a:prstDash val="solid"/>
            <a:round/>
            <a:headEnd type="none" w="sm" len="sm"/>
            <a:tailEnd type="none" w="sm" len="sm"/>
          </a:ln>
        </p:spPr>
      </p:pic>
      <p:sp>
        <p:nvSpPr>
          <p:cNvPr id="226" name="Google Shape;226;p24"/>
          <p:cNvSpPr txBox="1"/>
          <p:nvPr/>
        </p:nvSpPr>
        <p:spPr>
          <a:xfrm>
            <a:off x="409575" y="3131825"/>
            <a:ext cx="3196200" cy="158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00B2A9"/>
                </a:solidFill>
                <a:latin typeface="Roboto"/>
                <a:ea typeface="Roboto"/>
                <a:cs typeface="Roboto"/>
                <a:sym typeface="Roboto"/>
              </a:rPr>
              <a:t>More Triples</a:t>
            </a:r>
            <a:endParaRPr sz="2000" b="1">
              <a:solidFill>
                <a:srgbClr val="00B2A9"/>
              </a:solidFill>
              <a:latin typeface="Roboto"/>
              <a:ea typeface="Roboto"/>
              <a:cs typeface="Roboto"/>
              <a:sym typeface="Roboto"/>
            </a:endParaRPr>
          </a:p>
          <a:p>
            <a:pPr marL="0" lvl="0" indent="0" algn="ctr" rtl="0">
              <a:spcBef>
                <a:spcPts val="0"/>
              </a:spcBef>
              <a:spcAft>
                <a:spcPts val="0"/>
              </a:spcAft>
              <a:buNone/>
            </a:pPr>
            <a:endParaRPr sz="1100" b="1">
              <a:solidFill>
                <a:srgbClr val="00B2A9"/>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2000">
                <a:solidFill>
                  <a:srgbClr val="424242"/>
                </a:solidFill>
                <a:latin typeface="Roboto"/>
                <a:ea typeface="Roboto"/>
                <a:cs typeface="Roboto"/>
                <a:sym typeface="Roboto"/>
              </a:rPr>
              <a:t>5 - 12 - 13</a:t>
            </a:r>
            <a:endParaRPr sz="2000">
              <a:solidFill>
                <a:srgbClr val="424242"/>
              </a:solidFill>
              <a:latin typeface="Roboto"/>
              <a:ea typeface="Roboto"/>
              <a:cs typeface="Roboto"/>
              <a:sym typeface="Roboto"/>
            </a:endParaRPr>
          </a:p>
          <a:p>
            <a:pPr marL="0" lvl="0" indent="0" algn="ctr" rtl="0">
              <a:spcBef>
                <a:spcPts val="0"/>
              </a:spcBef>
              <a:spcAft>
                <a:spcPts val="0"/>
              </a:spcAft>
              <a:buNone/>
            </a:pPr>
            <a:r>
              <a:rPr lang="en" sz="2000">
                <a:solidFill>
                  <a:srgbClr val="424242"/>
                </a:solidFill>
                <a:latin typeface="Roboto"/>
                <a:ea typeface="Roboto"/>
                <a:cs typeface="Roboto"/>
                <a:sym typeface="Roboto"/>
              </a:rPr>
              <a:t>7 - 24 - 25        </a:t>
            </a:r>
            <a:endParaRPr sz="2000">
              <a:solidFill>
                <a:srgbClr val="424242"/>
              </a:solidFill>
              <a:latin typeface="Roboto"/>
              <a:ea typeface="Roboto"/>
              <a:cs typeface="Roboto"/>
              <a:sym typeface="Roboto"/>
            </a:endParaRPr>
          </a:p>
          <a:p>
            <a:pPr marL="0" lvl="0" indent="0" algn="ctr" rtl="0">
              <a:spcBef>
                <a:spcPts val="0"/>
              </a:spcBef>
              <a:spcAft>
                <a:spcPts val="0"/>
              </a:spcAft>
              <a:buNone/>
            </a:pPr>
            <a:r>
              <a:rPr lang="en" sz="2000">
                <a:solidFill>
                  <a:srgbClr val="424242"/>
                </a:solidFill>
                <a:latin typeface="Roboto"/>
                <a:ea typeface="Roboto"/>
                <a:cs typeface="Roboto"/>
                <a:sym typeface="Roboto"/>
              </a:rPr>
              <a:t>8 - 15 - 17</a:t>
            </a:r>
            <a:endParaRPr sz="2000">
              <a:solidFill>
                <a:srgbClr val="42424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Pythagorean Theorem - Pythagorean Triples</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232" name="Google Shape;232;p25"/>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233" name="Google Shape;233;p25"/>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234" name="Google Shape;234;p25"/>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235" name="Google Shape;235;p25"/>
          <p:cNvSpPr txBox="1"/>
          <p:nvPr/>
        </p:nvSpPr>
        <p:spPr>
          <a:xfrm>
            <a:off x="409575" y="1163500"/>
            <a:ext cx="48714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400" b="1">
                <a:solidFill>
                  <a:srgbClr val="00B2A9"/>
                </a:solidFill>
                <a:latin typeface="Roboto"/>
                <a:ea typeface="Roboto"/>
                <a:cs typeface="Roboto"/>
                <a:sym typeface="Roboto"/>
              </a:rPr>
              <a:t>Pythagorean Triples</a:t>
            </a:r>
            <a:endParaRPr sz="3400">
              <a:solidFill>
                <a:srgbClr val="42424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p:txBody>
      </p:sp>
      <p:sp>
        <p:nvSpPr>
          <p:cNvPr id="236" name="Google Shape;236;p25"/>
          <p:cNvSpPr txBox="1"/>
          <p:nvPr/>
        </p:nvSpPr>
        <p:spPr>
          <a:xfrm>
            <a:off x="409575" y="1839200"/>
            <a:ext cx="84228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424242"/>
                </a:solidFill>
                <a:latin typeface="Roboto"/>
                <a:ea typeface="Roboto"/>
                <a:cs typeface="Roboto"/>
                <a:sym typeface="Roboto"/>
              </a:rPr>
              <a:t>Multiples of Pythagorean Triples work, too! </a:t>
            </a:r>
            <a:r>
              <a:rPr lang="en" sz="1700">
                <a:solidFill>
                  <a:srgbClr val="424242"/>
                </a:solidFill>
                <a:latin typeface="Roboto"/>
                <a:ea typeface="Roboto"/>
                <a:cs typeface="Roboto"/>
                <a:sym typeface="Roboto"/>
              </a:rPr>
              <a:t>Find the missing side lengths below, given what you know about triples.</a:t>
            </a:r>
            <a:endParaRPr sz="1700">
              <a:solidFill>
                <a:srgbClr val="424242"/>
              </a:solidFill>
              <a:latin typeface="Roboto"/>
              <a:ea typeface="Roboto"/>
              <a:cs typeface="Roboto"/>
              <a:sym typeface="Roboto"/>
            </a:endParaRPr>
          </a:p>
        </p:txBody>
      </p:sp>
      <p:sp>
        <p:nvSpPr>
          <p:cNvPr id="237" name="Google Shape;237;p25"/>
          <p:cNvSpPr/>
          <p:nvPr/>
        </p:nvSpPr>
        <p:spPr>
          <a:xfrm>
            <a:off x="561100" y="2899075"/>
            <a:ext cx="1153500" cy="14340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5"/>
          <p:cNvSpPr/>
          <p:nvPr/>
        </p:nvSpPr>
        <p:spPr>
          <a:xfrm rot="10800000">
            <a:off x="2067800" y="3003025"/>
            <a:ext cx="1725000" cy="12261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5"/>
          <p:cNvSpPr/>
          <p:nvPr/>
        </p:nvSpPr>
        <p:spPr>
          <a:xfrm rot="-5400000">
            <a:off x="4525150" y="3045625"/>
            <a:ext cx="1740300" cy="8361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5"/>
          <p:cNvSpPr/>
          <p:nvPr/>
        </p:nvSpPr>
        <p:spPr>
          <a:xfrm rot="5400000">
            <a:off x="7076200" y="2919850"/>
            <a:ext cx="1840500" cy="14340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5"/>
          <p:cNvSpPr txBox="1"/>
          <p:nvPr/>
        </p:nvSpPr>
        <p:spPr>
          <a:xfrm>
            <a:off x="7656400" y="2371650"/>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15 in</a:t>
            </a:r>
            <a:endParaRPr i="1">
              <a:solidFill>
                <a:srgbClr val="1F3A92"/>
              </a:solidFill>
            </a:endParaRPr>
          </a:p>
        </p:txBody>
      </p:sp>
      <p:sp>
        <p:nvSpPr>
          <p:cNvPr id="242" name="Google Shape;242;p25"/>
          <p:cNvSpPr txBox="1"/>
          <p:nvPr/>
        </p:nvSpPr>
        <p:spPr>
          <a:xfrm>
            <a:off x="6750413" y="3299825"/>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36 in</a:t>
            </a:r>
            <a:endParaRPr i="1">
              <a:solidFill>
                <a:srgbClr val="1F3A92"/>
              </a:solidFill>
            </a:endParaRPr>
          </a:p>
        </p:txBody>
      </p:sp>
      <p:sp>
        <p:nvSpPr>
          <p:cNvPr id="243" name="Google Shape;243;p25"/>
          <p:cNvSpPr txBox="1"/>
          <p:nvPr/>
        </p:nvSpPr>
        <p:spPr>
          <a:xfrm>
            <a:off x="63850" y="3545750"/>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9 in</a:t>
            </a:r>
            <a:endParaRPr i="1">
              <a:solidFill>
                <a:srgbClr val="1F3A92"/>
              </a:solidFill>
            </a:endParaRPr>
          </a:p>
        </p:txBody>
      </p:sp>
      <p:sp>
        <p:nvSpPr>
          <p:cNvPr id="244" name="Google Shape;244;p25"/>
          <p:cNvSpPr txBox="1"/>
          <p:nvPr/>
        </p:nvSpPr>
        <p:spPr>
          <a:xfrm>
            <a:off x="7951125" y="3492500"/>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39 in</a:t>
            </a:r>
            <a:endParaRPr i="1">
              <a:solidFill>
                <a:srgbClr val="1F3A92"/>
              </a:solidFill>
            </a:endParaRPr>
          </a:p>
        </p:txBody>
      </p:sp>
      <p:sp>
        <p:nvSpPr>
          <p:cNvPr id="245" name="Google Shape;245;p25"/>
          <p:cNvSpPr txBox="1"/>
          <p:nvPr/>
        </p:nvSpPr>
        <p:spPr>
          <a:xfrm>
            <a:off x="5831238" y="3340100"/>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50 ft</a:t>
            </a:r>
            <a:endParaRPr i="1">
              <a:solidFill>
                <a:srgbClr val="1F3A92"/>
              </a:solidFill>
            </a:endParaRPr>
          </a:p>
        </p:txBody>
      </p:sp>
      <p:sp>
        <p:nvSpPr>
          <p:cNvPr id="246" name="Google Shape;246;p25"/>
          <p:cNvSpPr txBox="1"/>
          <p:nvPr/>
        </p:nvSpPr>
        <p:spPr>
          <a:xfrm>
            <a:off x="4729375" y="3263575"/>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48 ft</a:t>
            </a:r>
            <a:endParaRPr i="1">
              <a:solidFill>
                <a:srgbClr val="1F3A92"/>
              </a:solidFill>
            </a:endParaRPr>
          </a:p>
        </p:txBody>
      </p:sp>
      <p:sp>
        <p:nvSpPr>
          <p:cNvPr id="247" name="Google Shape;247;p25"/>
          <p:cNvSpPr txBox="1"/>
          <p:nvPr/>
        </p:nvSpPr>
        <p:spPr>
          <a:xfrm>
            <a:off x="5082675" y="4333825"/>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14 ft</a:t>
            </a:r>
            <a:endParaRPr i="1">
              <a:solidFill>
                <a:srgbClr val="1F3A92"/>
              </a:solidFill>
            </a:endParaRPr>
          </a:p>
        </p:txBody>
      </p:sp>
      <p:sp>
        <p:nvSpPr>
          <p:cNvPr id="248" name="Google Shape;248;p25"/>
          <p:cNvSpPr txBox="1"/>
          <p:nvPr/>
        </p:nvSpPr>
        <p:spPr>
          <a:xfrm>
            <a:off x="2775375" y="2679025"/>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24 in</a:t>
            </a:r>
            <a:endParaRPr i="1">
              <a:solidFill>
                <a:srgbClr val="1F3A92"/>
              </a:solidFill>
            </a:endParaRPr>
          </a:p>
        </p:txBody>
      </p:sp>
      <p:sp>
        <p:nvSpPr>
          <p:cNvPr id="249" name="Google Shape;249;p25"/>
          <p:cNvSpPr txBox="1"/>
          <p:nvPr/>
        </p:nvSpPr>
        <p:spPr>
          <a:xfrm>
            <a:off x="2505225" y="3545750"/>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 30 in</a:t>
            </a:r>
            <a:endParaRPr i="1">
              <a:solidFill>
                <a:srgbClr val="1F3A92"/>
              </a:solidFill>
            </a:endParaRPr>
          </a:p>
        </p:txBody>
      </p:sp>
      <p:sp>
        <p:nvSpPr>
          <p:cNvPr id="250" name="Google Shape;250;p25"/>
          <p:cNvSpPr txBox="1"/>
          <p:nvPr/>
        </p:nvSpPr>
        <p:spPr>
          <a:xfrm>
            <a:off x="3759075" y="3299825"/>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18 in</a:t>
            </a:r>
            <a:endParaRPr i="1">
              <a:solidFill>
                <a:srgbClr val="1F3A92"/>
              </a:solidFill>
            </a:endParaRPr>
          </a:p>
        </p:txBody>
      </p:sp>
      <p:sp>
        <p:nvSpPr>
          <p:cNvPr id="251" name="Google Shape;251;p25"/>
          <p:cNvSpPr txBox="1"/>
          <p:nvPr/>
        </p:nvSpPr>
        <p:spPr>
          <a:xfrm>
            <a:off x="759550" y="4273100"/>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12 in</a:t>
            </a:r>
            <a:endParaRPr i="1">
              <a:solidFill>
                <a:srgbClr val="1F3A92"/>
              </a:solidFill>
            </a:endParaRPr>
          </a:p>
        </p:txBody>
      </p:sp>
      <p:sp>
        <p:nvSpPr>
          <p:cNvPr id="252" name="Google Shape;252;p25"/>
          <p:cNvSpPr txBox="1"/>
          <p:nvPr/>
        </p:nvSpPr>
        <p:spPr>
          <a:xfrm>
            <a:off x="1110700" y="3357700"/>
            <a:ext cx="6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15 in</a:t>
            </a:r>
            <a:endParaRPr i="1">
              <a:solidFill>
                <a:srgbClr val="1F3A92"/>
              </a:solidFill>
            </a:endParaRPr>
          </a:p>
        </p:txBody>
      </p:sp>
      <p:sp>
        <p:nvSpPr>
          <p:cNvPr id="253" name="Google Shape;253;p25"/>
          <p:cNvSpPr txBox="1"/>
          <p:nvPr/>
        </p:nvSpPr>
        <p:spPr>
          <a:xfrm>
            <a:off x="311700" y="4684950"/>
            <a:ext cx="140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1F3A92"/>
                </a:solidFill>
              </a:rPr>
              <a:t>3x 3 - 4 - 5</a:t>
            </a:r>
            <a:endParaRPr b="1">
              <a:solidFill>
                <a:srgbClr val="1F3A92"/>
              </a:solidFill>
            </a:endParaRPr>
          </a:p>
        </p:txBody>
      </p:sp>
      <p:sp>
        <p:nvSpPr>
          <p:cNvPr id="254" name="Google Shape;254;p25"/>
          <p:cNvSpPr txBox="1"/>
          <p:nvPr/>
        </p:nvSpPr>
        <p:spPr>
          <a:xfrm>
            <a:off x="2414025" y="4684950"/>
            <a:ext cx="140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1F3A92"/>
                </a:solidFill>
              </a:rPr>
              <a:t>6x 3 - 4 - 5</a:t>
            </a:r>
            <a:endParaRPr b="1">
              <a:solidFill>
                <a:srgbClr val="1F3A92"/>
              </a:solidFill>
            </a:endParaRPr>
          </a:p>
        </p:txBody>
      </p:sp>
      <p:sp>
        <p:nvSpPr>
          <p:cNvPr id="255" name="Google Shape;255;p25"/>
          <p:cNvSpPr txBox="1"/>
          <p:nvPr/>
        </p:nvSpPr>
        <p:spPr>
          <a:xfrm>
            <a:off x="4721325" y="4684950"/>
            <a:ext cx="140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1F3A92"/>
                </a:solidFill>
              </a:rPr>
              <a:t>2x 7 - 24 - 25</a:t>
            </a:r>
            <a:endParaRPr b="1">
              <a:solidFill>
                <a:srgbClr val="1F3A92"/>
              </a:solidFill>
            </a:endParaRPr>
          </a:p>
        </p:txBody>
      </p:sp>
      <p:sp>
        <p:nvSpPr>
          <p:cNvPr id="256" name="Google Shape;256;p25"/>
          <p:cNvSpPr txBox="1"/>
          <p:nvPr/>
        </p:nvSpPr>
        <p:spPr>
          <a:xfrm>
            <a:off x="7159725" y="4684950"/>
            <a:ext cx="140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1F3A92"/>
                </a:solidFill>
              </a:rPr>
              <a:t>3x 5 - 12 - 13</a:t>
            </a:r>
            <a:endParaRPr b="1">
              <a:solidFill>
                <a:srgbClr val="1F3A9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1000"/>
                                        <p:tgtEl>
                                          <p:spTgt spid="2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animEffect transition="in" filter="fade">
                                      <p:cBhvr>
                                        <p:cTn id="15" dur="1000"/>
                                        <p:tgtEl>
                                          <p:spTgt spid="248"/>
                                        </p:tgtEl>
                                      </p:cBhvr>
                                    </p:animEffect>
                                  </p:childTnLst>
                                </p:cTn>
                              </p:par>
                              <p:par>
                                <p:cTn id="16" presetID="10" presetClass="entr" presetSubtype="0" fill="hold" nodeType="withEffect">
                                  <p:stCondLst>
                                    <p:cond delay="0"/>
                                  </p:stCondLst>
                                  <p:childTnLst>
                                    <p:set>
                                      <p:cBhvr>
                                        <p:cTn id="17" dur="1" fill="hold">
                                          <p:stCondLst>
                                            <p:cond delay="0"/>
                                          </p:stCondLst>
                                        </p:cTn>
                                        <p:tgtEl>
                                          <p:spTgt spid="254"/>
                                        </p:tgtEl>
                                        <p:attrNameLst>
                                          <p:attrName>style.visibility</p:attrName>
                                        </p:attrNameLst>
                                      </p:cBhvr>
                                      <p:to>
                                        <p:strVal val="visible"/>
                                      </p:to>
                                    </p:set>
                                    <p:animEffect transition="in" filter="fade">
                                      <p:cBhvr>
                                        <p:cTn id="18" dur="1000"/>
                                        <p:tgtEl>
                                          <p:spTgt spid="2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6"/>
                                        </p:tgtEl>
                                        <p:attrNameLst>
                                          <p:attrName>style.visibility</p:attrName>
                                        </p:attrNameLst>
                                      </p:cBhvr>
                                      <p:to>
                                        <p:strVal val="visible"/>
                                      </p:to>
                                    </p:set>
                                    <p:animEffect transition="in" filter="fade">
                                      <p:cBhvr>
                                        <p:cTn id="23" dur="1000"/>
                                        <p:tgtEl>
                                          <p:spTgt spid="246"/>
                                        </p:tgtEl>
                                      </p:cBhvr>
                                    </p:animEffect>
                                  </p:childTnLst>
                                </p:cTn>
                              </p:par>
                              <p:par>
                                <p:cTn id="24" presetID="10" presetClass="entr" presetSubtype="0" fill="hold" nodeType="withEffect">
                                  <p:stCondLst>
                                    <p:cond delay="0"/>
                                  </p:stCondLst>
                                  <p:childTnLst>
                                    <p:set>
                                      <p:cBhvr>
                                        <p:cTn id="25" dur="1" fill="hold">
                                          <p:stCondLst>
                                            <p:cond delay="0"/>
                                          </p:stCondLst>
                                        </p:cTn>
                                        <p:tgtEl>
                                          <p:spTgt spid="255"/>
                                        </p:tgtEl>
                                        <p:attrNameLst>
                                          <p:attrName>style.visibility</p:attrName>
                                        </p:attrNameLst>
                                      </p:cBhvr>
                                      <p:to>
                                        <p:strVal val="visible"/>
                                      </p:to>
                                    </p:set>
                                    <p:animEffect transition="in" filter="fade">
                                      <p:cBhvr>
                                        <p:cTn id="26" dur="1000"/>
                                        <p:tgtEl>
                                          <p:spTgt spid="2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1"/>
                                        </p:tgtEl>
                                        <p:attrNameLst>
                                          <p:attrName>style.visibility</p:attrName>
                                        </p:attrNameLst>
                                      </p:cBhvr>
                                      <p:to>
                                        <p:strVal val="visible"/>
                                      </p:to>
                                    </p:set>
                                    <p:animEffect transition="in" filter="fade">
                                      <p:cBhvr>
                                        <p:cTn id="31" dur="1000"/>
                                        <p:tgtEl>
                                          <p:spTgt spid="241"/>
                                        </p:tgtEl>
                                      </p:cBhvr>
                                    </p:animEffect>
                                  </p:childTnLst>
                                </p:cTn>
                              </p:par>
                              <p:par>
                                <p:cTn id="32" presetID="10" presetClass="entr" presetSubtype="0" fill="hold" nodeType="withEffect">
                                  <p:stCondLst>
                                    <p:cond delay="0"/>
                                  </p:stCondLst>
                                  <p:childTnLst>
                                    <p:set>
                                      <p:cBhvr>
                                        <p:cTn id="33" dur="1" fill="hold">
                                          <p:stCondLst>
                                            <p:cond delay="0"/>
                                          </p:stCondLst>
                                        </p:cTn>
                                        <p:tgtEl>
                                          <p:spTgt spid="256"/>
                                        </p:tgtEl>
                                        <p:attrNameLst>
                                          <p:attrName>style.visibility</p:attrName>
                                        </p:attrNameLst>
                                      </p:cBhvr>
                                      <p:to>
                                        <p:strVal val="visible"/>
                                      </p:to>
                                    </p:set>
                                    <p:animEffect transition="in" filter="fade">
                                      <p:cBhvr>
                                        <p:cTn id="34"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Pythagorean Theorem - Independent Practice!</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262" name="Google Shape;262;p26"/>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sp>
        <p:nvSpPr>
          <p:cNvPr id="263" name="Google Shape;263;p26"/>
          <p:cNvSpPr/>
          <p:nvPr/>
        </p:nvSpPr>
        <p:spPr>
          <a:xfrm rot="-5400000">
            <a:off x="167300" y="2531075"/>
            <a:ext cx="2379900" cy="12831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rot="-5400000">
            <a:off x="1862175" y="4220175"/>
            <a:ext cx="142500" cy="1425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txBox="1"/>
          <p:nvPr/>
        </p:nvSpPr>
        <p:spPr>
          <a:xfrm>
            <a:off x="1082325" y="4362675"/>
            <a:ext cx="63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15 ft</a:t>
            </a:r>
            <a:endParaRPr i="1">
              <a:solidFill>
                <a:srgbClr val="1F3A92"/>
              </a:solidFill>
            </a:endParaRPr>
          </a:p>
        </p:txBody>
      </p:sp>
      <p:sp>
        <p:nvSpPr>
          <p:cNvPr id="266" name="Google Shape;266;p26"/>
          <p:cNvSpPr txBox="1"/>
          <p:nvPr/>
        </p:nvSpPr>
        <p:spPr>
          <a:xfrm>
            <a:off x="938375" y="304800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c</a:t>
            </a:r>
            <a:endParaRPr i="1">
              <a:solidFill>
                <a:srgbClr val="1F3A92"/>
              </a:solidFill>
            </a:endParaRPr>
          </a:p>
        </p:txBody>
      </p:sp>
      <p:sp>
        <p:nvSpPr>
          <p:cNvPr id="267" name="Google Shape;267;p26"/>
          <p:cNvSpPr txBox="1"/>
          <p:nvPr/>
        </p:nvSpPr>
        <p:spPr>
          <a:xfrm>
            <a:off x="2004675" y="3226125"/>
            <a:ext cx="54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41 ft</a:t>
            </a:r>
            <a:endParaRPr i="1">
              <a:solidFill>
                <a:srgbClr val="1F3A92"/>
              </a:solidFill>
            </a:endParaRPr>
          </a:p>
        </p:txBody>
      </p:sp>
      <p:sp>
        <p:nvSpPr>
          <p:cNvPr id="268" name="Google Shape;268;p26"/>
          <p:cNvSpPr txBox="1"/>
          <p:nvPr/>
        </p:nvSpPr>
        <p:spPr>
          <a:xfrm>
            <a:off x="409575" y="1163500"/>
            <a:ext cx="82773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500" b="1" i="1">
                <a:solidFill>
                  <a:srgbClr val="00B2A9"/>
                </a:solidFill>
                <a:latin typeface="Roboto"/>
                <a:ea typeface="Roboto"/>
                <a:cs typeface="Roboto"/>
                <a:sym typeface="Roboto"/>
              </a:rPr>
              <a:t>Complete the following problems on your worksheet</a:t>
            </a:r>
            <a:endParaRPr sz="2500" b="1" i="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500" b="1" i="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500" b="1" i="1">
                <a:solidFill>
                  <a:srgbClr val="FDB82C"/>
                </a:solidFill>
                <a:latin typeface="Roboto"/>
                <a:ea typeface="Roboto"/>
                <a:cs typeface="Roboto"/>
                <a:sym typeface="Roboto"/>
              </a:rPr>
              <a:t>1.									 2.</a:t>
            </a:r>
            <a:endParaRPr sz="2500" b="1" i="1">
              <a:solidFill>
                <a:srgbClr val="FDB82C"/>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p:txBody>
      </p:sp>
      <p:sp>
        <p:nvSpPr>
          <p:cNvPr id="269" name="Google Shape;269;p26"/>
          <p:cNvSpPr txBox="1"/>
          <p:nvPr/>
        </p:nvSpPr>
        <p:spPr>
          <a:xfrm>
            <a:off x="2867676" y="2114900"/>
            <a:ext cx="1547100" cy="29862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a:latin typeface="Roboto"/>
                <a:ea typeface="Roboto"/>
                <a:cs typeface="Roboto"/>
                <a:sym typeface="Roboto"/>
              </a:rPr>
              <a:t>a</a:t>
            </a:r>
            <a:r>
              <a:rPr lang="en" baseline="30000">
                <a:latin typeface="Roboto"/>
                <a:ea typeface="Roboto"/>
                <a:cs typeface="Roboto"/>
                <a:sym typeface="Roboto"/>
              </a:rPr>
              <a:t>2</a:t>
            </a:r>
            <a:r>
              <a:rPr lang="en">
                <a:latin typeface="Roboto"/>
                <a:ea typeface="Roboto"/>
                <a:cs typeface="Roboto"/>
                <a:sym typeface="Roboto"/>
              </a:rPr>
              <a:t> + b</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 </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15</a:t>
            </a:r>
            <a:r>
              <a:rPr lang="en" baseline="30000">
                <a:latin typeface="Roboto"/>
                <a:ea typeface="Roboto"/>
                <a:cs typeface="Roboto"/>
                <a:sym typeface="Roboto"/>
              </a:rPr>
              <a:t>2</a:t>
            </a:r>
            <a:r>
              <a:rPr lang="en">
                <a:latin typeface="Roboto"/>
                <a:ea typeface="Roboto"/>
                <a:cs typeface="Roboto"/>
                <a:sym typeface="Roboto"/>
              </a:rPr>
              <a:t> + 41</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225 + 1,681 = </a:t>
            </a:r>
            <a:r>
              <a:rPr lang="en">
                <a:solidFill>
                  <a:schemeClr val="dk1"/>
                </a:solidFill>
                <a:latin typeface="Roboto"/>
                <a:ea typeface="Roboto"/>
                <a:cs typeface="Roboto"/>
                <a:sym typeface="Roboto"/>
              </a:rPr>
              <a:t>c</a:t>
            </a:r>
            <a:r>
              <a:rPr lang="en" baseline="30000">
                <a:solidFill>
                  <a:schemeClr val="dk1"/>
                </a:solidFill>
                <a:latin typeface="Roboto"/>
                <a:ea typeface="Roboto"/>
                <a:cs typeface="Roboto"/>
                <a:sym typeface="Roboto"/>
              </a:rPr>
              <a:t>2</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1,906 = </a:t>
            </a:r>
            <a:r>
              <a:rPr lang="en">
                <a:solidFill>
                  <a:schemeClr val="dk1"/>
                </a:solidFill>
                <a:latin typeface="Roboto"/>
                <a:ea typeface="Roboto"/>
                <a:cs typeface="Roboto"/>
                <a:sym typeface="Roboto"/>
              </a:rPr>
              <a:t>c</a:t>
            </a:r>
            <a:r>
              <a:rPr lang="en" baseline="30000">
                <a:solidFill>
                  <a:schemeClr val="dk1"/>
                </a:solidFill>
                <a:latin typeface="Roboto"/>
                <a:ea typeface="Roboto"/>
                <a:cs typeface="Roboto"/>
                <a:sym typeface="Roboto"/>
              </a:rPr>
              <a:t>2</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√1,906 = c</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c = 43.66</a:t>
            </a:r>
            <a:endParaRPr>
              <a:latin typeface="Roboto"/>
              <a:ea typeface="Roboto"/>
              <a:cs typeface="Roboto"/>
              <a:sym typeface="Roboto"/>
            </a:endParaRPr>
          </a:p>
          <a:p>
            <a:pPr marL="0" lvl="0" indent="0" algn="l" rtl="0">
              <a:lnSpc>
                <a:spcPct val="200000"/>
              </a:lnSpc>
              <a:spcBef>
                <a:spcPts val="0"/>
              </a:spcBef>
              <a:spcAft>
                <a:spcPts val="0"/>
              </a:spcAft>
              <a:buNone/>
            </a:pPr>
            <a:endParaRPr baseline="30000">
              <a:latin typeface="Roboto"/>
              <a:ea typeface="Roboto"/>
              <a:cs typeface="Roboto"/>
              <a:sym typeface="Roboto"/>
            </a:endParaRPr>
          </a:p>
        </p:txBody>
      </p:sp>
      <p:cxnSp>
        <p:nvCxnSpPr>
          <p:cNvPr id="270" name="Google Shape;270;p26"/>
          <p:cNvCxnSpPr/>
          <p:nvPr/>
        </p:nvCxnSpPr>
        <p:spPr>
          <a:xfrm>
            <a:off x="4540325" y="1721800"/>
            <a:ext cx="21900" cy="3290100"/>
          </a:xfrm>
          <a:prstGeom prst="straightConnector1">
            <a:avLst/>
          </a:prstGeom>
          <a:noFill/>
          <a:ln w="19050" cap="flat" cmpd="sng">
            <a:solidFill>
              <a:srgbClr val="1F3A92"/>
            </a:solidFill>
            <a:prstDash val="solid"/>
            <a:round/>
            <a:headEnd type="none" w="med" len="med"/>
            <a:tailEnd type="none" w="med" len="med"/>
          </a:ln>
        </p:spPr>
      </p:cxnSp>
      <p:sp>
        <p:nvSpPr>
          <p:cNvPr id="271" name="Google Shape;271;p26"/>
          <p:cNvSpPr txBox="1"/>
          <p:nvPr/>
        </p:nvSpPr>
        <p:spPr>
          <a:xfrm>
            <a:off x="7911875" y="2114900"/>
            <a:ext cx="1197300" cy="29862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a:latin typeface="Roboto"/>
                <a:ea typeface="Roboto"/>
                <a:cs typeface="Roboto"/>
                <a:sym typeface="Roboto"/>
              </a:rPr>
              <a:t>a</a:t>
            </a:r>
            <a:r>
              <a:rPr lang="en" baseline="30000">
                <a:latin typeface="Roboto"/>
                <a:ea typeface="Roboto"/>
                <a:cs typeface="Roboto"/>
                <a:sym typeface="Roboto"/>
              </a:rPr>
              <a:t>2</a:t>
            </a:r>
            <a:r>
              <a:rPr lang="en">
                <a:latin typeface="Roboto"/>
                <a:ea typeface="Roboto"/>
                <a:cs typeface="Roboto"/>
                <a:sym typeface="Roboto"/>
              </a:rPr>
              <a:t> + b</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 </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a</a:t>
            </a:r>
            <a:r>
              <a:rPr lang="en" baseline="30000">
                <a:latin typeface="Roboto"/>
                <a:ea typeface="Roboto"/>
                <a:cs typeface="Roboto"/>
                <a:sym typeface="Roboto"/>
              </a:rPr>
              <a:t>2</a:t>
            </a:r>
            <a:r>
              <a:rPr lang="en">
                <a:latin typeface="Roboto"/>
                <a:ea typeface="Roboto"/>
                <a:cs typeface="Roboto"/>
                <a:sym typeface="Roboto"/>
              </a:rPr>
              <a:t> + 4</a:t>
            </a:r>
            <a:r>
              <a:rPr lang="en" baseline="30000">
                <a:latin typeface="Roboto"/>
                <a:ea typeface="Roboto"/>
                <a:cs typeface="Roboto"/>
                <a:sym typeface="Roboto"/>
              </a:rPr>
              <a:t>2</a:t>
            </a:r>
            <a:r>
              <a:rPr lang="en">
                <a:latin typeface="Roboto"/>
                <a:ea typeface="Roboto"/>
                <a:cs typeface="Roboto"/>
                <a:sym typeface="Roboto"/>
              </a:rPr>
              <a:t> = 5</a:t>
            </a:r>
            <a:r>
              <a:rPr lang="en" baseline="30000">
                <a:latin typeface="Roboto"/>
                <a:ea typeface="Roboto"/>
                <a:cs typeface="Roboto"/>
                <a:sym typeface="Roboto"/>
              </a:rPr>
              <a:t>2</a:t>
            </a:r>
            <a:endParaRPr>
              <a:latin typeface="Roboto"/>
              <a:ea typeface="Roboto"/>
              <a:cs typeface="Roboto"/>
              <a:sym typeface="Roboto"/>
            </a:endParaRPr>
          </a:p>
          <a:p>
            <a:pPr marL="0" lvl="0" indent="0" algn="l" rtl="0">
              <a:lnSpc>
                <a:spcPct val="200000"/>
              </a:lnSpc>
              <a:spcBef>
                <a:spcPts val="0"/>
              </a:spcBef>
              <a:spcAft>
                <a:spcPts val="0"/>
              </a:spcAft>
              <a:buNone/>
            </a:pPr>
            <a:r>
              <a:rPr lang="en">
                <a:solidFill>
                  <a:schemeClr val="dk1"/>
                </a:solidFill>
                <a:latin typeface="Roboto"/>
                <a:ea typeface="Roboto"/>
                <a:cs typeface="Roboto"/>
                <a:sym typeface="Roboto"/>
              </a:rPr>
              <a:t>a</a:t>
            </a:r>
            <a:r>
              <a:rPr lang="en" baseline="30000">
                <a:solidFill>
                  <a:schemeClr val="dk1"/>
                </a:solidFill>
                <a:latin typeface="Roboto"/>
                <a:ea typeface="Roboto"/>
                <a:cs typeface="Roboto"/>
                <a:sym typeface="Roboto"/>
              </a:rPr>
              <a:t>2</a:t>
            </a:r>
            <a:r>
              <a:rPr lang="en">
                <a:latin typeface="Roboto"/>
                <a:ea typeface="Roboto"/>
                <a:cs typeface="Roboto"/>
                <a:sym typeface="Roboto"/>
              </a:rPr>
              <a:t> + 16 = </a:t>
            </a:r>
            <a:r>
              <a:rPr lang="en">
                <a:solidFill>
                  <a:schemeClr val="dk1"/>
                </a:solidFill>
                <a:latin typeface="Roboto"/>
                <a:ea typeface="Roboto"/>
                <a:cs typeface="Roboto"/>
                <a:sym typeface="Roboto"/>
              </a:rPr>
              <a:t>25</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      - 16    -16</a:t>
            </a:r>
            <a:endParaRPr>
              <a:latin typeface="Roboto"/>
              <a:ea typeface="Roboto"/>
              <a:cs typeface="Roboto"/>
              <a:sym typeface="Roboto"/>
            </a:endParaRPr>
          </a:p>
          <a:p>
            <a:pPr marL="0" lvl="0" indent="0" algn="l" rtl="0">
              <a:lnSpc>
                <a:spcPct val="200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a:t>
            </a:r>
            <a:r>
              <a:rPr lang="en" baseline="30000">
                <a:solidFill>
                  <a:schemeClr val="dk1"/>
                </a:solidFill>
                <a:latin typeface="Roboto"/>
                <a:ea typeface="Roboto"/>
                <a:cs typeface="Roboto"/>
                <a:sym typeface="Roboto"/>
              </a:rPr>
              <a:t>2</a:t>
            </a:r>
            <a:r>
              <a:rPr lang="en">
                <a:solidFill>
                  <a:schemeClr val="dk1"/>
                </a:solidFill>
                <a:latin typeface="Roboto"/>
                <a:ea typeface="Roboto"/>
                <a:cs typeface="Roboto"/>
                <a:sym typeface="Roboto"/>
              </a:rPr>
              <a:t> = 9</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a = 3</a:t>
            </a:r>
            <a:endParaRPr>
              <a:latin typeface="Roboto"/>
              <a:ea typeface="Roboto"/>
              <a:cs typeface="Roboto"/>
              <a:sym typeface="Roboto"/>
            </a:endParaRPr>
          </a:p>
          <a:p>
            <a:pPr marL="0" lvl="0" indent="0" algn="l" rtl="0">
              <a:lnSpc>
                <a:spcPct val="200000"/>
              </a:lnSpc>
              <a:spcBef>
                <a:spcPts val="0"/>
              </a:spcBef>
              <a:spcAft>
                <a:spcPts val="0"/>
              </a:spcAft>
              <a:buNone/>
            </a:pPr>
            <a:endParaRPr baseline="30000">
              <a:latin typeface="Roboto"/>
              <a:ea typeface="Roboto"/>
              <a:cs typeface="Roboto"/>
              <a:sym typeface="Roboto"/>
            </a:endParaRPr>
          </a:p>
        </p:txBody>
      </p:sp>
      <p:sp>
        <p:nvSpPr>
          <p:cNvPr id="272" name="Google Shape;272;p26"/>
          <p:cNvSpPr/>
          <p:nvPr/>
        </p:nvSpPr>
        <p:spPr>
          <a:xfrm>
            <a:off x="4998725" y="2717075"/>
            <a:ext cx="2459400" cy="16455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rot="-5400000">
            <a:off x="4998725" y="4220175"/>
            <a:ext cx="142500" cy="1425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txBox="1"/>
          <p:nvPr/>
        </p:nvSpPr>
        <p:spPr>
          <a:xfrm>
            <a:off x="4730525" y="340790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a</a:t>
            </a:r>
            <a:endParaRPr i="1">
              <a:solidFill>
                <a:srgbClr val="1F3A92"/>
              </a:solidFill>
            </a:endParaRPr>
          </a:p>
        </p:txBody>
      </p:sp>
      <p:sp>
        <p:nvSpPr>
          <p:cNvPr id="275" name="Google Shape;275;p26"/>
          <p:cNvSpPr txBox="1"/>
          <p:nvPr/>
        </p:nvSpPr>
        <p:spPr>
          <a:xfrm>
            <a:off x="5766500" y="4362675"/>
            <a:ext cx="63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4 in</a:t>
            </a:r>
            <a:endParaRPr i="1">
              <a:solidFill>
                <a:srgbClr val="1F3A92"/>
              </a:solidFill>
            </a:endParaRPr>
          </a:p>
        </p:txBody>
      </p:sp>
      <p:sp>
        <p:nvSpPr>
          <p:cNvPr id="276" name="Google Shape;276;p26"/>
          <p:cNvSpPr txBox="1"/>
          <p:nvPr/>
        </p:nvSpPr>
        <p:spPr>
          <a:xfrm>
            <a:off x="6247225" y="3287150"/>
            <a:ext cx="68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5 in</a:t>
            </a:r>
            <a:endParaRPr i="1">
              <a:solidFill>
                <a:srgbClr val="1F3A92"/>
              </a:solidFill>
            </a:endParaRPr>
          </a:p>
        </p:txBody>
      </p:sp>
      <p:pic>
        <p:nvPicPr>
          <p:cNvPr id="277" name="Google Shape;277;p26"/>
          <p:cNvPicPr preferRelativeResize="0"/>
          <p:nvPr/>
        </p:nvPicPr>
        <p:blipFill>
          <a:blip r:embed="rId3">
            <a:alphaModFix/>
          </a:blip>
          <a:stretch>
            <a:fillRect/>
          </a:stretch>
        </p:blipFill>
        <p:spPr>
          <a:xfrm>
            <a:off x="8130863" y="165475"/>
            <a:ext cx="739450" cy="739450"/>
          </a:xfrm>
          <a:prstGeom prst="rect">
            <a:avLst/>
          </a:prstGeom>
          <a:noFill/>
          <a:ln>
            <a:noFill/>
          </a:ln>
        </p:spPr>
      </p:pic>
      <p:pic>
        <p:nvPicPr>
          <p:cNvPr id="278" name="Google Shape;278;p26"/>
          <p:cNvPicPr preferRelativeResize="0"/>
          <p:nvPr/>
        </p:nvPicPr>
        <p:blipFill rotWithShape="1">
          <a:blip r:embed="rId4">
            <a:alphaModFix/>
          </a:blip>
          <a:srcRect t="15604"/>
          <a:stretch/>
        </p:blipFill>
        <p:spPr>
          <a:xfrm>
            <a:off x="7923500" y="183225"/>
            <a:ext cx="1001775" cy="8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10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10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fade">
                                      <p:cBhvr>
                                        <p:cTn id="17" dur="10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fade">
                                      <p:cBhvr>
                                        <p:cTn id="22" dur="10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fade">
                                      <p:cBhvr>
                                        <p:cTn id="27" dur="1000"/>
                                        <p:tgtEl>
                                          <p:spTgt spid="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9">
                                            <p:txEl>
                                              <p:pRg st="5" end="5"/>
                                            </p:txEl>
                                          </p:spTgt>
                                        </p:tgtEl>
                                        <p:attrNameLst>
                                          <p:attrName>style.visibility</p:attrName>
                                        </p:attrNameLst>
                                      </p:cBhvr>
                                      <p:to>
                                        <p:strVal val="visible"/>
                                      </p:to>
                                    </p:set>
                                    <p:animEffect transition="in" filter="fade">
                                      <p:cBhvr>
                                        <p:cTn id="32" dur="1000"/>
                                        <p:tgtEl>
                                          <p:spTgt spid="2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9">
                                            <p:txEl>
                                              <p:pRg st="6" end="6"/>
                                            </p:txEl>
                                          </p:spTgt>
                                        </p:tgtEl>
                                        <p:attrNameLst>
                                          <p:attrName>style.visibility</p:attrName>
                                        </p:attrNameLst>
                                      </p:cBhvr>
                                      <p:to>
                                        <p:strVal val="visible"/>
                                      </p:to>
                                    </p:set>
                                    <p:animEffect transition="in" filter="fade">
                                      <p:cBhvr>
                                        <p:cTn id="37" dur="1000"/>
                                        <p:tgtEl>
                                          <p:spTgt spid="26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1">
                                            <p:txEl>
                                              <p:pRg st="0" end="0"/>
                                            </p:txEl>
                                          </p:spTgt>
                                        </p:tgtEl>
                                        <p:attrNameLst>
                                          <p:attrName>style.visibility</p:attrName>
                                        </p:attrNameLst>
                                      </p:cBhvr>
                                      <p:to>
                                        <p:strVal val="visible"/>
                                      </p:to>
                                    </p:set>
                                    <p:animEffect transition="in" filter="fade">
                                      <p:cBhvr>
                                        <p:cTn id="42" dur="1000"/>
                                        <p:tgtEl>
                                          <p:spTgt spid="27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1">
                                            <p:txEl>
                                              <p:pRg st="1" end="1"/>
                                            </p:txEl>
                                          </p:spTgt>
                                        </p:tgtEl>
                                        <p:attrNameLst>
                                          <p:attrName>style.visibility</p:attrName>
                                        </p:attrNameLst>
                                      </p:cBhvr>
                                      <p:to>
                                        <p:strVal val="visible"/>
                                      </p:to>
                                    </p:set>
                                    <p:animEffect transition="in" filter="fade">
                                      <p:cBhvr>
                                        <p:cTn id="47" dur="1000"/>
                                        <p:tgtEl>
                                          <p:spTgt spid="27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1">
                                            <p:txEl>
                                              <p:pRg st="2" end="2"/>
                                            </p:txEl>
                                          </p:spTgt>
                                        </p:tgtEl>
                                        <p:attrNameLst>
                                          <p:attrName>style.visibility</p:attrName>
                                        </p:attrNameLst>
                                      </p:cBhvr>
                                      <p:to>
                                        <p:strVal val="visible"/>
                                      </p:to>
                                    </p:set>
                                    <p:animEffect transition="in" filter="fade">
                                      <p:cBhvr>
                                        <p:cTn id="52" dur="1000"/>
                                        <p:tgtEl>
                                          <p:spTgt spid="27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1">
                                            <p:txEl>
                                              <p:pRg st="3" end="3"/>
                                            </p:txEl>
                                          </p:spTgt>
                                        </p:tgtEl>
                                        <p:attrNameLst>
                                          <p:attrName>style.visibility</p:attrName>
                                        </p:attrNameLst>
                                      </p:cBhvr>
                                      <p:to>
                                        <p:strVal val="visible"/>
                                      </p:to>
                                    </p:set>
                                    <p:animEffect transition="in" filter="fade">
                                      <p:cBhvr>
                                        <p:cTn id="57" dur="1000"/>
                                        <p:tgtEl>
                                          <p:spTgt spid="271">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1">
                                            <p:txEl>
                                              <p:pRg st="4" end="4"/>
                                            </p:txEl>
                                          </p:spTgt>
                                        </p:tgtEl>
                                        <p:attrNameLst>
                                          <p:attrName>style.visibility</p:attrName>
                                        </p:attrNameLst>
                                      </p:cBhvr>
                                      <p:to>
                                        <p:strVal val="visible"/>
                                      </p:to>
                                    </p:set>
                                    <p:animEffect transition="in" filter="fade">
                                      <p:cBhvr>
                                        <p:cTn id="62" dur="1000"/>
                                        <p:tgtEl>
                                          <p:spTgt spid="27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1">
                                            <p:txEl>
                                              <p:pRg st="5" end="5"/>
                                            </p:txEl>
                                          </p:spTgt>
                                        </p:tgtEl>
                                        <p:attrNameLst>
                                          <p:attrName>style.visibility</p:attrName>
                                        </p:attrNameLst>
                                      </p:cBhvr>
                                      <p:to>
                                        <p:strVal val="visible"/>
                                      </p:to>
                                    </p:set>
                                    <p:animEffect transition="in" filter="fade">
                                      <p:cBhvr>
                                        <p:cTn id="67" dur="1000"/>
                                        <p:tgtEl>
                                          <p:spTgt spid="271">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1">
                                            <p:txEl>
                                              <p:pRg st="6" end="6"/>
                                            </p:txEl>
                                          </p:spTgt>
                                        </p:tgtEl>
                                        <p:attrNameLst>
                                          <p:attrName>style.visibility</p:attrName>
                                        </p:attrNameLst>
                                      </p:cBhvr>
                                      <p:to>
                                        <p:strVal val="visible"/>
                                      </p:to>
                                    </p:set>
                                    <p:animEffect transition="in" filter="fade">
                                      <p:cBhvr>
                                        <p:cTn id="72" dur="1000"/>
                                        <p:tgtEl>
                                          <p:spTgt spid="2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7"/>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Pythagorean Theorem - Independent Practice!</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284" name="Google Shape;284;p27"/>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sp>
        <p:nvSpPr>
          <p:cNvPr id="285" name="Google Shape;285;p27"/>
          <p:cNvSpPr txBox="1"/>
          <p:nvPr/>
        </p:nvSpPr>
        <p:spPr>
          <a:xfrm>
            <a:off x="409575" y="1163500"/>
            <a:ext cx="82773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500" b="1" i="1">
                <a:solidFill>
                  <a:srgbClr val="00B2A9"/>
                </a:solidFill>
                <a:latin typeface="Roboto"/>
                <a:ea typeface="Roboto"/>
                <a:cs typeface="Roboto"/>
                <a:sym typeface="Roboto"/>
              </a:rPr>
              <a:t>Complete the following problems on your worksheet</a:t>
            </a:r>
            <a:endParaRPr sz="2500" b="1" i="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500" b="1" i="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500" b="1" i="1">
                <a:solidFill>
                  <a:srgbClr val="FDB82C"/>
                </a:solidFill>
                <a:latin typeface="Roboto"/>
                <a:ea typeface="Roboto"/>
                <a:cs typeface="Roboto"/>
                <a:sym typeface="Roboto"/>
              </a:rPr>
              <a:t>3.									 4.</a:t>
            </a:r>
            <a:endParaRPr sz="2500" b="1" i="1">
              <a:solidFill>
                <a:srgbClr val="FDB82C"/>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p:txBody>
      </p:sp>
      <p:sp>
        <p:nvSpPr>
          <p:cNvPr id="286" name="Google Shape;286;p27"/>
          <p:cNvSpPr txBox="1"/>
          <p:nvPr/>
        </p:nvSpPr>
        <p:spPr>
          <a:xfrm>
            <a:off x="2911526" y="2891850"/>
            <a:ext cx="1547100" cy="2016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oboto"/>
                <a:ea typeface="Roboto"/>
                <a:cs typeface="Roboto"/>
                <a:sym typeface="Roboto"/>
              </a:rPr>
              <a:t>a</a:t>
            </a:r>
            <a:r>
              <a:rPr lang="en" baseline="30000">
                <a:latin typeface="Roboto"/>
                <a:ea typeface="Roboto"/>
                <a:cs typeface="Roboto"/>
                <a:sym typeface="Roboto"/>
              </a:rPr>
              <a:t>2</a:t>
            </a:r>
            <a:r>
              <a:rPr lang="en">
                <a:latin typeface="Roboto"/>
                <a:ea typeface="Roboto"/>
                <a:cs typeface="Roboto"/>
                <a:sym typeface="Roboto"/>
              </a:rPr>
              <a:t> + b</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 </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2</a:t>
            </a:r>
            <a:r>
              <a:rPr lang="en" baseline="30000">
                <a:latin typeface="Roboto"/>
                <a:ea typeface="Roboto"/>
                <a:cs typeface="Roboto"/>
                <a:sym typeface="Roboto"/>
              </a:rPr>
              <a:t>2</a:t>
            </a:r>
            <a:r>
              <a:rPr lang="en">
                <a:latin typeface="Roboto"/>
                <a:ea typeface="Roboto"/>
                <a:cs typeface="Roboto"/>
                <a:sym typeface="Roboto"/>
              </a:rPr>
              <a:t> + 12</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4 + 144 = </a:t>
            </a:r>
            <a:r>
              <a:rPr lang="en">
                <a:solidFill>
                  <a:schemeClr val="dk1"/>
                </a:solidFill>
                <a:latin typeface="Roboto"/>
                <a:ea typeface="Roboto"/>
                <a:cs typeface="Roboto"/>
                <a:sym typeface="Roboto"/>
              </a:rPr>
              <a:t>c</a:t>
            </a:r>
            <a:r>
              <a:rPr lang="en" baseline="30000">
                <a:solidFill>
                  <a:schemeClr val="dk1"/>
                </a:solidFill>
                <a:latin typeface="Roboto"/>
                <a:ea typeface="Roboto"/>
                <a:cs typeface="Roboto"/>
                <a:sym typeface="Roboto"/>
              </a:rPr>
              <a:t>2</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148 = </a:t>
            </a:r>
            <a:r>
              <a:rPr lang="en">
                <a:solidFill>
                  <a:schemeClr val="dk1"/>
                </a:solidFill>
                <a:latin typeface="Roboto"/>
                <a:ea typeface="Roboto"/>
                <a:cs typeface="Roboto"/>
                <a:sym typeface="Roboto"/>
              </a:rPr>
              <a:t>c</a:t>
            </a:r>
            <a:r>
              <a:rPr lang="en" baseline="30000">
                <a:solidFill>
                  <a:schemeClr val="dk1"/>
                </a:solidFill>
                <a:latin typeface="Roboto"/>
                <a:ea typeface="Roboto"/>
                <a:cs typeface="Roboto"/>
                <a:sym typeface="Roboto"/>
              </a:rPr>
              <a:t>2</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√146 = c</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c = 12.17</a:t>
            </a:r>
            <a:endParaRPr baseline="30000">
              <a:latin typeface="Roboto"/>
              <a:ea typeface="Roboto"/>
              <a:cs typeface="Roboto"/>
              <a:sym typeface="Roboto"/>
            </a:endParaRPr>
          </a:p>
        </p:txBody>
      </p:sp>
      <p:cxnSp>
        <p:nvCxnSpPr>
          <p:cNvPr id="287" name="Google Shape;287;p27"/>
          <p:cNvCxnSpPr/>
          <p:nvPr/>
        </p:nvCxnSpPr>
        <p:spPr>
          <a:xfrm>
            <a:off x="4540325" y="1721800"/>
            <a:ext cx="21900" cy="3290100"/>
          </a:xfrm>
          <a:prstGeom prst="straightConnector1">
            <a:avLst/>
          </a:prstGeom>
          <a:noFill/>
          <a:ln w="19050" cap="flat" cmpd="sng">
            <a:solidFill>
              <a:srgbClr val="1F3A92"/>
            </a:solidFill>
            <a:prstDash val="solid"/>
            <a:round/>
            <a:headEnd type="none" w="med" len="med"/>
            <a:tailEnd type="none" w="med" len="med"/>
          </a:ln>
        </p:spPr>
      </p:cxnSp>
      <p:sp>
        <p:nvSpPr>
          <p:cNvPr id="288" name="Google Shape;288;p27"/>
          <p:cNvSpPr txBox="1"/>
          <p:nvPr/>
        </p:nvSpPr>
        <p:spPr>
          <a:xfrm>
            <a:off x="7635000" y="2960600"/>
            <a:ext cx="1197300" cy="2016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oboto"/>
                <a:ea typeface="Roboto"/>
                <a:cs typeface="Roboto"/>
                <a:sym typeface="Roboto"/>
              </a:rPr>
              <a:t>a</a:t>
            </a:r>
            <a:r>
              <a:rPr lang="en" baseline="30000">
                <a:latin typeface="Roboto"/>
                <a:ea typeface="Roboto"/>
                <a:cs typeface="Roboto"/>
                <a:sym typeface="Roboto"/>
              </a:rPr>
              <a:t>2</a:t>
            </a:r>
            <a:r>
              <a:rPr lang="en">
                <a:latin typeface="Roboto"/>
                <a:ea typeface="Roboto"/>
                <a:cs typeface="Roboto"/>
                <a:sym typeface="Roboto"/>
              </a:rPr>
              <a:t> + b</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 </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a</a:t>
            </a:r>
            <a:r>
              <a:rPr lang="en" baseline="30000">
                <a:latin typeface="Roboto"/>
                <a:ea typeface="Roboto"/>
                <a:cs typeface="Roboto"/>
                <a:sym typeface="Roboto"/>
              </a:rPr>
              <a:t>2</a:t>
            </a:r>
            <a:r>
              <a:rPr lang="en">
                <a:latin typeface="Roboto"/>
                <a:ea typeface="Roboto"/>
                <a:cs typeface="Roboto"/>
                <a:sym typeface="Roboto"/>
              </a:rPr>
              <a:t> + 4</a:t>
            </a:r>
            <a:r>
              <a:rPr lang="en" baseline="30000">
                <a:latin typeface="Roboto"/>
                <a:ea typeface="Roboto"/>
                <a:cs typeface="Roboto"/>
                <a:sym typeface="Roboto"/>
              </a:rPr>
              <a:t>2</a:t>
            </a:r>
            <a:r>
              <a:rPr lang="en">
                <a:latin typeface="Roboto"/>
                <a:ea typeface="Roboto"/>
                <a:cs typeface="Roboto"/>
                <a:sym typeface="Roboto"/>
              </a:rPr>
              <a:t> = 9</a:t>
            </a:r>
            <a:r>
              <a:rPr lang="en" baseline="30000">
                <a:latin typeface="Roboto"/>
                <a:ea typeface="Roboto"/>
                <a:cs typeface="Roboto"/>
                <a:sym typeface="Roboto"/>
              </a:rPr>
              <a:t>2</a:t>
            </a:r>
            <a:endParaRPr>
              <a:latin typeface="Roboto"/>
              <a:ea typeface="Roboto"/>
              <a:cs typeface="Roboto"/>
              <a:sym typeface="Roboto"/>
            </a:endParaRPr>
          </a:p>
          <a:p>
            <a:pPr marL="0" lvl="0" indent="0" algn="l" rtl="0">
              <a:lnSpc>
                <a:spcPct val="150000"/>
              </a:lnSpc>
              <a:spcBef>
                <a:spcPts val="0"/>
              </a:spcBef>
              <a:spcAft>
                <a:spcPts val="0"/>
              </a:spcAft>
              <a:buNone/>
            </a:pPr>
            <a:r>
              <a:rPr lang="en">
                <a:solidFill>
                  <a:schemeClr val="dk1"/>
                </a:solidFill>
                <a:latin typeface="Roboto"/>
                <a:ea typeface="Roboto"/>
                <a:cs typeface="Roboto"/>
                <a:sym typeface="Roboto"/>
              </a:rPr>
              <a:t>a</a:t>
            </a:r>
            <a:r>
              <a:rPr lang="en" baseline="30000">
                <a:solidFill>
                  <a:schemeClr val="dk1"/>
                </a:solidFill>
                <a:latin typeface="Roboto"/>
                <a:ea typeface="Roboto"/>
                <a:cs typeface="Roboto"/>
                <a:sym typeface="Roboto"/>
              </a:rPr>
              <a:t>2</a:t>
            </a:r>
            <a:r>
              <a:rPr lang="en">
                <a:latin typeface="Roboto"/>
                <a:ea typeface="Roboto"/>
                <a:cs typeface="Roboto"/>
                <a:sym typeface="Roboto"/>
              </a:rPr>
              <a:t> + 16 = </a:t>
            </a:r>
            <a:r>
              <a:rPr lang="en">
                <a:solidFill>
                  <a:schemeClr val="dk1"/>
                </a:solidFill>
                <a:latin typeface="Roboto"/>
                <a:ea typeface="Roboto"/>
                <a:cs typeface="Roboto"/>
                <a:sym typeface="Roboto"/>
              </a:rPr>
              <a:t>81</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      - 16   -16</a:t>
            </a:r>
            <a:endParaRPr>
              <a:latin typeface="Roboto"/>
              <a:ea typeface="Roboto"/>
              <a:cs typeface="Roboto"/>
              <a:sym typeface="Roboto"/>
            </a:endParaRPr>
          </a:p>
          <a:p>
            <a:pPr marL="0" lvl="0" indent="0" algn="l" rtl="0">
              <a:lnSpc>
                <a:spcPct val="150000"/>
              </a:lnSpc>
              <a:spcBef>
                <a:spcPts val="0"/>
              </a:spcBef>
              <a:spcAft>
                <a:spcPts val="0"/>
              </a:spcAft>
              <a:buNone/>
            </a:pPr>
            <a:r>
              <a:rPr lang="en">
                <a:solidFill>
                  <a:schemeClr val="dk1"/>
                </a:solidFill>
                <a:latin typeface="Roboto"/>
                <a:ea typeface="Roboto"/>
                <a:cs typeface="Roboto"/>
                <a:sym typeface="Roboto"/>
              </a:rPr>
              <a:t>a</a:t>
            </a:r>
            <a:r>
              <a:rPr lang="en" baseline="30000">
                <a:solidFill>
                  <a:schemeClr val="dk1"/>
                </a:solidFill>
                <a:latin typeface="Roboto"/>
                <a:ea typeface="Roboto"/>
                <a:cs typeface="Roboto"/>
                <a:sym typeface="Roboto"/>
              </a:rPr>
              <a:t>2</a:t>
            </a:r>
            <a:r>
              <a:rPr lang="en">
                <a:solidFill>
                  <a:schemeClr val="dk1"/>
                </a:solidFill>
                <a:latin typeface="Roboto"/>
                <a:ea typeface="Roboto"/>
                <a:cs typeface="Roboto"/>
                <a:sym typeface="Roboto"/>
              </a:rPr>
              <a:t> = 65</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a = 8.06</a:t>
            </a:r>
            <a:endParaRPr baseline="30000">
              <a:latin typeface="Roboto"/>
              <a:ea typeface="Roboto"/>
              <a:cs typeface="Roboto"/>
              <a:sym typeface="Roboto"/>
            </a:endParaRPr>
          </a:p>
        </p:txBody>
      </p:sp>
      <p:sp>
        <p:nvSpPr>
          <p:cNvPr id="289" name="Google Shape;289;p27"/>
          <p:cNvSpPr/>
          <p:nvPr/>
        </p:nvSpPr>
        <p:spPr>
          <a:xfrm>
            <a:off x="5227325" y="2945675"/>
            <a:ext cx="1789800" cy="16455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p:nvPr/>
        </p:nvSpPr>
        <p:spPr>
          <a:xfrm rot="-5400000">
            <a:off x="5227325" y="4448775"/>
            <a:ext cx="142500" cy="1425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txBox="1"/>
          <p:nvPr/>
        </p:nvSpPr>
        <p:spPr>
          <a:xfrm>
            <a:off x="4959125" y="363650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a</a:t>
            </a:r>
            <a:endParaRPr i="1">
              <a:solidFill>
                <a:srgbClr val="1F3A92"/>
              </a:solidFill>
            </a:endParaRPr>
          </a:p>
        </p:txBody>
      </p:sp>
      <p:sp>
        <p:nvSpPr>
          <p:cNvPr id="292" name="Google Shape;292;p27"/>
          <p:cNvSpPr txBox="1"/>
          <p:nvPr/>
        </p:nvSpPr>
        <p:spPr>
          <a:xfrm>
            <a:off x="5995100" y="4591275"/>
            <a:ext cx="63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4 in</a:t>
            </a:r>
            <a:endParaRPr i="1">
              <a:solidFill>
                <a:srgbClr val="1F3A92"/>
              </a:solidFill>
            </a:endParaRPr>
          </a:p>
        </p:txBody>
      </p:sp>
      <p:sp>
        <p:nvSpPr>
          <p:cNvPr id="293" name="Google Shape;293;p27"/>
          <p:cNvSpPr txBox="1"/>
          <p:nvPr/>
        </p:nvSpPr>
        <p:spPr>
          <a:xfrm>
            <a:off x="6171025" y="3515750"/>
            <a:ext cx="68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9 in</a:t>
            </a:r>
            <a:endParaRPr i="1">
              <a:solidFill>
                <a:srgbClr val="1F3A92"/>
              </a:solidFill>
            </a:endParaRPr>
          </a:p>
        </p:txBody>
      </p:sp>
      <p:sp>
        <p:nvSpPr>
          <p:cNvPr id="294" name="Google Shape;294;p27"/>
          <p:cNvSpPr txBox="1"/>
          <p:nvPr/>
        </p:nvSpPr>
        <p:spPr>
          <a:xfrm>
            <a:off x="877350" y="1994500"/>
            <a:ext cx="3443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latin typeface="Roboto"/>
                <a:ea typeface="Roboto"/>
                <a:cs typeface="Roboto"/>
                <a:sym typeface="Roboto"/>
              </a:rPr>
              <a:t>The legs of a right triangle are 2 and 12, what is the length of the hypotenuse?</a:t>
            </a:r>
            <a:endParaRPr>
              <a:latin typeface="Roboto"/>
              <a:ea typeface="Roboto"/>
              <a:cs typeface="Roboto"/>
              <a:sym typeface="Roboto"/>
            </a:endParaRPr>
          </a:p>
        </p:txBody>
      </p:sp>
      <p:sp>
        <p:nvSpPr>
          <p:cNvPr id="295" name="Google Shape;295;p27"/>
          <p:cNvSpPr txBox="1"/>
          <p:nvPr/>
        </p:nvSpPr>
        <p:spPr>
          <a:xfrm>
            <a:off x="5141225" y="1962500"/>
            <a:ext cx="3862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The hypotenuse of a right triangle has a length of 9 and one of its legs has a length of 4.  What is the length of the other leg?</a:t>
            </a:r>
            <a:endParaRPr>
              <a:latin typeface="Roboto"/>
              <a:ea typeface="Roboto"/>
              <a:cs typeface="Roboto"/>
              <a:sym typeface="Roboto"/>
            </a:endParaRPr>
          </a:p>
        </p:txBody>
      </p:sp>
      <p:sp>
        <p:nvSpPr>
          <p:cNvPr id="296" name="Google Shape;296;p27"/>
          <p:cNvSpPr/>
          <p:nvPr/>
        </p:nvSpPr>
        <p:spPr>
          <a:xfrm>
            <a:off x="745750" y="3352725"/>
            <a:ext cx="1789800" cy="8313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rot="-5400000">
            <a:off x="745750" y="4041625"/>
            <a:ext cx="142500" cy="1425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7"/>
          <p:cNvSpPr txBox="1"/>
          <p:nvPr/>
        </p:nvSpPr>
        <p:spPr>
          <a:xfrm>
            <a:off x="263200" y="3567925"/>
            <a:ext cx="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2 in</a:t>
            </a:r>
            <a:endParaRPr i="1">
              <a:solidFill>
                <a:srgbClr val="1F3A92"/>
              </a:solidFill>
            </a:endParaRPr>
          </a:p>
        </p:txBody>
      </p:sp>
      <p:sp>
        <p:nvSpPr>
          <p:cNvPr id="299" name="Google Shape;299;p27"/>
          <p:cNvSpPr txBox="1"/>
          <p:nvPr/>
        </p:nvSpPr>
        <p:spPr>
          <a:xfrm>
            <a:off x="1130250" y="4107925"/>
            <a:ext cx="63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12 in</a:t>
            </a:r>
            <a:endParaRPr i="1">
              <a:solidFill>
                <a:srgbClr val="1F3A92"/>
              </a:solidFill>
            </a:endParaRPr>
          </a:p>
        </p:txBody>
      </p:sp>
      <p:sp>
        <p:nvSpPr>
          <p:cNvPr id="300" name="Google Shape;300;p27"/>
          <p:cNvSpPr txBox="1"/>
          <p:nvPr/>
        </p:nvSpPr>
        <p:spPr>
          <a:xfrm>
            <a:off x="1591263" y="3479525"/>
            <a:ext cx="68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c</a:t>
            </a:r>
            <a:endParaRPr i="1">
              <a:solidFill>
                <a:srgbClr val="1F3A92"/>
              </a:solidFill>
            </a:endParaRPr>
          </a:p>
        </p:txBody>
      </p:sp>
      <p:pic>
        <p:nvPicPr>
          <p:cNvPr id="301" name="Google Shape;301;p27"/>
          <p:cNvPicPr preferRelativeResize="0"/>
          <p:nvPr/>
        </p:nvPicPr>
        <p:blipFill>
          <a:blip r:embed="rId3">
            <a:alphaModFix/>
          </a:blip>
          <a:stretch>
            <a:fillRect/>
          </a:stretch>
        </p:blipFill>
        <p:spPr>
          <a:xfrm>
            <a:off x="8130863" y="165475"/>
            <a:ext cx="739450" cy="739450"/>
          </a:xfrm>
          <a:prstGeom prst="rect">
            <a:avLst/>
          </a:prstGeom>
          <a:noFill/>
          <a:ln>
            <a:noFill/>
          </a:ln>
        </p:spPr>
      </p:pic>
      <p:pic>
        <p:nvPicPr>
          <p:cNvPr id="302" name="Google Shape;302;p27"/>
          <p:cNvPicPr preferRelativeResize="0"/>
          <p:nvPr/>
        </p:nvPicPr>
        <p:blipFill rotWithShape="1">
          <a:blip r:embed="rId4">
            <a:alphaModFix/>
          </a:blip>
          <a:srcRect t="15604"/>
          <a:stretch/>
        </p:blipFill>
        <p:spPr>
          <a:xfrm>
            <a:off x="7923500" y="183225"/>
            <a:ext cx="1001775" cy="8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childTnLst>
                                </p:cTn>
                              </p:par>
                              <p:par>
                                <p:cTn id="8" presetID="10" presetClass="entr" presetSubtype="0" fill="hold"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8"/>
                                        </p:tgtEl>
                                        <p:attrNameLst>
                                          <p:attrName>style.visibility</p:attrName>
                                        </p:attrNameLst>
                                      </p:cBhvr>
                                      <p:to>
                                        <p:strVal val="visible"/>
                                      </p:to>
                                    </p:set>
                                    <p:animEffect transition="in" filter="fade">
                                      <p:cBhvr>
                                        <p:cTn id="15" dur="1000"/>
                                        <p:tgtEl>
                                          <p:spTgt spid="2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9"/>
                                        </p:tgtEl>
                                        <p:attrNameLst>
                                          <p:attrName>style.visibility</p:attrName>
                                        </p:attrNameLst>
                                      </p:cBhvr>
                                      <p:to>
                                        <p:strVal val="visible"/>
                                      </p:to>
                                    </p:set>
                                    <p:animEffect transition="in" filter="fade">
                                      <p:cBhvr>
                                        <p:cTn id="20" dur="1000"/>
                                        <p:tgtEl>
                                          <p:spTgt spid="29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0"/>
                                        </p:tgtEl>
                                        <p:attrNameLst>
                                          <p:attrName>style.visibility</p:attrName>
                                        </p:attrNameLst>
                                      </p:cBhvr>
                                      <p:to>
                                        <p:strVal val="visible"/>
                                      </p:to>
                                    </p:set>
                                    <p:animEffect transition="in" filter="fade">
                                      <p:cBhvr>
                                        <p:cTn id="25" dur="1000"/>
                                        <p:tgtEl>
                                          <p:spTgt spid="30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6">
                                            <p:txEl>
                                              <p:pRg st="0" end="0"/>
                                            </p:txEl>
                                          </p:spTgt>
                                        </p:tgtEl>
                                        <p:attrNameLst>
                                          <p:attrName>style.visibility</p:attrName>
                                        </p:attrNameLst>
                                      </p:cBhvr>
                                      <p:to>
                                        <p:strVal val="visible"/>
                                      </p:to>
                                    </p:set>
                                    <p:animEffect transition="in" filter="fade">
                                      <p:cBhvr>
                                        <p:cTn id="30" dur="1000"/>
                                        <p:tgtEl>
                                          <p:spTgt spid="28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6">
                                            <p:txEl>
                                              <p:pRg st="1" end="1"/>
                                            </p:txEl>
                                          </p:spTgt>
                                        </p:tgtEl>
                                        <p:attrNameLst>
                                          <p:attrName>style.visibility</p:attrName>
                                        </p:attrNameLst>
                                      </p:cBhvr>
                                      <p:to>
                                        <p:strVal val="visible"/>
                                      </p:to>
                                    </p:set>
                                    <p:animEffect transition="in" filter="fade">
                                      <p:cBhvr>
                                        <p:cTn id="35" dur="1000"/>
                                        <p:tgtEl>
                                          <p:spTgt spid="28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86">
                                            <p:txEl>
                                              <p:pRg st="2" end="2"/>
                                            </p:txEl>
                                          </p:spTgt>
                                        </p:tgtEl>
                                        <p:attrNameLst>
                                          <p:attrName>style.visibility</p:attrName>
                                        </p:attrNameLst>
                                      </p:cBhvr>
                                      <p:to>
                                        <p:strVal val="visible"/>
                                      </p:to>
                                    </p:set>
                                    <p:animEffect transition="in" filter="fade">
                                      <p:cBhvr>
                                        <p:cTn id="40" dur="1000"/>
                                        <p:tgtEl>
                                          <p:spTgt spid="28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6">
                                            <p:txEl>
                                              <p:pRg st="3" end="3"/>
                                            </p:txEl>
                                          </p:spTgt>
                                        </p:tgtEl>
                                        <p:attrNameLst>
                                          <p:attrName>style.visibility</p:attrName>
                                        </p:attrNameLst>
                                      </p:cBhvr>
                                      <p:to>
                                        <p:strVal val="visible"/>
                                      </p:to>
                                    </p:set>
                                    <p:animEffect transition="in" filter="fade">
                                      <p:cBhvr>
                                        <p:cTn id="45" dur="1000"/>
                                        <p:tgtEl>
                                          <p:spTgt spid="28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86">
                                            <p:txEl>
                                              <p:pRg st="4" end="4"/>
                                            </p:txEl>
                                          </p:spTgt>
                                        </p:tgtEl>
                                        <p:attrNameLst>
                                          <p:attrName>style.visibility</p:attrName>
                                        </p:attrNameLst>
                                      </p:cBhvr>
                                      <p:to>
                                        <p:strVal val="visible"/>
                                      </p:to>
                                    </p:set>
                                    <p:animEffect transition="in" filter="fade">
                                      <p:cBhvr>
                                        <p:cTn id="50" dur="1000"/>
                                        <p:tgtEl>
                                          <p:spTgt spid="28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86">
                                            <p:txEl>
                                              <p:pRg st="5" end="5"/>
                                            </p:txEl>
                                          </p:spTgt>
                                        </p:tgtEl>
                                        <p:attrNameLst>
                                          <p:attrName>style.visibility</p:attrName>
                                        </p:attrNameLst>
                                      </p:cBhvr>
                                      <p:to>
                                        <p:strVal val="visible"/>
                                      </p:to>
                                    </p:set>
                                    <p:animEffect transition="in" filter="fade">
                                      <p:cBhvr>
                                        <p:cTn id="55" dur="1000"/>
                                        <p:tgtEl>
                                          <p:spTgt spid="28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9"/>
                                        </p:tgtEl>
                                        <p:attrNameLst>
                                          <p:attrName>style.visibility</p:attrName>
                                        </p:attrNameLst>
                                      </p:cBhvr>
                                      <p:to>
                                        <p:strVal val="visible"/>
                                      </p:to>
                                    </p:set>
                                    <p:animEffect transition="in" filter="fade">
                                      <p:cBhvr>
                                        <p:cTn id="60" dur="1000"/>
                                        <p:tgtEl>
                                          <p:spTgt spid="289"/>
                                        </p:tgtEl>
                                      </p:cBhvr>
                                    </p:animEffect>
                                  </p:childTnLst>
                                </p:cTn>
                              </p:par>
                              <p:par>
                                <p:cTn id="61" presetID="10" presetClass="entr" presetSubtype="0" fill="hold" nodeType="with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3"/>
                                        </p:tgtEl>
                                        <p:attrNameLst>
                                          <p:attrName>style.visibility</p:attrName>
                                        </p:attrNameLst>
                                      </p:cBhvr>
                                      <p:to>
                                        <p:strVal val="visible"/>
                                      </p:to>
                                    </p:set>
                                    <p:animEffect transition="in" filter="fade">
                                      <p:cBhvr>
                                        <p:cTn id="68" dur="1000"/>
                                        <p:tgtEl>
                                          <p:spTgt spid="29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92"/>
                                        </p:tgtEl>
                                        <p:attrNameLst>
                                          <p:attrName>style.visibility</p:attrName>
                                        </p:attrNameLst>
                                      </p:cBhvr>
                                      <p:to>
                                        <p:strVal val="visible"/>
                                      </p:to>
                                    </p:set>
                                    <p:animEffect transition="in" filter="fade">
                                      <p:cBhvr>
                                        <p:cTn id="73" dur="1000"/>
                                        <p:tgtEl>
                                          <p:spTgt spid="29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91"/>
                                        </p:tgtEl>
                                        <p:attrNameLst>
                                          <p:attrName>style.visibility</p:attrName>
                                        </p:attrNameLst>
                                      </p:cBhvr>
                                      <p:to>
                                        <p:strVal val="visible"/>
                                      </p:to>
                                    </p:set>
                                    <p:animEffect transition="in" filter="fade">
                                      <p:cBhvr>
                                        <p:cTn id="78" dur="1000"/>
                                        <p:tgtEl>
                                          <p:spTgt spid="29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88">
                                            <p:txEl>
                                              <p:pRg st="0" end="0"/>
                                            </p:txEl>
                                          </p:spTgt>
                                        </p:tgtEl>
                                        <p:attrNameLst>
                                          <p:attrName>style.visibility</p:attrName>
                                        </p:attrNameLst>
                                      </p:cBhvr>
                                      <p:to>
                                        <p:strVal val="visible"/>
                                      </p:to>
                                    </p:set>
                                    <p:animEffect transition="in" filter="fade">
                                      <p:cBhvr>
                                        <p:cTn id="83" dur="1000"/>
                                        <p:tgtEl>
                                          <p:spTgt spid="288">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88">
                                            <p:txEl>
                                              <p:pRg st="1" end="1"/>
                                            </p:txEl>
                                          </p:spTgt>
                                        </p:tgtEl>
                                        <p:attrNameLst>
                                          <p:attrName>style.visibility</p:attrName>
                                        </p:attrNameLst>
                                      </p:cBhvr>
                                      <p:to>
                                        <p:strVal val="visible"/>
                                      </p:to>
                                    </p:set>
                                    <p:animEffect transition="in" filter="fade">
                                      <p:cBhvr>
                                        <p:cTn id="88" dur="1000"/>
                                        <p:tgtEl>
                                          <p:spTgt spid="288">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88">
                                            <p:txEl>
                                              <p:pRg st="2" end="2"/>
                                            </p:txEl>
                                          </p:spTgt>
                                        </p:tgtEl>
                                        <p:attrNameLst>
                                          <p:attrName>style.visibility</p:attrName>
                                        </p:attrNameLst>
                                      </p:cBhvr>
                                      <p:to>
                                        <p:strVal val="visible"/>
                                      </p:to>
                                    </p:set>
                                    <p:animEffect transition="in" filter="fade">
                                      <p:cBhvr>
                                        <p:cTn id="93" dur="1000"/>
                                        <p:tgtEl>
                                          <p:spTgt spid="288">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88">
                                            <p:txEl>
                                              <p:pRg st="3" end="3"/>
                                            </p:txEl>
                                          </p:spTgt>
                                        </p:tgtEl>
                                        <p:attrNameLst>
                                          <p:attrName>style.visibility</p:attrName>
                                        </p:attrNameLst>
                                      </p:cBhvr>
                                      <p:to>
                                        <p:strVal val="visible"/>
                                      </p:to>
                                    </p:set>
                                    <p:animEffect transition="in" filter="fade">
                                      <p:cBhvr>
                                        <p:cTn id="98" dur="1000"/>
                                        <p:tgtEl>
                                          <p:spTgt spid="288">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88">
                                            <p:txEl>
                                              <p:pRg st="4" end="4"/>
                                            </p:txEl>
                                          </p:spTgt>
                                        </p:tgtEl>
                                        <p:attrNameLst>
                                          <p:attrName>style.visibility</p:attrName>
                                        </p:attrNameLst>
                                      </p:cBhvr>
                                      <p:to>
                                        <p:strVal val="visible"/>
                                      </p:to>
                                    </p:set>
                                    <p:animEffect transition="in" filter="fade">
                                      <p:cBhvr>
                                        <p:cTn id="103" dur="1000"/>
                                        <p:tgtEl>
                                          <p:spTgt spid="288">
                                            <p:txEl>
                                              <p:pRg st="4" end="4"/>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88">
                                            <p:txEl>
                                              <p:pRg st="5" end="5"/>
                                            </p:txEl>
                                          </p:spTgt>
                                        </p:tgtEl>
                                        <p:attrNameLst>
                                          <p:attrName>style.visibility</p:attrName>
                                        </p:attrNameLst>
                                      </p:cBhvr>
                                      <p:to>
                                        <p:strVal val="visible"/>
                                      </p:to>
                                    </p:set>
                                    <p:animEffect transition="in" filter="fade">
                                      <p:cBhvr>
                                        <p:cTn id="108" dur="1000"/>
                                        <p:tgtEl>
                                          <p:spTgt spid="2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8"/>
          <p:cNvSpPr/>
          <p:nvPr/>
        </p:nvSpPr>
        <p:spPr>
          <a:xfrm>
            <a:off x="1162500" y="3421675"/>
            <a:ext cx="3355800" cy="1151400"/>
          </a:xfrm>
          <a:prstGeom prst="triangle">
            <a:avLst>
              <a:gd name="adj" fmla="val 50000"/>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Pythagorean Theorem - Independent Practice!</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309" name="Google Shape;309;p28"/>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sp>
        <p:nvSpPr>
          <p:cNvPr id="310" name="Google Shape;310;p28"/>
          <p:cNvSpPr txBox="1"/>
          <p:nvPr/>
        </p:nvSpPr>
        <p:spPr>
          <a:xfrm>
            <a:off x="409575" y="1163500"/>
            <a:ext cx="8277300" cy="186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500" b="1" i="1">
                <a:solidFill>
                  <a:srgbClr val="00B2A9"/>
                </a:solidFill>
                <a:latin typeface="Roboto"/>
                <a:ea typeface="Roboto"/>
                <a:cs typeface="Roboto"/>
                <a:sym typeface="Roboto"/>
              </a:rPr>
              <a:t>Complete the following problem on your worksheet with a partner!</a:t>
            </a:r>
            <a:endParaRPr sz="2500" b="1" i="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300" b="1" i="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500" b="1" i="1">
                <a:solidFill>
                  <a:srgbClr val="FDB82C"/>
                </a:solidFill>
                <a:latin typeface="Roboto"/>
                <a:ea typeface="Roboto"/>
                <a:cs typeface="Roboto"/>
                <a:sym typeface="Roboto"/>
              </a:rPr>
              <a:t>5.									</a:t>
            </a:r>
            <a:endParaRPr sz="2500" b="1" i="1">
              <a:solidFill>
                <a:srgbClr val="FDB82C"/>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p:txBody>
      </p:sp>
      <p:sp>
        <p:nvSpPr>
          <p:cNvPr id="311" name="Google Shape;311;p28"/>
          <p:cNvSpPr txBox="1"/>
          <p:nvPr/>
        </p:nvSpPr>
        <p:spPr>
          <a:xfrm>
            <a:off x="4902225" y="2869900"/>
            <a:ext cx="4189500" cy="2339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b="1">
                <a:latin typeface="Roboto"/>
                <a:ea typeface="Roboto"/>
                <a:cs typeface="Roboto"/>
                <a:sym typeface="Roboto"/>
              </a:rPr>
              <a:t>First, we solve for DC! (DC is the same as side “b”)</a:t>
            </a:r>
            <a:endParaRPr b="1">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a</a:t>
            </a:r>
            <a:r>
              <a:rPr lang="en" baseline="30000">
                <a:latin typeface="Roboto"/>
                <a:ea typeface="Roboto"/>
                <a:cs typeface="Roboto"/>
                <a:sym typeface="Roboto"/>
              </a:rPr>
              <a:t>2</a:t>
            </a:r>
            <a:r>
              <a:rPr lang="en">
                <a:latin typeface="Roboto"/>
                <a:ea typeface="Roboto"/>
                <a:cs typeface="Roboto"/>
                <a:sym typeface="Roboto"/>
              </a:rPr>
              <a:t> + b</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 </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6</a:t>
            </a:r>
            <a:r>
              <a:rPr lang="en" baseline="30000">
                <a:latin typeface="Roboto"/>
                <a:ea typeface="Roboto"/>
                <a:cs typeface="Roboto"/>
                <a:sym typeface="Roboto"/>
              </a:rPr>
              <a:t>2</a:t>
            </a:r>
            <a:r>
              <a:rPr lang="en">
                <a:latin typeface="Roboto"/>
                <a:ea typeface="Roboto"/>
                <a:cs typeface="Roboto"/>
                <a:sym typeface="Roboto"/>
              </a:rPr>
              <a:t> + b</a:t>
            </a:r>
            <a:r>
              <a:rPr lang="en" baseline="30000">
                <a:latin typeface="Roboto"/>
                <a:ea typeface="Roboto"/>
                <a:cs typeface="Roboto"/>
                <a:sym typeface="Roboto"/>
              </a:rPr>
              <a:t>2</a:t>
            </a:r>
            <a:r>
              <a:rPr lang="en">
                <a:latin typeface="Roboto"/>
                <a:ea typeface="Roboto"/>
                <a:cs typeface="Roboto"/>
                <a:sym typeface="Roboto"/>
              </a:rPr>
              <a:t> = 10</a:t>
            </a:r>
            <a:r>
              <a:rPr lang="en" baseline="30000">
                <a:latin typeface="Roboto"/>
                <a:ea typeface="Roboto"/>
                <a:cs typeface="Roboto"/>
                <a:sym typeface="Roboto"/>
              </a:rPr>
              <a:t>2</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36 + </a:t>
            </a:r>
            <a:r>
              <a:rPr lang="en">
                <a:solidFill>
                  <a:schemeClr val="dk1"/>
                </a:solidFill>
                <a:latin typeface="Roboto"/>
                <a:ea typeface="Roboto"/>
                <a:cs typeface="Roboto"/>
                <a:sym typeface="Roboto"/>
              </a:rPr>
              <a:t>b</a:t>
            </a:r>
            <a:r>
              <a:rPr lang="en" baseline="30000">
                <a:solidFill>
                  <a:schemeClr val="dk1"/>
                </a:solidFill>
                <a:latin typeface="Roboto"/>
                <a:ea typeface="Roboto"/>
                <a:cs typeface="Roboto"/>
                <a:sym typeface="Roboto"/>
              </a:rPr>
              <a:t>2</a:t>
            </a:r>
            <a:r>
              <a:rPr lang="en">
                <a:latin typeface="Roboto"/>
                <a:ea typeface="Roboto"/>
                <a:cs typeface="Roboto"/>
                <a:sym typeface="Roboto"/>
              </a:rPr>
              <a:t> = </a:t>
            </a:r>
            <a:r>
              <a:rPr lang="en">
                <a:solidFill>
                  <a:schemeClr val="dk1"/>
                </a:solidFill>
                <a:latin typeface="Roboto"/>
                <a:ea typeface="Roboto"/>
                <a:cs typeface="Roboto"/>
                <a:sym typeface="Roboto"/>
              </a:rPr>
              <a:t>100</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-36	      -36</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b</a:t>
            </a:r>
            <a:r>
              <a:rPr lang="en" baseline="30000">
                <a:latin typeface="Roboto"/>
                <a:ea typeface="Roboto"/>
                <a:cs typeface="Roboto"/>
                <a:sym typeface="Roboto"/>
              </a:rPr>
              <a:t>2</a:t>
            </a:r>
            <a:r>
              <a:rPr lang="en">
                <a:latin typeface="Roboto"/>
                <a:ea typeface="Roboto"/>
                <a:cs typeface="Roboto"/>
                <a:sym typeface="Roboto"/>
              </a:rPr>
              <a:t> = 64</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b = 8 →  DC = 8</a:t>
            </a:r>
            <a:endParaRPr baseline="30000">
              <a:latin typeface="Roboto"/>
              <a:ea typeface="Roboto"/>
              <a:cs typeface="Roboto"/>
              <a:sym typeface="Roboto"/>
            </a:endParaRPr>
          </a:p>
        </p:txBody>
      </p:sp>
      <p:sp>
        <p:nvSpPr>
          <p:cNvPr id="312" name="Google Shape;312;p28"/>
          <p:cNvSpPr txBox="1"/>
          <p:nvPr/>
        </p:nvSpPr>
        <p:spPr>
          <a:xfrm>
            <a:off x="888375" y="2171550"/>
            <a:ext cx="7798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In ΔABC, BD is perpendicular to AC. The dimensions are shown in centimeters.</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What is the length of AC?</a:t>
            </a:r>
            <a:endParaRPr>
              <a:latin typeface="Roboto"/>
              <a:ea typeface="Roboto"/>
              <a:cs typeface="Roboto"/>
              <a:sym typeface="Roboto"/>
            </a:endParaRPr>
          </a:p>
        </p:txBody>
      </p:sp>
      <p:sp>
        <p:nvSpPr>
          <p:cNvPr id="313" name="Google Shape;313;p28"/>
          <p:cNvSpPr txBox="1"/>
          <p:nvPr/>
        </p:nvSpPr>
        <p:spPr>
          <a:xfrm>
            <a:off x="1742025" y="3688100"/>
            <a:ext cx="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10</a:t>
            </a:r>
            <a:endParaRPr i="1">
              <a:solidFill>
                <a:srgbClr val="1F3A92"/>
              </a:solidFill>
            </a:endParaRPr>
          </a:p>
        </p:txBody>
      </p:sp>
      <p:sp>
        <p:nvSpPr>
          <p:cNvPr id="314" name="Google Shape;314;p28"/>
          <p:cNvSpPr txBox="1"/>
          <p:nvPr/>
        </p:nvSpPr>
        <p:spPr>
          <a:xfrm>
            <a:off x="2598900" y="3833850"/>
            <a:ext cx="63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6</a:t>
            </a:r>
            <a:endParaRPr i="1">
              <a:solidFill>
                <a:srgbClr val="1F3A92"/>
              </a:solidFill>
            </a:endParaRPr>
          </a:p>
        </p:txBody>
      </p:sp>
      <p:sp>
        <p:nvSpPr>
          <p:cNvPr id="315" name="Google Shape;315;p28"/>
          <p:cNvSpPr txBox="1"/>
          <p:nvPr/>
        </p:nvSpPr>
        <p:spPr>
          <a:xfrm>
            <a:off x="2499438" y="3084725"/>
            <a:ext cx="681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i="1">
                <a:solidFill>
                  <a:srgbClr val="1F3A92"/>
                </a:solidFill>
              </a:rPr>
              <a:t>B</a:t>
            </a:r>
            <a:endParaRPr b="1" i="1">
              <a:solidFill>
                <a:srgbClr val="1F3A92"/>
              </a:solidFill>
            </a:endParaRPr>
          </a:p>
        </p:txBody>
      </p:sp>
      <p:cxnSp>
        <p:nvCxnSpPr>
          <p:cNvPr id="316" name="Google Shape;316;p28"/>
          <p:cNvCxnSpPr>
            <a:stCxn id="307" idx="0"/>
            <a:endCxn id="307" idx="3"/>
          </p:cNvCxnSpPr>
          <p:nvPr/>
        </p:nvCxnSpPr>
        <p:spPr>
          <a:xfrm>
            <a:off x="2840400" y="3421675"/>
            <a:ext cx="0" cy="1151400"/>
          </a:xfrm>
          <a:prstGeom prst="straightConnector1">
            <a:avLst/>
          </a:prstGeom>
          <a:noFill/>
          <a:ln w="19050" cap="flat" cmpd="sng">
            <a:solidFill>
              <a:srgbClr val="00B2A9"/>
            </a:solidFill>
            <a:prstDash val="solid"/>
            <a:round/>
            <a:headEnd type="none" w="med" len="med"/>
            <a:tailEnd type="none" w="med" len="med"/>
          </a:ln>
        </p:spPr>
      </p:cxnSp>
      <p:sp>
        <p:nvSpPr>
          <p:cNvPr id="317" name="Google Shape;317;p28"/>
          <p:cNvSpPr/>
          <p:nvPr/>
        </p:nvSpPr>
        <p:spPr>
          <a:xfrm rot="-5400000">
            <a:off x="2840400" y="4430575"/>
            <a:ext cx="142500" cy="142500"/>
          </a:xfrm>
          <a:prstGeom prst="rect">
            <a:avLst/>
          </a:prstGeom>
          <a:no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txBox="1"/>
          <p:nvPr/>
        </p:nvSpPr>
        <p:spPr>
          <a:xfrm>
            <a:off x="666263" y="4365600"/>
            <a:ext cx="681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i="1">
                <a:solidFill>
                  <a:srgbClr val="1F3A92"/>
                </a:solidFill>
              </a:rPr>
              <a:t>A</a:t>
            </a:r>
            <a:endParaRPr b="1" i="1">
              <a:solidFill>
                <a:srgbClr val="1F3A92"/>
              </a:solidFill>
            </a:endParaRPr>
          </a:p>
        </p:txBody>
      </p:sp>
      <p:sp>
        <p:nvSpPr>
          <p:cNvPr id="319" name="Google Shape;319;p28"/>
          <p:cNvSpPr txBox="1"/>
          <p:nvPr/>
        </p:nvSpPr>
        <p:spPr>
          <a:xfrm>
            <a:off x="4284213" y="4365600"/>
            <a:ext cx="681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i="1">
                <a:solidFill>
                  <a:srgbClr val="1F3A92"/>
                </a:solidFill>
              </a:rPr>
              <a:t>C</a:t>
            </a:r>
            <a:endParaRPr b="1" i="1">
              <a:solidFill>
                <a:srgbClr val="1F3A92"/>
              </a:solidFill>
            </a:endParaRPr>
          </a:p>
        </p:txBody>
      </p:sp>
      <p:sp>
        <p:nvSpPr>
          <p:cNvPr id="320" name="Google Shape;320;p28"/>
          <p:cNvSpPr txBox="1"/>
          <p:nvPr/>
        </p:nvSpPr>
        <p:spPr>
          <a:xfrm>
            <a:off x="3605275" y="3688100"/>
            <a:ext cx="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10</a:t>
            </a:r>
            <a:endParaRPr i="1">
              <a:solidFill>
                <a:srgbClr val="1F3A92"/>
              </a:solidFill>
            </a:endParaRPr>
          </a:p>
        </p:txBody>
      </p:sp>
      <p:sp>
        <p:nvSpPr>
          <p:cNvPr id="321" name="Google Shape;321;p28"/>
          <p:cNvSpPr txBox="1"/>
          <p:nvPr/>
        </p:nvSpPr>
        <p:spPr>
          <a:xfrm>
            <a:off x="2475238" y="4486000"/>
            <a:ext cx="681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i="1">
                <a:solidFill>
                  <a:srgbClr val="1F3A92"/>
                </a:solidFill>
              </a:rPr>
              <a:t>D</a:t>
            </a:r>
            <a:endParaRPr b="1" i="1">
              <a:solidFill>
                <a:srgbClr val="1F3A92"/>
              </a:solidFill>
            </a:endParaRPr>
          </a:p>
        </p:txBody>
      </p:sp>
      <p:cxnSp>
        <p:nvCxnSpPr>
          <p:cNvPr id="322" name="Google Shape;322;p28"/>
          <p:cNvCxnSpPr/>
          <p:nvPr/>
        </p:nvCxnSpPr>
        <p:spPr>
          <a:xfrm>
            <a:off x="1732800" y="2270150"/>
            <a:ext cx="164400" cy="0"/>
          </a:xfrm>
          <a:prstGeom prst="straightConnector1">
            <a:avLst/>
          </a:prstGeom>
          <a:noFill/>
          <a:ln w="9525" cap="flat" cmpd="sng">
            <a:solidFill>
              <a:schemeClr val="dk2"/>
            </a:solidFill>
            <a:prstDash val="solid"/>
            <a:round/>
            <a:headEnd type="none" w="med" len="med"/>
            <a:tailEnd type="none" w="med" len="med"/>
          </a:ln>
        </p:spPr>
      </p:cxnSp>
      <p:cxnSp>
        <p:nvCxnSpPr>
          <p:cNvPr id="323" name="Google Shape;323;p28"/>
          <p:cNvCxnSpPr/>
          <p:nvPr/>
        </p:nvCxnSpPr>
        <p:spPr>
          <a:xfrm>
            <a:off x="3508300" y="2270150"/>
            <a:ext cx="164400" cy="0"/>
          </a:xfrm>
          <a:prstGeom prst="straightConnector1">
            <a:avLst/>
          </a:prstGeom>
          <a:noFill/>
          <a:ln w="9525" cap="flat" cmpd="sng">
            <a:solidFill>
              <a:schemeClr val="dk2"/>
            </a:solidFill>
            <a:prstDash val="solid"/>
            <a:round/>
            <a:headEnd type="none" w="med" len="med"/>
            <a:tailEnd type="none" w="med" len="med"/>
          </a:ln>
        </p:spPr>
      </p:cxnSp>
      <p:cxnSp>
        <p:nvCxnSpPr>
          <p:cNvPr id="324" name="Google Shape;324;p28"/>
          <p:cNvCxnSpPr/>
          <p:nvPr/>
        </p:nvCxnSpPr>
        <p:spPr>
          <a:xfrm>
            <a:off x="2679150" y="2499325"/>
            <a:ext cx="164400" cy="0"/>
          </a:xfrm>
          <a:prstGeom prst="straightConnector1">
            <a:avLst/>
          </a:prstGeom>
          <a:noFill/>
          <a:ln w="9525" cap="flat" cmpd="sng">
            <a:solidFill>
              <a:schemeClr val="dk2"/>
            </a:solidFill>
            <a:prstDash val="solid"/>
            <a:round/>
            <a:headEnd type="none" w="med" len="med"/>
            <a:tailEnd type="none" w="med" len="med"/>
          </a:ln>
        </p:spPr>
      </p:cxnSp>
      <p:sp>
        <p:nvSpPr>
          <p:cNvPr id="325" name="Google Shape;325;p28"/>
          <p:cNvSpPr txBox="1"/>
          <p:nvPr/>
        </p:nvSpPr>
        <p:spPr>
          <a:xfrm>
            <a:off x="7008000" y="3773700"/>
            <a:ext cx="21360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b="1">
                <a:latin typeface="Roboto"/>
                <a:ea typeface="Roboto"/>
                <a:cs typeface="Roboto"/>
                <a:sym typeface="Roboto"/>
              </a:rPr>
              <a:t>Then we solve for AC</a:t>
            </a:r>
            <a:endParaRPr b="1">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AC = 2 * DC</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AC = 2 * 8</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AC = 16</a:t>
            </a:r>
            <a:endParaRPr>
              <a:latin typeface="Roboto"/>
              <a:ea typeface="Roboto"/>
              <a:cs typeface="Roboto"/>
              <a:sym typeface="Roboto"/>
            </a:endParaRPr>
          </a:p>
        </p:txBody>
      </p:sp>
      <p:pic>
        <p:nvPicPr>
          <p:cNvPr id="326" name="Google Shape;326;p28"/>
          <p:cNvPicPr preferRelativeResize="0"/>
          <p:nvPr/>
        </p:nvPicPr>
        <p:blipFill rotWithShape="1">
          <a:blip r:embed="rId3">
            <a:alphaModFix/>
          </a:blip>
          <a:srcRect l="24704" t="36201" b="36660"/>
          <a:stretch/>
        </p:blipFill>
        <p:spPr>
          <a:xfrm rot="-3855999">
            <a:off x="6525506" y="4440873"/>
            <a:ext cx="628234" cy="226429"/>
          </a:xfrm>
          <a:prstGeom prst="rect">
            <a:avLst/>
          </a:prstGeom>
          <a:noFill/>
          <a:ln>
            <a:noFill/>
          </a:ln>
        </p:spPr>
      </p:pic>
      <p:pic>
        <p:nvPicPr>
          <p:cNvPr id="327" name="Google Shape;327;p28"/>
          <p:cNvPicPr preferRelativeResize="0"/>
          <p:nvPr/>
        </p:nvPicPr>
        <p:blipFill>
          <a:blip r:embed="rId4">
            <a:alphaModFix/>
          </a:blip>
          <a:stretch>
            <a:fillRect/>
          </a:stretch>
        </p:blipFill>
        <p:spPr>
          <a:xfrm>
            <a:off x="8130863" y="165475"/>
            <a:ext cx="739450" cy="739450"/>
          </a:xfrm>
          <a:prstGeom prst="rect">
            <a:avLst/>
          </a:prstGeom>
          <a:noFill/>
          <a:ln>
            <a:noFill/>
          </a:ln>
        </p:spPr>
      </p:pic>
      <p:pic>
        <p:nvPicPr>
          <p:cNvPr id="328" name="Google Shape;328;p28"/>
          <p:cNvPicPr preferRelativeResize="0"/>
          <p:nvPr/>
        </p:nvPicPr>
        <p:blipFill rotWithShape="1">
          <a:blip r:embed="rId5">
            <a:alphaModFix/>
          </a:blip>
          <a:srcRect t="15604"/>
          <a:stretch/>
        </p:blipFill>
        <p:spPr>
          <a:xfrm>
            <a:off x="7923500" y="183225"/>
            <a:ext cx="1001775" cy="845475"/>
          </a:xfrm>
          <a:prstGeom prst="rect">
            <a:avLst/>
          </a:prstGeom>
          <a:noFill/>
          <a:ln>
            <a:noFill/>
          </a:ln>
        </p:spPr>
      </p:pic>
      <p:sp>
        <p:nvSpPr>
          <p:cNvPr id="329" name="Google Shape;329;p28"/>
          <p:cNvSpPr txBox="1"/>
          <p:nvPr/>
        </p:nvSpPr>
        <p:spPr>
          <a:xfrm>
            <a:off x="207175" y="2846500"/>
            <a:ext cx="388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DB82C"/>
                </a:solidFill>
                <a:latin typeface="Roboto"/>
                <a:ea typeface="Roboto"/>
                <a:cs typeface="Roboto"/>
                <a:sym typeface="Roboto"/>
              </a:rPr>
              <a:t>Is there anything special about this triangle?</a:t>
            </a:r>
            <a:endParaRPr b="1">
              <a:solidFill>
                <a:srgbClr val="FDB82C"/>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xEl>
                                              <p:pRg st="0" end="0"/>
                                            </p:txEl>
                                          </p:spTgt>
                                        </p:tgtEl>
                                        <p:attrNameLst>
                                          <p:attrName>style.visibility</p:attrName>
                                        </p:attrNameLst>
                                      </p:cBhvr>
                                      <p:to>
                                        <p:strVal val="visible"/>
                                      </p:to>
                                    </p:set>
                                    <p:animEffect transition="in" filter="fade">
                                      <p:cBhvr>
                                        <p:cTn id="7" dur="1000"/>
                                        <p:tgtEl>
                                          <p:spTgt spid="3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xEl>
                                              <p:pRg st="1" end="1"/>
                                            </p:txEl>
                                          </p:spTgt>
                                        </p:tgtEl>
                                        <p:attrNameLst>
                                          <p:attrName>style.visibility</p:attrName>
                                        </p:attrNameLst>
                                      </p:cBhvr>
                                      <p:to>
                                        <p:strVal val="visible"/>
                                      </p:to>
                                    </p:set>
                                    <p:animEffect transition="in" filter="fade">
                                      <p:cBhvr>
                                        <p:cTn id="12" dur="1000"/>
                                        <p:tgtEl>
                                          <p:spTgt spid="3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
                                            <p:txEl>
                                              <p:pRg st="2" end="2"/>
                                            </p:txEl>
                                          </p:spTgt>
                                        </p:tgtEl>
                                        <p:attrNameLst>
                                          <p:attrName>style.visibility</p:attrName>
                                        </p:attrNameLst>
                                      </p:cBhvr>
                                      <p:to>
                                        <p:strVal val="visible"/>
                                      </p:to>
                                    </p:set>
                                    <p:animEffect transition="in" filter="fade">
                                      <p:cBhvr>
                                        <p:cTn id="17" dur="1000"/>
                                        <p:tgtEl>
                                          <p:spTgt spid="3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1">
                                            <p:txEl>
                                              <p:pRg st="3" end="3"/>
                                            </p:txEl>
                                          </p:spTgt>
                                        </p:tgtEl>
                                        <p:attrNameLst>
                                          <p:attrName>style.visibility</p:attrName>
                                        </p:attrNameLst>
                                      </p:cBhvr>
                                      <p:to>
                                        <p:strVal val="visible"/>
                                      </p:to>
                                    </p:set>
                                    <p:animEffect transition="in" filter="fade">
                                      <p:cBhvr>
                                        <p:cTn id="22" dur="1000"/>
                                        <p:tgtEl>
                                          <p:spTgt spid="3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
                                            <p:txEl>
                                              <p:pRg st="4" end="4"/>
                                            </p:txEl>
                                          </p:spTgt>
                                        </p:tgtEl>
                                        <p:attrNameLst>
                                          <p:attrName>style.visibility</p:attrName>
                                        </p:attrNameLst>
                                      </p:cBhvr>
                                      <p:to>
                                        <p:strVal val="visible"/>
                                      </p:to>
                                    </p:set>
                                    <p:animEffect transition="in" filter="fade">
                                      <p:cBhvr>
                                        <p:cTn id="27" dur="1000"/>
                                        <p:tgtEl>
                                          <p:spTgt spid="3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1">
                                            <p:txEl>
                                              <p:pRg st="5" end="5"/>
                                            </p:txEl>
                                          </p:spTgt>
                                        </p:tgtEl>
                                        <p:attrNameLst>
                                          <p:attrName>style.visibility</p:attrName>
                                        </p:attrNameLst>
                                      </p:cBhvr>
                                      <p:to>
                                        <p:strVal val="visible"/>
                                      </p:to>
                                    </p:set>
                                    <p:animEffect transition="in" filter="fade">
                                      <p:cBhvr>
                                        <p:cTn id="32" dur="1000"/>
                                        <p:tgtEl>
                                          <p:spTgt spid="3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1">
                                            <p:txEl>
                                              <p:pRg st="6" end="6"/>
                                            </p:txEl>
                                          </p:spTgt>
                                        </p:tgtEl>
                                        <p:attrNameLst>
                                          <p:attrName>style.visibility</p:attrName>
                                        </p:attrNameLst>
                                      </p:cBhvr>
                                      <p:to>
                                        <p:strVal val="visible"/>
                                      </p:to>
                                    </p:set>
                                    <p:animEffect transition="in" filter="fade">
                                      <p:cBhvr>
                                        <p:cTn id="37" dur="1000"/>
                                        <p:tgtEl>
                                          <p:spTgt spid="311">
                                            <p:txEl>
                                              <p:pRg st="6" end="6"/>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26"/>
                                        </p:tgtEl>
                                        <p:attrNameLst>
                                          <p:attrName>style.visibility</p:attrName>
                                        </p:attrNameLst>
                                      </p:cBhvr>
                                      <p:to>
                                        <p:strVal val="visible"/>
                                      </p:to>
                                    </p:set>
                                    <p:animEffect transition="in" filter="fade">
                                      <p:cBhvr>
                                        <p:cTn id="41" dur="1000"/>
                                        <p:tgtEl>
                                          <p:spTgt spid="3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5">
                                            <p:txEl>
                                              <p:pRg st="0" end="0"/>
                                            </p:txEl>
                                          </p:spTgt>
                                        </p:tgtEl>
                                        <p:attrNameLst>
                                          <p:attrName>style.visibility</p:attrName>
                                        </p:attrNameLst>
                                      </p:cBhvr>
                                      <p:to>
                                        <p:strVal val="visible"/>
                                      </p:to>
                                    </p:set>
                                    <p:animEffect transition="in" filter="fade">
                                      <p:cBhvr>
                                        <p:cTn id="46" dur="1000"/>
                                        <p:tgtEl>
                                          <p:spTgt spid="32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5">
                                            <p:txEl>
                                              <p:pRg st="1" end="1"/>
                                            </p:txEl>
                                          </p:spTgt>
                                        </p:tgtEl>
                                        <p:attrNameLst>
                                          <p:attrName>style.visibility</p:attrName>
                                        </p:attrNameLst>
                                      </p:cBhvr>
                                      <p:to>
                                        <p:strVal val="visible"/>
                                      </p:to>
                                    </p:set>
                                    <p:animEffect transition="in" filter="fade">
                                      <p:cBhvr>
                                        <p:cTn id="51" dur="1000"/>
                                        <p:tgtEl>
                                          <p:spTgt spid="32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5">
                                            <p:txEl>
                                              <p:pRg st="2" end="2"/>
                                            </p:txEl>
                                          </p:spTgt>
                                        </p:tgtEl>
                                        <p:attrNameLst>
                                          <p:attrName>style.visibility</p:attrName>
                                        </p:attrNameLst>
                                      </p:cBhvr>
                                      <p:to>
                                        <p:strVal val="visible"/>
                                      </p:to>
                                    </p:set>
                                    <p:animEffect transition="in" filter="fade">
                                      <p:cBhvr>
                                        <p:cTn id="56" dur="1000"/>
                                        <p:tgtEl>
                                          <p:spTgt spid="325">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25">
                                            <p:txEl>
                                              <p:pRg st="3" end="3"/>
                                            </p:txEl>
                                          </p:spTgt>
                                        </p:tgtEl>
                                        <p:attrNameLst>
                                          <p:attrName>style.visibility</p:attrName>
                                        </p:attrNameLst>
                                      </p:cBhvr>
                                      <p:to>
                                        <p:strVal val="visible"/>
                                      </p:to>
                                    </p:set>
                                    <p:animEffect transition="in" filter="fade">
                                      <p:cBhvr>
                                        <p:cTn id="61" dur="1000"/>
                                        <p:tgtEl>
                                          <p:spTgt spid="325">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29"/>
                                        </p:tgtEl>
                                        <p:attrNameLst>
                                          <p:attrName>style.visibility</p:attrName>
                                        </p:attrNameLst>
                                      </p:cBhvr>
                                      <p:to>
                                        <p:strVal val="visible"/>
                                      </p:to>
                                    </p:set>
                                    <p:animEffect transition="in" filter="fade">
                                      <p:cBhvr>
                                        <p:cTn id="66"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Converse of the Pythagorean Theorem </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335" name="Google Shape;335;p29"/>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336" name="Google Shape;336;p29"/>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337" name="Google Shape;337;p29"/>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338" name="Google Shape;338;p29"/>
          <p:cNvSpPr txBox="1"/>
          <p:nvPr/>
        </p:nvSpPr>
        <p:spPr>
          <a:xfrm>
            <a:off x="311775" y="1163500"/>
            <a:ext cx="8682600" cy="375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b="1" i="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2100" b="1">
                <a:solidFill>
                  <a:srgbClr val="FDB82C"/>
                </a:solidFill>
                <a:latin typeface="Roboto"/>
                <a:ea typeface="Roboto"/>
                <a:cs typeface="Roboto"/>
                <a:sym typeface="Roboto"/>
              </a:rPr>
              <a:t>Pythagorean Theorem</a:t>
            </a:r>
            <a:r>
              <a:rPr lang="en" sz="2100" b="1">
                <a:solidFill>
                  <a:schemeClr val="dk1"/>
                </a:solidFill>
                <a:latin typeface="Roboto"/>
                <a:ea typeface="Roboto"/>
                <a:cs typeface="Roboto"/>
                <a:sym typeface="Roboto"/>
              </a:rPr>
              <a:t> </a:t>
            </a:r>
            <a:r>
              <a:rPr lang="en" sz="2100">
                <a:solidFill>
                  <a:srgbClr val="424242"/>
                </a:solidFill>
                <a:latin typeface="Roboto"/>
                <a:ea typeface="Roboto"/>
                <a:cs typeface="Roboto"/>
                <a:sym typeface="Roboto"/>
              </a:rPr>
              <a:t>is used for right triangles.</a:t>
            </a:r>
            <a:endParaRPr sz="2100">
              <a:solidFill>
                <a:srgbClr val="42424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
              <a:solidFill>
                <a:srgbClr val="424242"/>
              </a:solidFill>
              <a:latin typeface="Roboto"/>
              <a:ea typeface="Roboto"/>
              <a:cs typeface="Roboto"/>
              <a:sym typeface="Roboto"/>
            </a:endParaRPr>
          </a:p>
          <a:p>
            <a:pPr marL="457200" lvl="0" indent="457200" algn="l" rtl="0">
              <a:spcBef>
                <a:spcPts val="0"/>
              </a:spcBef>
              <a:spcAft>
                <a:spcPts val="0"/>
              </a:spcAft>
              <a:buClr>
                <a:schemeClr val="dk1"/>
              </a:buClr>
              <a:buSzPts val="1100"/>
              <a:buFont typeface="Arial"/>
              <a:buNone/>
            </a:pPr>
            <a:r>
              <a:rPr lang="en" sz="3800" b="1" i="1">
                <a:solidFill>
                  <a:srgbClr val="00B2A9"/>
                </a:solidFill>
                <a:latin typeface="Roboto"/>
                <a:ea typeface="Roboto"/>
                <a:cs typeface="Roboto"/>
                <a:sym typeface="Roboto"/>
              </a:rPr>
              <a:t>a</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 b</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 c</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a:t>
            </a:r>
            <a:endParaRPr sz="3800" b="1" i="1">
              <a:solidFill>
                <a:srgbClr val="00B2A9"/>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2900" b="1" i="1">
              <a:solidFill>
                <a:srgbClr val="00B2A9"/>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2100">
                <a:solidFill>
                  <a:srgbClr val="222222"/>
                </a:solidFill>
                <a:latin typeface="Roboto"/>
                <a:ea typeface="Roboto"/>
                <a:cs typeface="Roboto"/>
                <a:sym typeface="Roboto"/>
              </a:rPr>
              <a:t>If, however,</a:t>
            </a:r>
            <a:endParaRPr sz="2100">
              <a:solidFill>
                <a:srgbClr val="424242"/>
              </a:solidFill>
              <a:latin typeface="Roboto"/>
              <a:ea typeface="Roboto"/>
              <a:cs typeface="Roboto"/>
              <a:sym typeface="Roboto"/>
            </a:endParaRPr>
          </a:p>
          <a:p>
            <a:pPr marL="457200" lvl="0" indent="457200" algn="l" rtl="0">
              <a:spcBef>
                <a:spcPts val="0"/>
              </a:spcBef>
              <a:spcAft>
                <a:spcPts val="0"/>
              </a:spcAft>
              <a:buClr>
                <a:schemeClr val="dk1"/>
              </a:buClr>
              <a:buSzPts val="1100"/>
              <a:buFont typeface="Arial"/>
              <a:buNone/>
            </a:pPr>
            <a:r>
              <a:rPr lang="en" sz="3800" b="1" i="1">
                <a:solidFill>
                  <a:srgbClr val="00B2A9"/>
                </a:solidFill>
                <a:latin typeface="Roboto"/>
                <a:ea typeface="Roboto"/>
                <a:cs typeface="Roboto"/>
                <a:sym typeface="Roboto"/>
              </a:rPr>
              <a:t>a</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 b</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a:t>
            </a:r>
            <a:r>
              <a:rPr lang="en" sz="3800" b="1" i="1">
                <a:solidFill>
                  <a:srgbClr val="FDB82C"/>
                </a:solidFill>
                <a:latin typeface="Roboto"/>
                <a:ea typeface="Roboto"/>
                <a:cs typeface="Roboto"/>
                <a:sym typeface="Roboto"/>
              </a:rPr>
              <a:t>≠</a:t>
            </a:r>
            <a:r>
              <a:rPr lang="en" sz="3800" b="1" i="1">
                <a:solidFill>
                  <a:srgbClr val="00B2A9"/>
                </a:solidFill>
                <a:latin typeface="Roboto"/>
                <a:ea typeface="Roboto"/>
                <a:cs typeface="Roboto"/>
                <a:sym typeface="Roboto"/>
              </a:rPr>
              <a:t> c</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a:t>
            </a:r>
            <a:endParaRPr sz="3800" b="1" i="1">
              <a:solidFill>
                <a:srgbClr val="00B2A9"/>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22222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2100">
                <a:solidFill>
                  <a:srgbClr val="222222"/>
                </a:solidFill>
                <a:latin typeface="Roboto"/>
                <a:ea typeface="Roboto"/>
                <a:cs typeface="Roboto"/>
                <a:sym typeface="Roboto"/>
              </a:rPr>
              <a:t>Then it is </a:t>
            </a:r>
            <a:r>
              <a:rPr lang="en" sz="2100" b="1">
                <a:solidFill>
                  <a:srgbClr val="222222"/>
                </a:solidFill>
                <a:latin typeface="Roboto"/>
                <a:ea typeface="Roboto"/>
                <a:cs typeface="Roboto"/>
                <a:sym typeface="Roboto"/>
              </a:rPr>
              <a:t>NOT</a:t>
            </a:r>
            <a:r>
              <a:rPr lang="en" sz="2100">
                <a:solidFill>
                  <a:srgbClr val="222222"/>
                </a:solidFill>
                <a:latin typeface="Roboto"/>
                <a:ea typeface="Roboto"/>
                <a:cs typeface="Roboto"/>
                <a:sym typeface="Roboto"/>
              </a:rPr>
              <a:t> a right triangle </a:t>
            </a:r>
            <a:endParaRPr sz="2100">
              <a:solidFill>
                <a:srgbClr val="22222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latin typeface="Roboto"/>
                <a:ea typeface="Roboto"/>
                <a:cs typeface="Roboto"/>
                <a:sym typeface="Roboto"/>
              </a:rPr>
              <a:t>(In other words, you can check if a triangle is a right triangle by seeing if the Pythagorean Theorem is true)</a:t>
            </a:r>
            <a:endParaRPr>
              <a:solidFill>
                <a:srgbClr val="222222"/>
              </a:solidFill>
              <a:latin typeface="Roboto"/>
              <a:ea typeface="Roboto"/>
              <a:cs typeface="Roboto"/>
              <a:sym typeface="Roboto"/>
            </a:endParaRPr>
          </a:p>
        </p:txBody>
      </p:sp>
      <p:sp>
        <p:nvSpPr>
          <p:cNvPr id="339" name="Google Shape;339;p29"/>
          <p:cNvSpPr/>
          <p:nvPr/>
        </p:nvSpPr>
        <p:spPr>
          <a:xfrm rot="-830797">
            <a:off x="5433975" y="2879188"/>
            <a:ext cx="2564750" cy="1095324"/>
          </a:xfrm>
          <a:prstGeom prst="flowChartMerg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txBox="1"/>
          <p:nvPr/>
        </p:nvSpPr>
        <p:spPr>
          <a:xfrm>
            <a:off x="6153025" y="2588200"/>
            <a:ext cx="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36 ft</a:t>
            </a:r>
            <a:endParaRPr i="1">
              <a:solidFill>
                <a:srgbClr val="1F3A92"/>
              </a:solidFill>
            </a:endParaRPr>
          </a:p>
        </p:txBody>
      </p:sp>
      <p:sp>
        <p:nvSpPr>
          <p:cNvPr id="341" name="Google Shape;341;p29"/>
          <p:cNvSpPr txBox="1"/>
          <p:nvPr/>
        </p:nvSpPr>
        <p:spPr>
          <a:xfrm>
            <a:off x="5744975" y="3523500"/>
            <a:ext cx="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24 ft</a:t>
            </a:r>
            <a:endParaRPr i="1">
              <a:solidFill>
                <a:srgbClr val="1F3A92"/>
              </a:solidFill>
            </a:endParaRPr>
          </a:p>
        </p:txBody>
      </p:sp>
      <p:sp>
        <p:nvSpPr>
          <p:cNvPr id="342" name="Google Shape;342;p29"/>
          <p:cNvSpPr txBox="1"/>
          <p:nvPr/>
        </p:nvSpPr>
        <p:spPr>
          <a:xfrm>
            <a:off x="7182775" y="3302450"/>
            <a:ext cx="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30 ft</a:t>
            </a:r>
            <a:endParaRPr i="1">
              <a:solidFill>
                <a:srgbClr val="1F3A92"/>
              </a:solidFill>
            </a:endParaRPr>
          </a:p>
        </p:txBody>
      </p:sp>
      <p:sp>
        <p:nvSpPr>
          <p:cNvPr id="343" name="Google Shape;343;p29"/>
          <p:cNvSpPr txBox="1"/>
          <p:nvPr/>
        </p:nvSpPr>
        <p:spPr>
          <a:xfrm>
            <a:off x="5044800" y="2171550"/>
            <a:ext cx="268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Is this a right triangle?</a:t>
            </a:r>
            <a:endParaRPr b="1">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000"/>
                                        <p:tgtEl>
                                          <p:spTgt spid="339"/>
                                        </p:tgtEl>
                                      </p:cBhvr>
                                    </p:animEffect>
                                  </p:childTnLst>
                                </p:cTn>
                              </p:par>
                              <p:par>
                                <p:cTn id="8" presetID="10" presetClass="entr" presetSubtype="0" fill="hold" nodeType="withEffect">
                                  <p:stCondLst>
                                    <p:cond delay="0"/>
                                  </p:stCondLst>
                                  <p:childTnLst>
                                    <p:set>
                                      <p:cBhvr>
                                        <p:cTn id="9" dur="1" fill="hold">
                                          <p:stCondLst>
                                            <p:cond delay="0"/>
                                          </p:stCondLst>
                                        </p:cTn>
                                        <p:tgtEl>
                                          <p:spTgt spid="340"/>
                                        </p:tgtEl>
                                        <p:attrNameLst>
                                          <p:attrName>style.visibility</p:attrName>
                                        </p:attrNameLst>
                                      </p:cBhvr>
                                      <p:to>
                                        <p:strVal val="visible"/>
                                      </p:to>
                                    </p:set>
                                    <p:animEffect transition="in" filter="fade">
                                      <p:cBhvr>
                                        <p:cTn id="10" dur="1000"/>
                                        <p:tgtEl>
                                          <p:spTgt spid="340"/>
                                        </p:tgtEl>
                                      </p:cBhvr>
                                    </p:animEffect>
                                  </p:childTnLst>
                                </p:cTn>
                              </p:par>
                              <p:par>
                                <p:cTn id="11" presetID="10" presetClass="entr" presetSubtype="0" fill="hold" nodeType="withEffect">
                                  <p:stCondLst>
                                    <p:cond delay="0"/>
                                  </p:stCondLst>
                                  <p:childTnLst>
                                    <p:set>
                                      <p:cBhvr>
                                        <p:cTn id="12" dur="1" fill="hold">
                                          <p:stCondLst>
                                            <p:cond delay="0"/>
                                          </p:stCondLst>
                                        </p:cTn>
                                        <p:tgtEl>
                                          <p:spTgt spid="341"/>
                                        </p:tgtEl>
                                        <p:attrNameLst>
                                          <p:attrName>style.visibility</p:attrName>
                                        </p:attrNameLst>
                                      </p:cBhvr>
                                      <p:to>
                                        <p:strVal val="visible"/>
                                      </p:to>
                                    </p:set>
                                    <p:animEffect transition="in" filter="fade">
                                      <p:cBhvr>
                                        <p:cTn id="13" dur="1000"/>
                                        <p:tgtEl>
                                          <p:spTgt spid="341"/>
                                        </p:tgtEl>
                                      </p:cBhvr>
                                    </p:animEffect>
                                  </p:childTnLst>
                                </p:cTn>
                              </p:par>
                              <p:par>
                                <p:cTn id="14" presetID="10" presetClass="entr" presetSubtype="0" fill="hold" nodeType="withEffect">
                                  <p:stCondLst>
                                    <p:cond delay="0"/>
                                  </p:stCondLst>
                                  <p:childTnLst>
                                    <p:set>
                                      <p:cBhvr>
                                        <p:cTn id="15" dur="1" fill="hold">
                                          <p:stCondLst>
                                            <p:cond delay="0"/>
                                          </p:stCondLst>
                                        </p:cTn>
                                        <p:tgtEl>
                                          <p:spTgt spid="343"/>
                                        </p:tgtEl>
                                        <p:attrNameLst>
                                          <p:attrName>style.visibility</p:attrName>
                                        </p:attrNameLst>
                                      </p:cBhvr>
                                      <p:to>
                                        <p:strVal val="visible"/>
                                      </p:to>
                                    </p:set>
                                    <p:animEffect transition="in" filter="fade">
                                      <p:cBhvr>
                                        <p:cTn id="16" dur="1000"/>
                                        <p:tgtEl>
                                          <p:spTgt spid="343"/>
                                        </p:tgtEl>
                                      </p:cBhvr>
                                    </p:animEffect>
                                  </p:childTnLst>
                                </p:cTn>
                              </p:par>
                              <p:par>
                                <p:cTn id="17" presetID="10" presetClass="entr" presetSubtype="0" fill="hold" nodeType="withEffect">
                                  <p:stCondLst>
                                    <p:cond delay="0"/>
                                  </p:stCondLst>
                                  <p:childTnLst>
                                    <p:set>
                                      <p:cBhvr>
                                        <p:cTn id="18" dur="1" fill="hold">
                                          <p:stCondLst>
                                            <p:cond delay="0"/>
                                          </p:stCondLst>
                                        </p:cTn>
                                        <p:tgtEl>
                                          <p:spTgt spid="342"/>
                                        </p:tgtEl>
                                        <p:attrNameLst>
                                          <p:attrName>style.visibility</p:attrName>
                                        </p:attrNameLst>
                                      </p:cBhvr>
                                      <p:to>
                                        <p:strVal val="visible"/>
                                      </p:to>
                                    </p:set>
                                    <p:animEffect transition="in" filter="fade">
                                      <p:cBhvr>
                                        <p:cTn id="19"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0"/>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Applications of Pythagorean Theorem</a:t>
            </a:r>
            <a:endParaRPr b="1">
              <a:solidFill>
                <a:srgbClr val="1F3A93"/>
              </a:solidFill>
              <a:latin typeface="Roboto Condensed"/>
              <a:ea typeface="Roboto Condensed"/>
              <a:cs typeface="Roboto Condensed"/>
              <a:sym typeface="Roboto Condensed"/>
            </a:endParaRPr>
          </a:p>
        </p:txBody>
      </p:sp>
      <p:cxnSp>
        <p:nvCxnSpPr>
          <p:cNvPr id="349" name="Google Shape;349;p30"/>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350" name="Google Shape;350;p30"/>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351" name="Google Shape;351;p30"/>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352" name="Google Shape;352;p30"/>
          <p:cNvSpPr txBox="1"/>
          <p:nvPr/>
        </p:nvSpPr>
        <p:spPr>
          <a:xfrm>
            <a:off x="409575" y="1163500"/>
            <a:ext cx="37251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100">
                <a:solidFill>
                  <a:srgbClr val="222222"/>
                </a:solidFill>
                <a:latin typeface="Roboto"/>
                <a:ea typeface="Roboto"/>
                <a:cs typeface="Roboto"/>
                <a:sym typeface="Roboto"/>
              </a:rPr>
              <a:t>A baseball field is made up of a square with 90 ft sides.</a:t>
            </a:r>
            <a:endParaRPr sz="2100">
              <a:solidFill>
                <a:srgbClr val="22222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100">
              <a:solidFill>
                <a:srgbClr val="22222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100">
                <a:solidFill>
                  <a:srgbClr val="222222"/>
                </a:solidFill>
                <a:latin typeface="Roboto"/>
                <a:ea typeface="Roboto"/>
                <a:cs typeface="Roboto"/>
                <a:sym typeface="Roboto"/>
              </a:rPr>
              <a:t>If a catcher throws to second base, how far does he throw?</a:t>
            </a:r>
            <a:endParaRPr sz="2100">
              <a:solidFill>
                <a:srgbClr val="222222"/>
              </a:solidFill>
              <a:latin typeface="Roboto"/>
              <a:ea typeface="Roboto"/>
              <a:cs typeface="Roboto"/>
              <a:sym typeface="Roboto"/>
            </a:endParaRPr>
          </a:p>
        </p:txBody>
      </p:sp>
      <p:pic>
        <p:nvPicPr>
          <p:cNvPr id="353" name="Google Shape;353;p30"/>
          <p:cNvPicPr preferRelativeResize="0"/>
          <p:nvPr/>
        </p:nvPicPr>
        <p:blipFill rotWithShape="1">
          <a:blip r:embed="rId5">
            <a:alphaModFix/>
          </a:blip>
          <a:srcRect t="17580"/>
          <a:stretch/>
        </p:blipFill>
        <p:spPr>
          <a:xfrm>
            <a:off x="4209350" y="1646750"/>
            <a:ext cx="4785076" cy="3033775"/>
          </a:xfrm>
          <a:prstGeom prst="rect">
            <a:avLst/>
          </a:prstGeom>
          <a:noFill/>
          <a:ln>
            <a:noFill/>
          </a:ln>
        </p:spPr>
      </p:pic>
      <p:sp>
        <p:nvSpPr>
          <p:cNvPr id="354" name="Google Shape;354;p30"/>
          <p:cNvSpPr/>
          <p:nvPr/>
        </p:nvSpPr>
        <p:spPr>
          <a:xfrm rot="2700000">
            <a:off x="5878880" y="2282348"/>
            <a:ext cx="241406" cy="1063630"/>
          </a:xfrm>
          <a:prstGeom prst="leftBrace">
            <a:avLst>
              <a:gd name="adj1" fmla="val 50000"/>
              <a:gd name="adj2" fmla="val 50000"/>
            </a:avLst>
          </a:prstGeom>
          <a:noFill/>
          <a:ln w="28575" cap="flat" cmpd="sng">
            <a:solidFill>
              <a:srgbClr val="FDB8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rot="8100000">
            <a:off x="7117034" y="2210857"/>
            <a:ext cx="241406" cy="1063630"/>
          </a:xfrm>
          <a:prstGeom prst="leftBrace">
            <a:avLst>
              <a:gd name="adj1" fmla="val 50000"/>
              <a:gd name="adj2" fmla="val 50000"/>
            </a:avLst>
          </a:prstGeom>
          <a:noFill/>
          <a:ln w="28575" cap="flat" cmpd="sng">
            <a:solidFill>
              <a:srgbClr val="FDB8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rot="-8317594">
            <a:off x="7136031" y="3367025"/>
            <a:ext cx="241466" cy="1063597"/>
          </a:xfrm>
          <a:prstGeom prst="leftBrace">
            <a:avLst>
              <a:gd name="adj1" fmla="val 50000"/>
              <a:gd name="adj2" fmla="val 50000"/>
            </a:avLst>
          </a:prstGeom>
          <a:noFill/>
          <a:ln w="28575" cap="flat" cmpd="sng">
            <a:solidFill>
              <a:srgbClr val="FDB8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txBox="1"/>
          <p:nvPr/>
        </p:nvSpPr>
        <p:spPr>
          <a:xfrm>
            <a:off x="5538300" y="2458300"/>
            <a:ext cx="4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DB82C"/>
                </a:solidFill>
                <a:latin typeface="Roboto"/>
                <a:ea typeface="Roboto"/>
                <a:cs typeface="Roboto"/>
                <a:sym typeface="Roboto"/>
              </a:rPr>
              <a:t>90</a:t>
            </a:r>
            <a:endParaRPr b="1">
              <a:solidFill>
                <a:srgbClr val="FDB82C"/>
              </a:solidFill>
              <a:latin typeface="Roboto"/>
              <a:ea typeface="Roboto"/>
              <a:cs typeface="Roboto"/>
              <a:sym typeface="Roboto"/>
            </a:endParaRPr>
          </a:p>
        </p:txBody>
      </p:sp>
      <p:sp>
        <p:nvSpPr>
          <p:cNvPr id="358" name="Google Shape;358;p30"/>
          <p:cNvSpPr txBox="1"/>
          <p:nvPr/>
        </p:nvSpPr>
        <p:spPr>
          <a:xfrm>
            <a:off x="7271325" y="2305900"/>
            <a:ext cx="4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DB82C"/>
                </a:solidFill>
                <a:latin typeface="Roboto"/>
                <a:ea typeface="Roboto"/>
                <a:cs typeface="Roboto"/>
                <a:sym typeface="Roboto"/>
              </a:rPr>
              <a:t>90</a:t>
            </a:r>
            <a:endParaRPr b="1">
              <a:solidFill>
                <a:srgbClr val="FDB82C"/>
              </a:solidFill>
              <a:latin typeface="Roboto"/>
              <a:ea typeface="Roboto"/>
              <a:cs typeface="Roboto"/>
              <a:sym typeface="Roboto"/>
            </a:endParaRPr>
          </a:p>
        </p:txBody>
      </p:sp>
      <p:sp>
        <p:nvSpPr>
          <p:cNvPr id="359" name="Google Shape;359;p30"/>
          <p:cNvSpPr txBox="1"/>
          <p:nvPr/>
        </p:nvSpPr>
        <p:spPr>
          <a:xfrm>
            <a:off x="7271325" y="3901075"/>
            <a:ext cx="4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DB82C"/>
                </a:solidFill>
                <a:latin typeface="Roboto"/>
                <a:ea typeface="Roboto"/>
                <a:cs typeface="Roboto"/>
                <a:sym typeface="Roboto"/>
              </a:rPr>
              <a:t>90</a:t>
            </a:r>
            <a:endParaRPr b="1">
              <a:solidFill>
                <a:srgbClr val="FDB82C"/>
              </a:solidFill>
              <a:latin typeface="Roboto"/>
              <a:ea typeface="Roboto"/>
              <a:cs typeface="Roboto"/>
              <a:sym typeface="Roboto"/>
            </a:endParaRPr>
          </a:p>
        </p:txBody>
      </p:sp>
      <p:cxnSp>
        <p:nvCxnSpPr>
          <p:cNvPr id="360" name="Google Shape;360;p30"/>
          <p:cNvCxnSpPr/>
          <p:nvPr/>
        </p:nvCxnSpPr>
        <p:spPr>
          <a:xfrm>
            <a:off x="6615800" y="2458300"/>
            <a:ext cx="30300" cy="1689000"/>
          </a:xfrm>
          <a:prstGeom prst="straightConnector1">
            <a:avLst/>
          </a:prstGeom>
          <a:noFill/>
          <a:ln w="28575" cap="flat" cmpd="sng">
            <a:solidFill>
              <a:srgbClr val="FDB82C"/>
            </a:solidFill>
            <a:prstDash val="dash"/>
            <a:round/>
            <a:headEnd type="none" w="med" len="med"/>
            <a:tailEnd type="none" w="med" len="med"/>
          </a:ln>
        </p:spPr>
      </p:cxnSp>
      <p:sp>
        <p:nvSpPr>
          <p:cNvPr id="361" name="Google Shape;361;p30"/>
          <p:cNvSpPr txBox="1"/>
          <p:nvPr/>
        </p:nvSpPr>
        <p:spPr>
          <a:xfrm>
            <a:off x="409575" y="2964400"/>
            <a:ext cx="4306200" cy="2264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oboto"/>
                <a:ea typeface="Roboto"/>
                <a:cs typeface="Roboto"/>
                <a:sym typeface="Roboto"/>
              </a:rPr>
              <a:t>a</a:t>
            </a:r>
            <a:r>
              <a:rPr lang="en" baseline="30000">
                <a:latin typeface="Roboto"/>
                <a:ea typeface="Roboto"/>
                <a:cs typeface="Roboto"/>
                <a:sym typeface="Roboto"/>
              </a:rPr>
              <a:t>2</a:t>
            </a:r>
            <a:r>
              <a:rPr lang="en">
                <a:latin typeface="Roboto"/>
                <a:ea typeface="Roboto"/>
                <a:cs typeface="Roboto"/>
                <a:sym typeface="Roboto"/>
              </a:rPr>
              <a:t> + b</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 </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90</a:t>
            </a:r>
            <a:r>
              <a:rPr lang="en" baseline="30000">
                <a:latin typeface="Roboto"/>
                <a:ea typeface="Roboto"/>
                <a:cs typeface="Roboto"/>
                <a:sym typeface="Roboto"/>
              </a:rPr>
              <a:t>2</a:t>
            </a:r>
            <a:r>
              <a:rPr lang="en">
                <a:latin typeface="Roboto"/>
                <a:ea typeface="Roboto"/>
                <a:cs typeface="Roboto"/>
                <a:sym typeface="Roboto"/>
              </a:rPr>
              <a:t> + 90</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8,100 + 8,100 = </a:t>
            </a:r>
            <a:r>
              <a:rPr lang="en">
                <a:solidFill>
                  <a:schemeClr val="dk1"/>
                </a:solidFill>
                <a:latin typeface="Roboto"/>
                <a:ea typeface="Roboto"/>
                <a:cs typeface="Roboto"/>
                <a:sym typeface="Roboto"/>
              </a:rPr>
              <a:t>c</a:t>
            </a:r>
            <a:r>
              <a:rPr lang="en" baseline="30000">
                <a:solidFill>
                  <a:schemeClr val="dk1"/>
                </a:solidFill>
                <a:latin typeface="Roboto"/>
                <a:ea typeface="Roboto"/>
                <a:cs typeface="Roboto"/>
                <a:sym typeface="Roboto"/>
              </a:rPr>
              <a:t>2</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16,200 = </a:t>
            </a:r>
            <a:r>
              <a:rPr lang="en">
                <a:solidFill>
                  <a:schemeClr val="dk1"/>
                </a:solidFill>
                <a:latin typeface="Roboto"/>
                <a:ea typeface="Roboto"/>
                <a:cs typeface="Roboto"/>
                <a:sym typeface="Roboto"/>
              </a:rPr>
              <a:t>c</a:t>
            </a:r>
            <a:r>
              <a:rPr lang="en" baseline="30000">
                <a:solidFill>
                  <a:schemeClr val="dk1"/>
                </a:solidFill>
                <a:latin typeface="Roboto"/>
                <a:ea typeface="Roboto"/>
                <a:cs typeface="Roboto"/>
                <a:sym typeface="Roboto"/>
              </a:rPr>
              <a:t>2</a:t>
            </a:r>
            <a:endParaRPr>
              <a:latin typeface="Roboto"/>
              <a:ea typeface="Roboto"/>
              <a:cs typeface="Roboto"/>
              <a:sym typeface="Roboto"/>
            </a:endParaRPr>
          </a:p>
          <a:p>
            <a:pPr marL="0" lvl="0" indent="0" algn="l" rtl="0">
              <a:lnSpc>
                <a:spcPct val="150000"/>
              </a:lnSpc>
              <a:spcBef>
                <a:spcPts val="0"/>
              </a:spcBef>
              <a:spcAft>
                <a:spcPts val="0"/>
              </a:spcAft>
              <a:buNone/>
            </a:pPr>
            <a:r>
              <a:rPr lang="en">
                <a:latin typeface="Roboto"/>
                <a:ea typeface="Roboto"/>
                <a:cs typeface="Roboto"/>
                <a:sym typeface="Roboto"/>
              </a:rPr>
              <a:t>√16,200 = c</a:t>
            </a:r>
            <a:endParaRPr>
              <a:latin typeface="Roboto"/>
              <a:ea typeface="Roboto"/>
              <a:cs typeface="Roboto"/>
              <a:sym typeface="Roboto"/>
            </a:endParaRPr>
          </a:p>
          <a:p>
            <a:pPr marL="0" lvl="0" indent="0" algn="l" rtl="0">
              <a:lnSpc>
                <a:spcPct val="115000"/>
              </a:lnSpc>
              <a:spcBef>
                <a:spcPts val="0"/>
              </a:spcBef>
              <a:spcAft>
                <a:spcPts val="0"/>
              </a:spcAft>
              <a:buNone/>
            </a:pPr>
            <a:r>
              <a:rPr lang="en">
                <a:latin typeface="Roboto"/>
                <a:ea typeface="Roboto"/>
                <a:cs typeface="Roboto"/>
                <a:sym typeface="Roboto"/>
              </a:rPr>
              <a:t>c = 127.28 → The catcher would need to  </a:t>
            </a:r>
            <a:endParaRPr>
              <a:latin typeface="Roboto"/>
              <a:ea typeface="Roboto"/>
              <a:cs typeface="Roboto"/>
              <a:sym typeface="Roboto"/>
            </a:endParaRPr>
          </a:p>
          <a:p>
            <a:pPr marL="457200" lvl="0" indent="457200" algn="l" rtl="0">
              <a:lnSpc>
                <a:spcPct val="115000"/>
              </a:lnSpc>
              <a:spcBef>
                <a:spcPts val="0"/>
              </a:spcBef>
              <a:spcAft>
                <a:spcPts val="0"/>
              </a:spcAft>
              <a:buNone/>
            </a:pPr>
            <a:r>
              <a:rPr lang="en">
                <a:latin typeface="Roboto"/>
                <a:ea typeface="Roboto"/>
                <a:cs typeface="Roboto"/>
                <a:sym typeface="Roboto"/>
              </a:rPr>
              <a:t>throw 127.28 ft to reach second base</a:t>
            </a:r>
            <a:endParaRPr baseline="300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1000"/>
                                        <p:tgtEl>
                                          <p:spTgt spid="354"/>
                                        </p:tgtEl>
                                      </p:cBhvr>
                                    </p:animEffect>
                                  </p:childTnLst>
                                </p:cTn>
                              </p:par>
                              <p:par>
                                <p:cTn id="8" presetID="10" presetClass="entr" presetSubtype="0" fill="hold" nodeType="withEffect">
                                  <p:stCondLst>
                                    <p:cond delay="0"/>
                                  </p:stCondLst>
                                  <p:childTnLst>
                                    <p:set>
                                      <p:cBhvr>
                                        <p:cTn id="9" dur="1" fill="hold">
                                          <p:stCondLst>
                                            <p:cond delay="0"/>
                                          </p:stCondLst>
                                        </p:cTn>
                                        <p:tgtEl>
                                          <p:spTgt spid="355"/>
                                        </p:tgtEl>
                                        <p:attrNameLst>
                                          <p:attrName>style.visibility</p:attrName>
                                        </p:attrNameLst>
                                      </p:cBhvr>
                                      <p:to>
                                        <p:strVal val="visible"/>
                                      </p:to>
                                    </p:set>
                                    <p:animEffect transition="in" filter="fade">
                                      <p:cBhvr>
                                        <p:cTn id="10" dur="1000"/>
                                        <p:tgtEl>
                                          <p:spTgt spid="355"/>
                                        </p:tgtEl>
                                      </p:cBhvr>
                                    </p:animEffect>
                                  </p:childTnLst>
                                </p:cTn>
                              </p:par>
                              <p:par>
                                <p:cTn id="11" presetID="10" presetClass="entr" presetSubtype="0" fill="hold" nodeType="withEffect">
                                  <p:stCondLst>
                                    <p:cond delay="0"/>
                                  </p:stCondLst>
                                  <p:childTnLst>
                                    <p:set>
                                      <p:cBhvr>
                                        <p:cTn id="12" dur="1" fill="hold">
                                          <p:stCondLst>
                                            <p:cond delay="0"/>
                                          </p:stCondLst>
                                        </p:cTn>
                                        <p:tgtEl>
                                          <p:spTgt spid="356"/>
                                        </p:tgtEl>
                                        <p:attrNameLst>
                                          <p:attrName>style.visibility</p:attrName>
                                        </p:attrNameLst>
                                      </p:cBhvr>
                                      <p:to>
                                        <p:strVal val="visible"/>
                                      </p:to>
                                    </p:set>
                                    <p:animEffect transition="in" filter="fade">
                                      <p:cBhvr>
                                        <p:cTn id="13" dur="1000"/>
                                        <p:tgtEl>
                                          <p:spTgt spid="356"/>
                                        </p:tgtEl>
                                      </p:cBhvr>
                                    </p:animEffect>
                                  </p:childTnLst>
                                </p:cTn>
                              </p:par>
                              <p:par>
                                <p:cTn id="14" presetID="10" presetClass="entr" presetSubtype="0" fill="hold" nodeType="withEffect">
                                  <p:stCondLst>
                                    <p:cond delay="0"/>
                                  </p:stCondLst>
                                  <p:childTnLst>
                                    <p:set>
                                      <p:cBhvr>
                                        <p:cTn id="15" dur="1" fill="hold">
                                          <p:stCondLst>
                                            <p:cond delay="0"/>
                                          </p:stCondLst>
                                        </p:cTn>
                                        <p:tgtEl>
                                          <p:spTgt spid="357"/>
                                        </p:tgtEl>
                                        <p:attrNameLst>
                                          <p:attrName>style.visibility</p:attrName>
                                        </p:attrNameLst>
                                      </p:cBhvr>
                                      <p:to>
                                        <p:strVal val="visible"/>
                                      </p:to>
                                    </p:set>
                                    <p:animEffect transition="in" filter="fade">
                                      <p:cBhvr>
                                        <p:cTn id="16" dur="1000"/>
                                        <p:tgtEl>
                                          <p:spTgt spid="357"/>
                                        </p:tgtEl>
                                      </p:cBhvr>
                                    </p:animEffect>
                                  </p:childTnLst>
                                </p:cTn>
                              </p:par>
                              <p:par>
                                <p:cTn id="17" presetID="10" presetClass="entr" presetSubtype="0" fill="hold" nodeType="withEffect">
                                  <p:stCondLst>
                                    <p:cond delay="0"/>
                                  </p:stCondLst>
                                  <p:childTnLst>
                                    <p:set>
                                      <p:cBhvr>
                                        <p:cTn id="18" dur="1" fill="hold">
                                          <p:stCondLst>
                                            <p:cond delay="0"/>
                                          </p:stCondLst>
                                        </p:cTn>
                                        <p:tgtEl>
                                          <p:spTgt spid="358"/>
                                        </p:tgtEl>
                                        <p:attrNameLst>
                                          <p:attrName>style.visibility</p:attrName>
                                        </p:attrNameLst>
                                      </p:cBhvr>
                                      <p:to>
                                        <p:strVal val="visible"/>
                                      </p:to>
                                    </p:set>
                                    <p:animEffect transition="in" filter="fade">
                                      <p:cBhvr>
                                        <p:cTn id="19" dur="1000"/>
                                        <p:tgtEl>
                                          <p:spTgt spid="358"/>
                                        </p:tgtEl>
                                      </p:cBhvr>
                                    </p:animEffect>
                                  </p:childTnLst>
                                </p:cTn>
                              </p:par>
                              <p:par>
                                <p:cTn id="20" presetID="10" presetClass="entr" presetSubtype="0" fill="hold" nodeType="withEffect">
                                  <p:stCondLst>
                                    <p:cond delay="0"/>
                                  </p:stCondLst>
                                  <p:childTnLst>
                                    <p:set>
                                      <p:cBhvr>
                                        <p:cTn id="21" dur="1" fill="hold">
                                          <p:stCondLst>
                                            <p:cond delay="0"/>
                                          </p:stCondLst>
                                        </p:cTn>
                                        <p:tgtEl>
                                          <p:spTgt spid="359"/>
                                        </p:tgtEl>
                                        <p:attrNameLst>
                                          <p:attrName>style.visibility</p:attrName>
                                        </p:attrNameLst>
                                      </p:cBhvr>
                                      <p:to>
                                        <p:strVal val="visible"/>
                                      </p:to>
                                    </p:set>
                                    <p:animEffect transition="in" filter="fade">
                                      <p:cBhvr>
                                        <p:cTn id="22" dur="1000"/>
                                        <p:tgtEl>
                                          <p:spTgt spid="359"/>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60"/>
                                        </p:tgtEl>
                                        <p:attrNameLst>
                                          <p:attrName>style.visibility</p:attrName>
                                        </p:attrNameLst>
                                      </p:cBhvr>
                                      <p:to>
                                        <p:strVal val="visible"/>
                                      </p:to>
                                    </p:set>
                                    <p:anim calcmode="lin" valueType="num">
                                      <p:cBhvr additive="base">
                                        <p:cTn id="27" dur="1000"/>
                                        <p:tgtEl>
                                          <p:spTgt spid="360"/>
                                        </p:tgtEl>
                                        <p:attrNameLst>
                                          <p:attrName>ppt_w</p:attrName>
                                        </p:attrNameLst>
                                      </p:cBhvr>
                                      <p:tavLst>
                                        <p:tav tm="0">
                                          <p:val>
                                            <p:strVal val="0"/>
                                          </p:val>
                                        </p:tav>
                                        <p:tav tm="100000">
                                          <p:val>
                                            <p:strVal val="#ppt_w"/>
                                          </p:val>
                                        </p:tav>
                                      </p:tavLst>
                                    </p:anim>
                                    <p:anim calcmode="lin" valueType="num">
                                      <p:cBhvr additive="base">
                                        <p:cTn id="28" dur="1000"/>
                                        <p:tgtEl>
                                          <p:spTgt spid="3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1"/>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Applications of Pythagorean Theorem</a:t>
            </a:r>
            <a:endParaRPr b="1">
              <a:solidFill>
                <a:srgbClr val="1F3A93"/>
              </a:solidFill>
              <a:latin typeface="Roboto Condensed"/>
              <a:ea typeface="Roboto Condensed"/>
              <a:cs typeface="Roboto Condensed"/>
              <a:sym typeface="Roboto Condensed"/>
            </a:endParaRPr>
          </a:p>
        </p:txBody>
      </p:sp>
      <p:cxnSp>
        <p:nvCxnSpPr>
          <p:cNvPr id="367" name="Google Shape;367;p31"/>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368" name="Google Shape;368;p31"/>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369" name="Google Shape;369;p31"/>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370" name="Google Shape;370;p31"/>
          <p:cNvSpPr txBox="1"/>
          <p:nvPr/>
        </p:nvSpPr>
        <p:spPr>
          <a:xfrm>
            <a:off x="409575" y="1163500"/>
            <a:ext cx="46716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latin typeface="Roboto"/>
                <a:ea typeface="Roboto"/>
                <a:cs typeface="Roboto"/>
                <a:sym typeface="Roboto"/>
              </a:rPr>
              <a:t>You're locked out of your house and the only open window is on the second floor, 25 feet above ground. There are bushes along the edge of your house, so you'll have to place a ladder 10 feet from the house. What length of ladder do you need to reach the window?</a:t>
            </a:r>
            <a:endParaRPr sz="18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222222"/>
                </a:solidFill>
                <a:latin typeface="Roboto"/>
                <a:ea typeface="Roboto"/>
                <a:cs typeface="Roboto"/>
                <a:sym typeface="Roboto"/>
              </a:rPr>
              <a:t>(round to the nearest foot)</a:t>
            </a:r>
            <a:endParaRPr sz="2100">
              <a:solidFill>
                <a:srgbClr val="222222"/>
              </a:solidFill>
              <a:latin typeface="Roboto"/>
              <a:ea typeface="Roboto"/>
              <a:cs typeface="Roboto"/>
              <a:sym typeface="Roboto"/>
            </a:endParaRPr>
          </a:p>
        </p:txBody>
      </p:sp>
      <p:pic>
        <p:nvPicPr>
          <p:cNvPr id="371" name="Google Shape;371;p31"/>
          <p:cNvPicPr preferRelativeResize="0"/>
          <p:nvPr/>
        </p:nvPicPr>
        <p:blipFill>
          <a:blip r:embed="rId5">
            <a:alphaModFix/>
          </a:blip>
          <a:stretch>
            <a:fillRect/>
          </a:stretch>
        </p:blipFill>
        <p:spPr>
          <a:xfrm>
            <a:off x="5256175" y="1163500"/>
            <a:ext cx="3430700" cy="3430700"/>
          </a:xfrm>
          <a:prstGeom prst="rect">
            <a:avLst/>
          </a:prstGeom>
          <a:noFill/>
          <a:ln>
            <a:noFill/>
          </a:ln>
        </p:spPr>
      </p:pic>
      <p:sp>
        <p:nvSpPr>
          <p:cNvPr id="372" name="Google Shape;372;p31"/>
          <p:cNvSpPr/>
          <p:nvPr/>
        </p:nvSpPr>
        <p:spPr>
          <a:xfrm rot="10800000">
            <a:off x="6340675" y="2432322"/>
            <a:ext cx="241500" cy="2037000"/>
          </a:xfrm>
          <a:prstGeom prst="leftBrace">
            <a:avLst>
              <a:gd name="adj1" fmla="val 50000"/>
              <a:gd name="adj2" fmla="val 66189"/>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txBox="1"/>
          <p:nvPr/>
        </p:nvSpPr>
        <p:spPr>
          <a:xfrm>
            <a:off x="6582175" y="2870075"/>
            <a:ext cx="911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B2A9"/>
                </a:solidFill>
                <a:latin typeface="Roboto"/>
                <a:ea typeface="Roboto"/>
                <a:cs typeface="Roboto"/>
                <a:sym typeface="Roboto"/>
              </a:rPr>
              <a:t>25 ft</a:t>
            </a:r>
            <a:endParaRPr sz="2000" b="1">
              <a:solidFill>
                <a:srgbClr val="00B2A9"/>
              </a:solidFill>
              <a:latin typeface="Roboto"/>
              <a:ea typeface="Roboto"/>
              <a:cs typeface="Roboto"/>
              <a:sym typeface="Roboto"/>
            </a:endParaRPr>
          </a:p>
        </p:txBody>
      </p:sp>
      <p:sp>
        <p:nvSpPr>
          <p:cNvPr id="374" name="Google Shape;374;p31"/>
          <p:cNvSpPr/>
          <p:nvPr/>
        </p:nvSpPr>
        <p:spPr>
          <a:xfrm rot="-5400000">
            <a:off x="5843475" y="4244550"/>
            <a:ext cx="241500" cy="940800"/>
          </a:xfrm>
          <a:prstGeom prst="leftBrace">
            <a:avLst>
              <a:gd name="adj1" fmla="val 50000"/>
              <a:gd name="adj2" fmla="val 54406"/>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txBox="1"/>
          <p:nvPr/>
        </p:nvSpPr>
        <p:spPr>
          <a:xfrm>
            <a:off x="5773300" y="4727100"/>
            <a:ext cx="911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B2A9"/>
                </a:solidFill>
                <a:latin typeface="Roboto"/>
                <a:ea typeface="Roboto"/>
                <a:cs typeface="Roboto"/>
                <a:sym typeface="Roboto"/>
              </a:rPr>
              <a:t>10 ft</a:t>
            </a:r>
            <a:endParaRPr sz="2000" b="1">
              <a:solidFill>
                <a:srgbClr val="00B2A9"/>
              </a:solidFill>
              <a:latin typeface="Roboto"/>
              <a:ea typeface="Roboto"/>
              <a:cs typeface="Roboto"/>
              <a:sym typeface="Roboto"/>
            </a:endParaRPr>
          </a:p>
        </p:txBody>
      </p:sp>
      <p:sp>
        <p:nvSpPr>
          <p:cNvPr id="376" name="Google Shape;376;p31"/>
          <p:cNvSpPr/>
          <p:nvPr/>
        </p:nvSpPr>
        <p:spPr>
          <a:xfrm rot="1293817">
            <a:off x="5393545" y="2432317"/>
            <a:ext cx="241610" cy="2037003"/>
          </a:xfrm>
          <a:prstGeom prst="leftBrace">
            <a:avLst>
              <a:gd name="adj1" fmla="val 50000"/>
              <a:gd name="adj2" fmla="val 50382"/>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txBox="1"/>
          <p:nvPr/>
        </p:nvSpPr>
        <p:spPr>
          <a:xfrm>
            <a:off x="5103775" y="3083050"/>
            <a:ext cx="369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B2A9"/>
                </a:solidFill>
                <a:latin typeface="Roboto"/>
                <a:ea typeface="Roboto"/>
                <a:cs typeface="Roboto"/>
                <a:sym typeface="Roboto"/>
              </a:rPr>
              <a:t>x</a:t>
            </a:r>
            <a:endParaRPr sz="2000" b="1">
              <a:solidFill>
                <a:srgbClr val="00B2A9"/>
              </a:solidFill>
              <a:latin typeface="Roboto"/>
              <a:ea typeface="Roboto"/>
              <a:cs typeface="Roboto"/>
              <a:sym typeface="Roboto"/>
            </a:endParaRPr>
          </a:p>
        </p:txBody>
      </p:sp>
      <p:sp>
        <p:nvSpPr>
          <p:cNvPr id="378" name="Google Shape;378;p31"/>
          <p:cNvSpPr txBox="1"/>
          <p:nvPr/>
        </p:nvSpPr>
        <p:spPr>
          <a:xfrm>
            <a:off x="438125" y="3179800"/>
            <a:ext cx="4595100" cy="2587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a:t>
            </a:r>
            <a:r>
              <a:rPr lang="en" baseline="30000">
                <a:solidFill>
                  <a:schemeClr val="dk1"/>
                </a:solidFill>
                <a:latin typeface="Roboto"/>
                <a:ea typeface="Roboto"/>
                <a:cs typeface="Roboto"/>
                <a:sym typeface="Roboto"/>
              </a:rPr>
              <a:t>2</a:t>
            </a:r>
            <a:r>
              <a:rPr lang="en">
                <a:solidFill>
                  <a:schemeClr val="dk1"/>
                </a:solidFill>
                <a:latin typeface="Roboto"/>
                <a:ea typeface="Roboto"/>
                <a:cs typeface="Roboto"/>
                <a:sym typeface="Roboto"/>
              </a:rPr>
              <a:t> + b</a:t>
            </a:r>
            <a:r>
              <a:rPr lang="en" baseline="30000">
                <a:solidFill>
                  <a:schemeClr val="dk1"/>
                </a:solidFill>
                <a:latin typeface="Roboto"/>
                <a:ea typeface="Roboto"/>
                <a:cs typeface="Roboto"/>
                <a:sym typeface="Roboto"/>
              </a:rPr>
              <a:t>2</a:t>
            </a:r>
            <a:r>
              <a:rPr lang="en">
                <a:solidFill>
                  <a:schemeClr val="dk1"/>
                </a:solidFill>
                <a:latin typeface="Roboto"/>
                <a:ea typeface="Roboto"/>
                <a:cs typeface="Roboto"/>
                <a:sym typeface="Roboto"/>
              </a:rPr>
              <a:t> = c</a:t>
            </a:r>
            <a:r>
              <a:rPr lang="en" baseline="30000">
                <a:solidFill>
                  <a:schemeClr val="dk1"/>
                </a:solidFill>
                <a:latin typeface="Roboto"/>
                <a:ea typeface="Roboto"/>
                <a:cs typeface="Roboto"/>
                <a:sym typeface="Roboto"/>
              </a:rPr>
              <a:t>2 </a:t>
            </a:r>
            <a:endParaRPr>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10</a:t>
            </a:r>
            <a:r>
              <a:rPr lang="en" baseline="30000">
                <a:solidFill>
                  <a:schemeClr val="dk1"/>
                </a:solidFill>
                <a:latin typeface="Roboto"/>
                <a:ea typeface="Roboto"/>
                <a:cs typeface="Roboto"/>
                <a:sym typeface="Roboto"/>
              </a:rPr>
              <a:t>2</a:t>
            </a:r>
            <a:r>
              <a:rPr lang="en">
                <a:solidFill>
                  <a:schemeClr val="dk1"/>
                </a:solidFill>
                <a:latin typeface="Roboto"/>
                <a:ea typeface="Roboto"/>
                <a:cs typeface="Roboto"/>
                <a:sym typeface="Roboto"/>
              </a:rPr>
              <a:t> + 25</a:t>
            </a:r>
            <a:r>
              <a:rPr lang="en" baseline="30000">
                <a:solidFill>
                  <a:schemeClr val="dk1"/>
                </a:solidFill>
                <a:latin typeface="Roboto"/>
                <a:ea typeface="Roboto"/>
                <a:cs typeface="Roboto"/>
                <a:sym typeface="Roboto"/>
              </a:rPr>
              <a:t>2</a:t>
            </a:r>
            <a:r>
              <a:rPr lang="en">
                <a:solidFill>
                  <a:schemeClr val="dk1"/>
                </a:solidFill>
                <a:latin typeface="Roboto"/>
                <a:ea typeface="Roboto"/>
                <a:cs typeface="Roboto"/>
                <a:sym typeface="Roboto"/>
              </a:rPr>
              <a:t> = c</a:t>
            </a:r>
            <a:r>
              <a:rPr lang="en" baseline="30000">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100 + 625 = c</a:t>
            </a:r>
            <a:r>
              <a:rPr lang="en" baseline="30000">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725 = c</a:t>
            </a:r>
            <a:r>
              <a:rPr lang="en" baseline="30000">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√725 = c</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c = 26.93 → The ladder needs to be at least 27 ft. long</a:t>
            </a:r>
            <a:endParaRPr sz="1800">
              <a:solidFill>
                <a:srgbClr val="22222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100">
              <a:solidFill>
                <a:srgbClr val="222222"/>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par>
                                <p:cTn id="8" presetID="10" presetClass="entr" presetSubtype="0"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5"/>
                                        </p:tgtEl>
                                        <p:attrNameLst>
                                          <p:attrName>style.visibility</p:attrName>
                                        </p:attrNameLst>
                                      </p:cBhvr>
                                      <p:to>
                                        <p:strVal val="visible"/>
                                      </p:to>
                                    </p:set>
                                    <p:animEffect transition="in" filter="fade">
                                      <p:cBhvr>
                                        <p:cTn id="15" dur="1000"/>
                                        <p:tgtEl>
                                          <p:spTgt spid="375"/>
                                        </p:tgtEl>
                                      </p:cBhvr>
                                    </p:animEffect>
                                  </p:childTnLst>
                                </p:cTn>
                              </p:par>
                              <p:par>
                                <p:cTn id="16" presetID="10" presetClass="entr" presetSubtype="0" fill="hold" nodeType="withEffect">
                                  <p:stCondLst>
                                    <p:cond delay="0"/>
                                  </p:stCondLst>
                                  <p:childTnLst>
                                    <p:set>
                                      <p:cBhvr>
                                        <p:cTn id="17" dur="1" fill="hold">
                                          <p:stCondLst>
                                            <p:cond delay="0"/>
                                          </p:stCondLst>
                                        </p:cTn>
                                        <p:tgtEl>
                                          <p:spTgt spid="374"/>
                                        </p:tgtEl>
                                        <p:attrNameLst>
                                          <p:attrName>style.visibility</p:attrName>
                                        </p:attrNameLst>
                                      </p:cBhvr>
                                      <p:to>
                                        <p:strVal val="visible"/>
                                      </p:to>
                                    </p:set>
                                    <p:animEffect transition="in" filter="fade">
                                      <p:cBhvr>
                                        <p:cTn id="18" dur="1000"/>
                                        <p:tgtEl>
                                          <p:spTgt spid="3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7"/>
                                        </p:tgtEl>
                                        <p:attrNameLst>
                                          <p:attrName>style.visibility</p:attrName>
                                        </p:attrNameLst>
                                      </p:cBhvr>
                                      <p:to>
                                        <p:strVal val="visible"/>
                                      </p:to>
                                    </p:set>
                                    <p:animEffect transition="in" filter="fade">
                                      <p:cBhvr>
                                        <p:cTn id="23" dur="1000"/>
                                        <p:tgtEl>
                                          <p:spTgt spid="377"/>
                                        </p:tgtEl>
                                      </p:cBhvr>
                                    </p:animEffect>
                                  </p:childTnLst>
                                </p:cTn>
                              </p:par>
                              <p:par>
                                <p:cTn id="24" presetID="10" presetClass="entr" presetSubtype="0" fill="hold" nodeType="withEffect">
                                  <p:stCondLst>
                                    <p:cond delay="0"/>
                                  </p:stCondLst>
                                  <p:childTnLst>
                                    <p:set>
                                      <p:cBhvr>
                                        <p:cTn id="25" dur="1" fill="hold">
                                          <p:stCondLst>
                                            <p:cond delay="0"/>
                                          </p:stCondLst>
                                        </p:cTn>
                                        <p:tgtEl>
                                          <p:spTgt spid="376"/>
                                        </p:tgtEl>
                                        <p:attrNameLst>
                                          <p:attrName>style.visibility</p:attrName>
                                        </p:attrNameLst>
                                      </p:cBhvr>
                                      <p:to>
                                        <p:strVal val="visible"/>
                                      </p:to>
                                    </p:set>
                                    <p:animEffect transition="in" filter="fade">
                                      <p:cBhvr>
                                        <p:cTn id="26" dur="1000"/>
                                        <p:tgtEl>
                                          <p:spTgt spid="3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8">
                                            <p:txEl>
                                              <p:pRg st="0" end="0"/>
                                            </p:txEl>
                                          </p:spTgt>
                                        </p:tgtEl>
                                        <p:attrNameLst>
                                          <p:attrName>style.visibility</p:attrName>
                                        </p:attrNameLst>
                                      </p:cBhvr>
                                      <p:to>
                                        <p:strVal val="visible"/>
                                      </p:to>
                                    </p:set>
                                    <p:animEffect transition="in" filter="fade">
                                      <p:cBhvr>
                                        <p:cTn id="31" dur="1000"/>
                                        <p:tgtEl>
                                          <p:spTgt spid="37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8">
                                            <p:txEl>
                                              <p:pRg st="1" end="1"/>
                                            </p:txEl>
                                          </p:spTgt>
                                        </p:tgtEl>
                                        <p:attrNameLst>
                                          <p:attrName>style.visibility</p:attrName>
                                        </p:attrNameLst>
                                      </p:cBhvr>
                                      <p:to>
                                        <p:strVal val="visible"/>
                                      </p:to>
                                    </p:set>
                                    <p:animEffect transition="in" filter="fade">
                                      <p:cBhvr>
                                        <p:cTn id="36" dur="1000"/>
                                        <p:tgtEl>
                                          <p:spTgt spid="37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78">
                                            <p:txEl>
                                              <p:pRg st="2" end="2"/>
                                            </p:txEl>
                                          </p:spTgt>
                                        </p:tgtEl>
                                        <p:attrNameLst>
                                          <p:attrName>style.visibility</p:attrName>
                                        </p:attrNameLst>
                                      </p:cBhvr>
                                      <p:to>
                                        <p:strVal val="visible"/>
                                      </p:to>
                                    </p:set>
                                    <p:animEffect transition="in" filter="fade">
                                      <p:cBhvr>
                                        <p:cTn id="41" dur="1000"/>
                                        <p:tgtEl>
                                          <p:spTgt spid="37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78">
                                            <p:txEl>
                                              <p:pRg st="3" end="3"/>
                                            </p:txEl>
                                          </p:spTgt>
                                        </p:tgtEl>
                                        <p:attrNameLst>
                                          <p:attrName>style.visibility</p:attrName>
                                        </p:attrNameLst>
                                      </p:cBhvr>
                                      <p:to>
                                        <p:strVal val="visible"/>
                                      </p:to>
                                    </p:set>
                                    <p:animEffect transition="in" filter="fade">
                                      <p:cBhvr>
                                        <p:cTn id="46" dur="1000"/>
                                        <p:tgtEl>
                                          <p:spTgt spid="378">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78">
                                            <p:txEl>
                                              <p:pRg st="4" end="4"/>
                                            </p:txEl>
                                          </p:spTgt>
                                        </p:tgtEl>
                                        <p:attrNameLst>
                                          <p:attrName>style.visibility</p:attrName>
                                        </p:attrNameLst>
                                      </p:cBhvr>
                                      <p:to>
                                        <p:strVal val="visible"/>
                                      </p:to>
                                    </p:set>
                                    <p:animEffect transition="in" filter="fade">
                                      <p:cBhvr>
                                        <p:cTn id="51" dur="1000"/>
                                        <p:tgtEl>
                                          <p:spTgt spid="378">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78">
                                            <p:txEl>
                                              <p:pRg st="5" end="5"/>
                                            </p:txEl>
                                          </p:spTgt>
                                        </p:tgtEl>
                                        <p:attrNameLst>
                                          <p:attrName>style.visibility</p:attrName>
                                        </p:attrNameLst>
                                      </p:cBhvr>
                                      <p:to>
                                        <p:strVal val="visible"/>
                                      </p:to>
                                    </p:set>
                                    <p:animEffect transition="in" filter="fade">
                                      <p:cBhvr>
                                        <p:cTn id="56" dur="1000"/>
                                        <p:tgtEl>
                                          <p:spTgt spid="378">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78">
                                            <p:txEl>
                                              <p:pRg st="6" end="6"/>
                                            </p:txEl>
                                          </p:spTgt>
                                        </p:tgtEl>
                                        <p:attrNameLst>
                                          <p:attrName>style.visibility</p:attrName>
                                        </p:attrNameLst>
                                      </p:cBhvr>
                                      <p:to>
                                        <p:strVal val="visible"/>
                                      </p:to>
                                    </p:set>
                                    <p:animEffect transition="in" filter="fade">
                                      <p:cBhvr>
                                        <p:cTn id="61" dur="1000"/>
                                        <p:tgtEl>
                                          <p:spTgt spid="378">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78">
                                            <p:txEl>
                                              <p:pRg st="7" end="7"/>
                                            </p:txEl>
                                          </p:spTgt>
                                        </p:tgtEl>
                                        <p:attrNameLst>
                                          <p:attrName>style.visibility</p:attrName>
                                        </p:attrNameLst>
                                      </p:cBhvr>
                                      <p:to>
                                        <p:strVal val="visible"/>
                                      </p:to>
                                    </p:set>
                                    <p:animEffect transition="in" filter="fade">
                                      <p:cBhvr>
                                        <p:cTn id="66" dur="1000"/>
                                        <p:tgtEl>
                                          <p:spTgt spid="3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3A93"/>
        </a:solid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t="13456" r="21703" b="16016"/>
          <a:stretch/>
        </p:blipFill>
        <p:spPr>
          <a:xfrm rot="10800000">
            <a:off x="-33200" y="800"/>
            <a:ext cx="5945075" cy="5157650"/>
          </a:xfrm>
          <a:prstGeom prst="rect">
            <a:avLst/>
          </a:prstGeom>
          <a:noFill/>
          <a:ln>
            <a:noFill/>
          </a:ln>
        </p:spPr>
      </p:pic>
      <p:sp>
        <p:nvSpPr>
          <p:cNvPr id="66" name="Google Shape;66;p14"/>
          <p:cNvSpPr txBox="1">
            <a:spLocks noGrp="1"/>
          </p:cNvSpPr>
          <p:nvPr>
            <p:ph type="ctrTitle"/>
          </p:nvPr>
        </p:nvSpPr>
        <p:spPr>
          <a:xfrm>
            <a:off x="597375" y="2126526"/>
            <a:ext cx="4887300" cy="1231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800" b="1">
                <a:solidFill>
                  <a:schemeClr val="lt1"/>
                </a:solidFill>
                <a:latin typeface="Roboto Condensed"/>
                <a:ea typeface="Roboto Condensed"/>
                <a:cs typeface="Roboto Condensed"/>
                <a:sym typeface="Roboto Condensed"/>
              </a:rPr>
              <a:t>Day 1</a:t>
            </a:r>
            <a:endParaRPr sz="4800" b="1">
              <a:solidFill>
                <a:schemeClr val="lt1"/>
              </a:solidFill>
              <a:latin typeface="Roboto Condensed"/>
              <a:ea typeface="Roboto Condensed"/>
              <a:cs typeface="Roboto Condensed"/>
              <a:sym typeface="Roboto Condensed"/>
            </a:endParaRPr>
          </a:p>
        </p:txBody>
      </p:sp>
      <p:sp>
        <p:nvSpPr>
          <p:cNvPr id="67" name="Google Shape;67;p14"/>
          <p:cNvSpPr txBox="1">
            <a:spLocks noGrp="1"/>
          </p:cNvSpPr>
          <p:nvPr>
            <p:ph type="subTitle" idx="1"/>
          </p:nvPr>
        </p:nvSpPr>
        <p:spPr>
          <a:xfrm>
            <a:off x="597375" y="3358021"/>
            <a:ext cx="4025100" cy="748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Pythagorean Theorem</a:t>
            </a:r>
            <a:endParaRPr sz="2330">
              <a:solidFill>
                <a:schemeClr val="lt1"/>
              </a:solidFill>
              <a:latin typeface="Raleway Medium"/>
              <a:ea typeface="Raleway Medium"/>
              <a:cs typeface="Raleway Medium"/>
              <a:sym typeface="Raleway Medium"/>
            </a:endParaRPr>
          </a:p>
          <a:p>
            <a:pPr marL="0" lvl="0" indent="0" algn="l" rtl="0">
              <a:lnSpc>
                <a:spcPct val="80000"/>
              </a:lnSpc>
              <a:spcBef>
                <a:spcPts val="0"/>
              </a:spcBef>
              <a:spcAft>
                <a:spcPts val="0"/>
              </a:spcAft>
              <a:buClr>
                <a:schemeClr val="dk1"/>
              </a:buClr>
              <a:buSzPts val="605"/>
              <a:buFont typeface="Arial"/>
              <a:buNone/>
            </a:pPr>
            <a:endParaRPr sz="2330">
              <a:solidFill>
                <a:schemeClr val="lt1"/>
              </a:solidFill>
              <a:latin typeface="Raleway Medium"/>
              <a:ea typeface="Raleway Medium"/>
              <a:cs typeface="Raleway Medium"/>
              <a:sym typeface="Raleway Medium"/>
            </a:endParaRPr>
          </a:p>
          <a:p>
            <a:pPr marL="0" lvl="0" indent="0" algn="l" rtl="0">
              <a:lnSpc>
                <a:spcPct val="80000"/>
              </a:lnSpc>
              <a:spcBef>
                <a:spcPts val="0"/>
              </a:spcBef>
              <a:spcAft>
                <a:spcPts val="0"/>
              </a:spcAft>
              <a:buSzPts val="605"/>
              <a:buNone/>
            </a:pPr>
            <a:endParaRPr sz="1430">
              <a:solidFill>
                <a:schemeClr val="lt1"/>
              </a:solidFill>
              <a:latin typeface="Raleway Medium"/>
              <a:ea typeface="Raleway Medium"/>
              <a:cs typeface="Raleway Medium"/>
              <a:sym typeface="Raleway Medium"/>
            </a:endParaRPr>
          </a:p>
        </p:txBody>
      </p:sp>
      <p:cxnSp>
        <p:nvCxnSpPr>
          <p:cNvPr id="68" name="Google Shape;68;p14"/>
          <p:cNvCxnSpPr/>
          <p:nvPr/>
        </p:nvCxnSpPr>
        <p:spPr>
          <a:xfrm>
            <a:off x="690719" y="2126536"/>
            <a:ext cx="4431000" cy="0"/>
          </a:xfrm>
          <a:prstGeom prst="straightConnector1">
            <a:avLst/>
          </a:prstGeom>
          <a:noFill/>
          <a:ln w="28575" cap="flat" cmpd="sng">
            <a:solidFill>
              <a:schemeClr val="lt1"/>
            </a:solidFill>
            <a:prstDash val="solid"/>
            <a:round/>
            <a:headEnd type="none" w="med" len="med"/>
            <a:tailEnd type="none" w="med" len="med"/>
          </a:ln>
        </p:spPr>
      </p:cxnSp>
      <p:pic>
        <p:nvPicPr>
          <p:cNvPr id="69" name="Google Shape;69;p14"/>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70" name="Google Shape;70;p14"/>
          <p:cNvPicPr preferRelativeResize="0"/>
          <p:nvPr/>
        </p:nvPicPr>
        <p:blipFill>
          <a:blip r:embed="rId5">
            <a:alphaModFix/>
          </a:blip>
          <a:stretch>
            <a:fillRect/>
          </a:stretch>
        </p:blipFill>
        <p:spPr>
          <a:xfrm>
            <a:off x="5355550" y="708588"/>
            <a:ext cx="3726325" cy="3726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2"/>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384" name="Google Shape;384;p32"/>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Where in the World is Carmen Sandiego?!?</a:t>
            </a:r>
            <a:endParaRPr b="1" i="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385" name="Google Shape;385;p32"/>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386" name="Google Shape;386;p32"/>
          <p:cNvPicPr preferRelativeResize="0"/>
          <p:nvPr/>
        </p:nvPicPr>
        <p:blipFill rotWithShape="1">
          <a:blip r:embed="rId4">
            <a:alphaModFix/>
          </a:blip>
          <a:srcRect t="15604"/>
          <a:stretch/>
        </p:blipFill>
        <p:spPr>
          <a:xfrm>
            <a:off x="7923500" y="183225"/>
            <a:ext cx="1001775" cy="845475"/>
          </a:xfrm>
          <a:prstGeom prst="rect">
            <a:avLst/>
          </a:prstGeom>
          <a:noFill/>
          <a:ln>
            <a:noFill/>
          </a:ln>
        </p:spPr>
      </p:pic>
      <p:sp>
        <p:nvSpPr>
          <p:cNvPr id="387" name="Google Shape;387;p32"/>
          <p:cNvSpPr txBox="1"/>
          <p:nvPr/>
        </p:nvSpPr>
        <p:spPr>
          <a:xfrm>
            <a:off x="327600" y="1188575"/>
            <a:ext cx="8488800" cy="155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solidFill>
                  <a:srgbClr val="00B2A9"/>
                </a:solidFill>
                <a:latin typeface="Roboto"/>
                <a:ea typeface="Roboto"/>
                <a:cs typeface="Roboto"/>
                <a:sym typeface="Roboto"/>
              </a:rPr>
              <a:t>Throughout this geometry unit, we’ll be working toward locating the world’s greatest thief, Carmen Sandiego! Our last day of the unit, will be a super-hunt to determine her hideout. Save the answers to your exit tickets, for clues on her whereabouts!</a:t>
            </a:r>
            <a:endParaRPr sz="2000">
              <a:solidFill>
                <a:srgbClr val="00B2A9"/>
              </a:solidFill>
              <a:latin typeface="Roboto"/>
              <a:ea typeface="Roboto"/>
              <a:cs typeface="Roboto"/>
              <a:sym typeface="Roboto"/>
            </a:endParaRPr>
          </a:p>
        </p:txBody>
      </p:sp>
      <p:pic>
        <p:nvPicPr>
          <p:cNvPr id="388" name="Google Shape;388;p32"/>
          <p:cNvPicPr preferRelativeResize="0"/>
          <p:nvPr/>
        </p:nvPicPr>
        <p:blipFill>
          <a:blip r:embed="rId5">
            <a:alphaModFix/>
          </a:blip>
          <a:stretch>
            <a:fillRect/>
          </a:stretch>
        </p:blipFill>
        <p:spPr>
          <a:xfrm>
            <a:off x="409587" y="2743175"/>
            <a:ext cx="5478536" cy="2173150"/>
          </a:xfrm>
          <a:prstGeom prst="rect">
            <a:avLst/>
          </a:prstGeom>
          <a:noFill/>
          <a:ln>
            <a:noFill/>
          </a:ln>
        </p:spPr>
      </p:pic>
      <p:sp>
        <p:nvSpPr>
          <p:cNvPr id="389" name="Google Shape;389;p32"/>
          <p:cNvSpPr txBox="1"/>
          <p:nvPr/>
        </p:nvSpPr>
        <p:spPr>
          <a:xfrm>
            <a:off x="2725350" y="4840125"/>
            <a:ext cx="36933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a:solidFill>
                  <a:schemeClr val="dk1"/>
                </a:solidFill>
                <a:latin typeface="Roboto"/>
                <a:ea typeface="Roboto"/>
                <a:cs typeface="Roboto"/>
                <a:sym typeface="Roboto"/>
              </a:rPr>
              <a:t>Image Source: The Kats Cafe</a:t>
            </a:r>
            <a:endParaRPr sz="1000">
              <a:latin typeface="Roboto"/>
              <a:ea typeface="Roboto"/>
              <a:cs typeface="Roboto"/>
              <a:sym typeface="Roboto"/>
            </a:endParaRPr>
          </a:p>
        </p:txBody>
      </p:sp>
      <p:grpSp>
        <p:nvGrpSpPr>
          <p:cNvPr id="390" name="Google Shape;390;p32"/>
          <p:cNvGrpSpPr/>
          <p:nvPr/>
        </p:nvGrpSpPr>
        <p:grpSpPr>
          <a:xfrm>
            <a:off x="5853797" y="2743358"/>
            <a:ext cx="3147198" cy="2173163"/>
            <a:chOff x="5379200" y="2876068"/>
            <a:chExt cx="3673200" cy="457200"/>
          </a:xfrm>
        </p:grpSpPr>
        <p:sp>
          <p:nvSpPr>
            <p:cNvPr id="391" name="Google Shape;391;p32"/>
            <p:cNvSpPr/>
            <p:nvPr/>
          </p:nvSpPr>
          <p:spPr>
            <a:xfrm rot="-5400000">
              <a:off x="6987200" y="1268068"/>
              <a:ext cx="457200" cy="3673200"/>
            </a:xfrm>
            <a:prstGeom prst="round2SameRect">
              <a:avLst>
                <a:gd name="adj1" fmla="val 0"/>
                <a:gd name="adj2" fmla="val 31162"/>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txBox="1"/>
            <p:nvPr/>
          </p:nvSpPr>
          <p:spPr>
            <a:xfrm>
              <a:off x="5514212" y="2885475"/>
              <a:ext cx="3450000" cy="411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300" b="1">
                  <a:solidFill>
                    <a:srgbClr val="1F3A93"/>
                  </a:solidFill>
                  <a:latin typeface="Roboto"/>
                  <a:ea typeface="Roboto"/>
                  <a:cs typeface="Roboto"/>
                  <a:sym typeface="Roboto"/>
                </a:rPr>
                <a:t>DID YOU KNOW: </a:t>
              </a:r>
              <a:endParaRPr sz="1300" b="1">
                <a:solidFill>
                  <a:srgbClr val="1F3A93"/>
                </a:solidFill>
                <a:latin typeface="Roboto"/>
                <a:ea typeface="Roboto"/>
                <a:cs typeface="Roboto"/>
                <a:sym typeface="Roboto"/>
              </a:endParaRPr>
            </a:p>
            <a:p>
              <a:pPr marL="0" lvl="0" indent="0" algn="l" rtl="0">
                <a:lnSpc>
                  <a:spcPct val="100000"/>
                </a:lnSpc>
                <a:spcBef>
                  <a:spcPts val="0"/>
                </a:spcBef>
                <a:spcAft>
                  <a:spcPts val="0"/>
                </a:spcAft>
                <a:buNone/>
              </a:pPr>
              <a:r>
                <a:rPr lang="en" sz="1300">
                  <a:solidFill>
                    <a:srgbClr val="1F3A93"/>
                  </a:solidFill>
                  <a:latin typeface="Roboto"/>
                  <a:ea typeface="Roboto"/>
                  <a:cs typeface="Roboto"/>
                  <a:sym typeface="Roboto"/>
                </a:rPr>
                <a:t>Where in the World is Carmen Sandiego was an educational video game first released in 1985! The franchise expanded to include a TV game show in 1991. Netflix revived the popular superthief in 2019 with a cartoon that follows her new international capers. </a:t>
              </a:r>
              <a:endParaRPr sz="1300">
                <a:solidFill>
                  <a:srgbClr val="1F3A93"/>
                </a:solidFill>
                <a:latin typeface="Roboto"/>
                <a:ea typeface="Roboto"/>
                <a:cs typeface="Roboto"/>
                <a:sym typeface="Roboto"/>
              </a:endParaRPr>
            </a:p>
            <a:p>
              <a:pPr marL="0" lvl="0" indent="0" algn="l" rtl="0">
                <a:lnSpc>
                  <a:spcPct val="100000"/>
                </a:lnSpc>
                <a:spcBef>
                  <a:spcPts val="0"/>
                </a:spcBef>
                <a:spcAft>
                  <a:spcPts val="0"/>
                </a:spcAft>
                <a:buNone/>
              </a:pPr>
              <a:r>
                <a:rPr lang="en" sz="1300">
                  <a:solidFill>
                    <a:srgbClr val="1F3A93"/>
                  </a:solidFill>
                  <a:latin typeface="Roboto"/>
                  <a:ea typeface="Roboto"/>
                  <a:cs typeface="Roboto"/>
                  <a:sym typeface="Roboto"/>
                </a:rPr>
                <a:t>There’s also a book series!</a:t>
              </a:r>
              <a:endParaRPr sz="1300">
                <a:solidFill>
                  <a:srgbClr val="1F3A93"/>
                </a:solidFill>
                <a:latin typeface="Roboto"/>
                <a:ea typeface="Roboto"/>
                <a:cs typeface="Roboto"/>
                <a:sym typeface="Roboto"/>
              </a:endParaRPr>
            </a:p>
            <a:p>
              <a:pPr marL="0" lvl="0" indent="0" algn="l" rtl="0">
                <a:lnSpc>
                  <a:spcPct val="100000"/>
                </a:lnSpc>
                <a:spcBef>
                  <a:spcPts val="0"/>
                </a:spcBef>
                <a:spcAft>
                  <a:spcPts val="0"/>
                </a:spcAft>
                <a:buNone/>
              </a:pPr>
              <a:endParaRPr sz="1300">
                <a:solidFill>
                  <a:srgbClr val="1F3A93"/>
                </a:solidFill>
                <a:latin typeface="Roboto"/>
                <a:ea typeface="Roboto"/>
                <a:cs typeface="Roboto"/>
                <a:sym typeface="Roboto"/>
              </a:endParaRPr>
            </a:p>
            <a:p>
              <a:pPr marL="0" lvl="0" indent="0" algn="l" rtl="0">
                <a:lnSpc>
                  <a:spcPct val="100000"/>
                </a:lnSpc>
                <a:spcBef>
                  <a:spcPts val="0"/>
                </a:spcBef>
                <a:spcAft>
                  <a:spcPts val="0"/>
                </a:spcAft>
                <a:buNone/>
              </a:pPr>
              <a:r>
                <a:rPr lang="en" sz="1300">
                  <a:solidFill>
                    <a:srgbClr val="1F3A93"/>
                  </a:solidFill>
                  <a:latin typeface="Roboto"/>
                  <a:ea typeface="Roboto"/>
                  <a:cs typeface="Roboto"/>
                  <a:sym typeface="Roboto"/>
                </a:rPr>
                <a:t> </a:t>
              </a:r>
              <a:endParaRPr sz="1300" b="1">
                <a:solidFill>
                  <a:srgbClr val="1F3A93"/>
                </a:solidFill>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3"/>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Exit Ticket: </a:t>
            </a:r>
            <a:r>
              <a:rPr lang="en" b="1" i="1">
                <a:solidFill>
                  <a:srgbClr val="1F3A93"/>
                </a:solidFill>
                <a:latin typeface="Roboto Condensed"/>
                <a:ea typeface="Roboto Condensed"/>
                <a:cs typeface="Roboto Condensed"/>
                <a:sym typeface="Roboto Condensed"/>
              </a:rPr>
              <a:t>Carmen’s River Escape</a:t>
            </a:r>
            <a:endParaRPr b="1" i="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398" name="Google Shape;398;p33"/>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399" name="Google Shape;399;p33"/>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400" name="Google Shape;400;p33"/>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401" name="Google Shape;401;p33"/>
          <p:cNvGraphicFramePr/>
          <p:nvPr/>
        </p:nvGraphicFramePr>
        <p:xfrm>
          <a:off x="201413" y="1152475"/>
          <a:ext cx="3000000" cy="3000000"/>
        </p:xfrm>
        <a:graphic>
          <a:graphicData uri="http://schemas.openxmlformats.org/drawingml/2006/table">
            <a:tbl>
              <a:tblPr>
                <a:noFill/>
                <a:tableStyleId>{2EF98042-BD1A-4085-A095-198CE39C0EB7}</a:tableStyleId>
              </a:tblPr>
              <a:tblGrid>
                <a:gridCol w="8734050">
                  <a:extLst>
                    <a:ext uri="{9D8B030D-6E8A-4147-A177-3AD203B41FA5}">
                      <a16:colId xmlns:a16="http://schemas.microsoft.com/office/drawing/2014/main" val="20000"/>
                    </a:ext>
                  </a:extLst>
                </a:gridCol>
              </a:tblGrid>
              <a:tr h="3917550">
                <a:tc>
                  <a:txBody>
                    <a:bodyPr/>
                    <a:lstStyle/>
                    <a:p>
                      <a:pPr marL="0" lvl="0" indent="0" algn="l" rtl="0">
                        <a:spcBef>
                          <a:spcPts val="0"/>
                        </a:spcBef>
                        <a:spcAft>
                          <a:spcPts val="0"/>
                        </a:spcAft>
                        <a:buNone/>
                      </a:pPr>
                      <a:r>
                        <a:rPr lang="en" sz="1500" b="1">
                          <a:solidFill>
                            <a:srgbClr val="1F3A93"/>
                          </a:solidFill>
                          <a:latin typeface="Roboto"/>
                          <a:ea typeface="Roboto"/>
                          <a:cs typeface="Roboto"/>
                          <a:sym typeface="Roboto"/>
                        </a:rPr>
                        <a:t>Carmen Sandiego recently escaped on a river boat after stealing precious artifacts. Solve the problem below to get a clue as to which River she traveled on! </a:t>
                      </a:r>
                      <a:endParaRPr sz="1500" b="1">
                        <a:solidFill>
                          <a:srgbClr val="1F3A93"/>
                        </a:solidFill>
                        <a:latin typeface="Roboto"/>
                        <a:ea typeface="Roboto"/>
                        <a:cs typeface="Roboto"/>
                        <a:sym typeface="Roboto"/>
                      </a:endParaRPr>
                    </a:p>
                    <a:p>
                      <a:pPr marL="0" lvl="0" indent="0" algn="l" rtl="0">
                        <a:spcBef>
                          <a:spcPts val="0"/>
                        </a:spcBef>
                        <a:spcAft>
                          <a:spcPts val="0"/>
                        </a:spcAft>
                        <a:buNone/>
                      </a:pPr>
                      <a:endParaRPr sz="1500" b="1">
                        <a:solidFill>
                          <a:srgbClr val="1F3A93"/>
                        </a:solidFill>
                        <a:latin typeface="Roboto"/>
                        <a:ea typeface="Roboto"/>
                        <a:cs typeface="Roboto"/>
                        <a:sym typeface="Roboto"/>
                      </a:endParaRPr>
                    </a:p>
                    <a:p>
                      <a:pPr marL="0" lvl="0" indent="0" algn="ctr" rtl="0">
                        <a:spcBef>
                          <a:spcPts val="0"/>
                        </a:spcBef>
                        <a:spcAft>
                          <a:spcPts val="0"/>
                        </a:spcAft>
                        <a:buNone/>
                      </a:pPr>
                      <a:r>
                        <a:rPr lang="en" sz="1500" b="1">
                          <a:solidFill>
                            <a:srgbClr val="1F3A93"/>
                          </a:solidFill>
                          <a:latin typeface="Roboto"/>
                          <a:ea typeface="Roboto"/>
                          <a:cs typeface="Roboto"/>
                          <a:sym typeface="Roboto"/>
                        </a:rPr>
                        <a:t>How long is the river between point x and point y? </a:t>
                      </a:r>
                      <a:r>
                        <a:rPr lang="en" sz="1500" i="1">
                          <a:solidFill>
                            <a:srgbClr val="1F3A93"/>
                          </a:solidFill>
                          <a:latin typeface="Roboto"/>
                          <a:ea typeface="Roboto"/>
                          <a:cs typeface="Roboto"/>
                          <a:sym typeface="Roboto"/>
                        </a:rPr>
                        <a:t>(round to the nearest whole number)</a:t>
                      </a:r>
                      <a:endParaRPr sz="1500" i="1">
                        <a:solidFill>
                          <a:srgbClr val="1F3A93"/>
                        </a:solidFill>
                        <a:latin typeface="Roboto"/>
                        <a:ea typeface="Roboto"/>
                        <a:cs typeface="Roboto"/>
                        <a:sym typeface="Roboto"/>
                      </a:endParaRPr>
                    </a:p>
                  </a:txBody>
                  <a:tcPr marL="91425" marR="91425" marT="91425" marB="91425">
                    <a:lnL w="76200" cap="flat" cmpd="sng">
                      <a:solidFill>
                        <a:srgbClr val="00B2A9"/>
                      </a:solidFill>
                      <a:prstDash val="solid"/>
                      <a:round/>
                      <a:headEnd type="none" w="sm" len="sm"/>
                      <a:tailEnd type="none" w="sm" len="sm"/>
                    </a:lnL>
                    <a:lnR w="76200" cap="flat" cmpd="sng">
                      <a:solidFill>
                        <a:srgbClr val="00B2A9"/>
                      </a:solidFill>
                      <a:prstDash val="solid"/>
                      <a:round/>
                      <a:headEnd type="none" w="sm" len="sm"/>
                      <a:tailEnd type="none" w="sm" len="sm"/>
                    </a:lnR>
                    <a:lnT w="76200" cap="flat" cmpd="sng">
                      <a:solidFill>
                        <a:srgbClr val="00B2A9"/>
                      </a:solidFill>
                      <a:prstDash val="solid"/>
                      <a:round/>
                      <a:headEnd type="none" w="sm" len="sm"/>
                      <a:tailEnd type="none" w="sm" len="sm"/>
                    </a:lnT>
                    <a:lnB w="76200" cap="flat" cmpd="sng">
                      <a:solidFill>
                        <a:srgbClr val="00B2A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402" name="Google Shape;402;p33"/>
          <p:cNvGrpSpPr/>
          <p:nvPr/>
        </p:nvGrpSpPr>
        <p:grpSpPr>
          <a:xfrm>
            <a:off x="262500" y="2250963"/>
            <a:ext cx="4019025" cy="2890513"/>
            <a:chOff x="262500" y="1717563"/>
            <a:chExt cx="4019025" cy="2890513"/>
          </a:xfrm>
        </p:grpSpPr>
        <p:sp>
          <p:nvSpPr>
            <p:cNvPr id="403" name="Google Shape;403;p33"/>
            <p:cNvSpPr/>
            <p:nvPr/>
          </p:nvSpPr>
          <p:spPr>
            <a:xfrm>
              <a:off x="836073" y="1995972"/>
              <a:ext cx="3101100" cy="22119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rot="-5400000">
              <a:off x="842525" y="3967571"/>
              <a:ext cx="234000" cy="2469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txBox="1"/>
            <p:nvPr/>
          </p:nvSpPr>
          <p:spPr>
            <a:xfrm>
              <a:off x="262500" y="3007225"/>
              <a:ext cx="636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rgbClr val="1F3A92"/>
                  </a:solidFill>
                </a:rPr>
                <a:t>20 miles</a:t>
              </a:r>
              <a:endParaRPr i="1">
                <a:solidFill>
                  <a:srgbClr val="1F3A92"/>
                </a:solidFill>
              </a:endParaRPr>
            </a:p>
          </p:txBody>
        </p:sp>
        <p:sp>
          <p:nvSpPr>
            <p:cNvPr id="406" name="Google Shape;406;p33"/>
            <p:cNvSpPr txBox="1"/>
            <p:nvPr/>
          </p:nvSpPr>
          <p:spPr>
            <a:xfrm>
              <a:off x="1775299" y="4207875"/>
              <a:ext cx="103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42 miles</a:t>
              </a:r>
              <a:endParaRPr i="1">
                <a:solidFill>
                  <a:srgbClr val="1F3A92"/>
                </a:solidFill>
              </a:endParaRPr>
            </a:p>
          </p:txBody>
        </p:sp>
        <p:sp>
          <p:nvSpPr>
            <p:cNvPr id="407" name="Google Shape;407;p33"/>
            <p:cNvSpPr/>
            <p:nvPr/>
          </p:nvSpPr>
          <p:spPr>
            <a:xfrm>
              <a:off x="833500" y="2017925"/>
              <a:ext cx="3092675" cy="2185175"/>
            </a:xfrm>
            <a:custGeom>
              <a:avLst/>
              <a:gdLst/>
              <a:ahLst/>
              <a:cxnLst/>
              <a:rect l="l" t="t" r="r" b="b"/>
              <a:pathLst>
                <a:path w="123707" h="87407" extrusionOk="0">
                  <a:moveTo>
                    <a:pt x="0" y="0"/>
                  </a:moveTo>
                  <a:cubicBezTo>
                    <a:pt x="2778" y="951"/>
                    <a:pt x="11186" y="951"/>
                    <a:pt x="16669" y="5703"/>
                  </a:cubicBezTo>
                  <a:cubicBezTo>
                    <a:pt x="22152" y="10455"/>
                    <a:pt x="25662" y="23177"/>
                    <a:pt x="32900" y="28514"/>
                  </a:cubicBezTo>
                  <a:cubicBezTo>
                    <a:pt x="40138" y="33851"/>
                    <a:pt x="52787" y="32754"/>
                    <a:pt x="60098" y="37726"/>
                  </a:cubicBezTo>
                  <a:cubicBezTo>
                    <a:pt x="67409" y="42698"/>
                    <a:pt x="68872" y="52861"/>
                    <a:pt x="76768" y="58344"/>
                  </a:cubicBezTo>
                  <a:cubicBezTo>
                    <a:pt x="84664" y="63828"/>
                    <a:pt x="101115" y="66094"/>
                    <a:pt x="107476" y="70627"/>
                  </a:cubicBezTo>
                  <a:cubicBezTo>
                    <a:pt x="113837" y="75160"/>
                    <a:pt x="112228" y="82764"/>
                    <a:pt x="114933" y="85542"/>
                  </a:cubicBezTo>
                  <a:cubicBezTo>
                    <a:pt x="117638" y="88320"/>
                    <a:pt x="122245" y="87005"/>
                    <a:pt x="123707" y="87297"/>
                  </a:cubicBezTo>
                </a:path>
              </a:pathLst>
            </a:custGeom>
            <a:noFill/>
            <a:ln w="114300" cap="flat" cmpd="sng">
              <a:solidFill>
                <a:srgbClr val="4A86E8"/>
              </a:solidFill>
              <a:prstDash val="solid"/>
              <a:round/>
              <a:headEnd type="none" w="med" len="med"/>
              <a:tailEnd type="none" w="med" len="med"/>
            </a:ln>
          </p:spPr>
        </p:sp>
        <p:sp>
          <p:nvSpPr>
            <p:cNvPr id="408" name="Google Shape;408;p33"/>
            <p:cNvSpPr txBox="1"/>
            <p:nvPr/>
          </p:nvSpPr>
          <p:spPr>
            <a:xfrm>
              <a:off x="515450" y="1717563"/>
              <a:ext cx="290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1F3A92"/>
                  </a:solidFill>
                </a:rPr>
                <a:t>Y</a:t>
              </a:r>
              <a:endParaRPr sz="1800" b="1">
                <a:solidFill>
                  <a:srgbClr val="1F3A92"/>
                </a:solidFill>
              </a:endParaRPr>
            </a:p>
          </p:txBody>
        </p:sp>
        <p:sp>
          <p:nvSpPr>
            <p:cNvPr id="409" name="Google Shape;409;p33"/>
            <p:cNvSpPr txBox="1"/>
            <p:nvPr/>
          </p:nvSpPr>
          <p:spPr>
            <a:xfrm>
              <a:off x="3990825" y="4085288"/>
              <a:ext cx="290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1F3A92"/>
                  </a:solidFill>
                </a:rPr>
                <a:t>X</a:t>
              </a:r>
              <a:endParaRPr sz="1800" b="1">
                <a:solidFill>
                  <a:srgbClr val="1F3A92"/>
                </a:solidFill>
              </a:endParaRPr>
            </a:p>
          </p:txBody>
        </p:sp>
      </p:grpSp>
      <p:graphicFrame>
        <p:nvGraphicFramePr>
          <p:cNvPr id="410" name="Google Shape;410;p33"/>
          <p:cNvGraphicFramePr/>
          <p:nvPr/>
        </p:nvGraphicFramePr>
        <p:xfrm>
          <a:off x="5594175" y="2856725"/>
          <a:ext cx="3000000" cy="3000000"/>
        </p:xfrm>
        <a:graphic>
          <a:graphicData uri="http://schemas.openxmlformats.org/drawingml/2006/table">
            <a:tbl>
              <a:tblPr>
                <a:noFill/>
                <a:tableStyleId>{2EF98042-BD1A-4085-A095-198CE39C0EB7}</a:tableStyleId>
              </a:tblPr>
              <a:tblGrid>
                <a:gridCol w="1316050">
                  <a:extLst>
                    <a:ext uri="{9D8B030D-6E8A-4147-A177-3AD203B41FA5}">
                      <a16:colId xmlns:a16="http://schemas.microsoft.com/office/drawing/2014/main" val="20000"/>
                    </a:ext>
                  </a:extLst>
                </a:gridCol>
                <a:gridCol w="177665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b="1">
                          <a:solidFill>
                            <a:srgbClr val="1F3A92"/>
                          </a:solidFill>
                        </a:rPr>
                        <a:t>Answer</a:t>
                      </a:r>
                      <a:endParaRPr b="1">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1F3A92"/>
                          </a:solidFill>
                        </a:rPr>
                        <a:t>Clue</a:t>
                      </a:r>
                      <a:endParaRPr b="1">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solidFill>
                            <a:srgbClr val="1F3A92"/>
                          </a:solidFill>
                        </a:rPr>
                        <a:t>37</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The Danube</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solidFill>
                            <a:srgbClr val="1F3A92"/>
                          </a:solidFill>
                        </a:rPr>
                        <a:t>47</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The Nile</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a:solidFill>
                            <a:srgbClr val="1F3A92"/>
                          </a:solidFill>
                        </a:rPr>
                        <a:t>45</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The Thames</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
                          <a:solidFill>
                            <a:srgbClr val="1F3A92"/>
                          </a:solidFill>
                        </a:rPr>
                        <a:t>35</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The Colorado</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411" name="Google Shape;411;p33"/>
          <p:cNvPicPr preferRelativeResize="0"/>
          <p:nvPr/>
        </p:nvPicPr>
        <p:blipFill>
          <a:blip r:embed="rId5">
            <a:alphaModFix/>
          </a:blip>
          <a:stretch>
            <a:fillRect/>
          </a:stretch>
        </p:blipFill>
        <p:spPr>
          <a:xfrm>
            <a:off x="3646175" y="2856725"/>
            <a:ext cx="1534300" cy="1534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3A93"/>
        </a:solidFill>
        <a:effectLst/>
      </p:bgPr>
    </p:bg>
    <p:spTree>
      <p:nvGrpSpPr>
        <p:cNvPr id="1" name="Shape 415"/>
        <p:cNvGrpSpPr/>
        <p:nvPr/>
      </p:nvGrpSpPr>
      <p:grpSpPr>
        <a:xfrm>
          <a:off x="0" y="0"/>
          <a:ext cx="0" cy="0"/>
          <a:chOff x="0" y="0"/>
          <a:chExt cx="0" cy="0"/>
        </a:xfrm>
      </p:grpSpPr>
      <p:pic>
        <p:nvPicPr>
          <p:cNvPr id="416" name="Google Shape;416;p34"/>
          <p:cNvPicPr preferRelativeResize="0"/>
          <p:nvPr/>
        </p:nvPicPr>
        <p:blipFill rotWithShape="1">
          <a:blip r:embed="rId3">
            <a:alphaModFix/>
          </a:blip>
          <a:srcRect t="13456" r="21703" b="16016"/>
          <a:stretch/>
        </p:blipFill>
        <p:spPr>
          <a:xfrm rot="10800000">
            <a:off x="-33200" y="800"/>
            <a:ext cx="5945075" cy="5157650"/>
          </a:xfrm>
          <a:prstGeom prst="rect">
            <a:avLst/>
          </a:prstGeom>
          <a:noFill/>
          <a:ln>
            <a:noFill/>
          </a:ln>
        </p:spPr>
      </p:pic>
      <p:sp>
        <p:nvSpPr>
          <p:cNvPr id="417" name="Google Shape;417;p34"/>
          <p:cNvSpPr txBox="1">
            <a:spLocks noGrp="1"/>
          </p:cNvSpPr>
          <p:nvPr>
            <p:ph type="ctrTitle"/>
          </p:nvPr>
        </p:nvSpPr>
        <p:spPr>
          <a:xfrm>
            <a:off x="597375" y="2126526"/>
            <a:ext cx="4887300" cy="1231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800" b="1">
                <a:solidFill>
                  <a:schemeClr val="lt1"/>
                </a:solidFill>
                <a:latin typeface="Roboto Condensed"/>
                <a:ea typeface="Roboto Condensed"/>
                <a:cs typeface="Roboto Condensed"/>
                <a:sym typeface="Roboto Condensed"/>
              </a:rPr>
              <a:t>Day 2</a:t>
            </a:r>
            <a:endParaRPr sz="4800" b="1">
              <a:solidFill>
                <a:schemeClr val="lt1"/>
              </a:solidFill>
              <a:latin typeface="Roboto Condensed"/>
              <a:ea typeface="Roboto Condensed"/>
              <a:cs typeface="Roboto Condensed"/>
              <a:sym typeface="Roboto Condensed"/>
            </a:endParaRPr>
          </a:p>
        </p:txBody>
      </p:sp>
      <p:sp>
        <p:nvSpPr>
          <p:cNvPr id="418" name="Google Shape;418;p34"/>
          <p:cNvSpPr txBox="1">
            <a:spLocks noGrp="1"/>
          </p:cNvSpPr>
          <p:nvPr>
            <p:ph type="subTitle" idx="1"/>
          </p:nvPr>
        </p:nvSpPr>
        <p:spPr>
          <a:xfrm>
            <a:off x="597375" y="3358021"/>
            <a:ext cx="4025100" cy="748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Distance Formula</a:t>
            </a:r>
            <a:endParaRPr sz="2330">
              <a:solidFill>
                <a:schemeClr val="lt1"/>
              </a:solidFill>
              <a:latin typeface="Raleway Medium"/>
              <a:ea typeface="Raleway Medium"/>
              <a:cs typeface="Raleway Medium"/>
              <a:sym typeface="Raleway Medium"/>
            </a:endParaRPr>
          </a:p>
          <a:p>
            <a:pPr marL="0" lvl="0" indent="0" algn="l" rtl="0">
              <a:lnSpc>
                <a:spcPct val="80000"/>
              </a:lnSpc>
              <a:spcBef>
                <a:spcPts val="0"/>
              </a:spcBef>
              <a:spcAft>
                <a:spcPts val="0"/>
              </a:spcAft>
              <a:buClr>
                <a:schemeClr val="dk1"/>
              </a:buClr>
              <a:buSzPts val="605"/>
              <a:buFont typeface="Arial"/>
              <a:buNone/>
            </a:pPr>
            <a:endParaRPr sz="2330">
              <a:solidFill>
                <a:schemeClr val="lt1"/>
              </a:solidFill>
              <a:latin typeface="Raleway Medium"/>
              <a:ea typeface="Raleway Medium"/>
              <a:cs typeface="Raleway Medium"/>
              <a:sym typeface="Raleway Medium"/>
            </a:endParaRPr>
          </a:p>
          <a:p>
            <a:pPr marL="0" lvl="0" indent="0" algn="l" rtl="0">
              <a:lnSpc>
                <a:spcPct val="80000"/>
              </a:lnSpc>
              <a:spcBef>
                <a:spcPts val="0"/>
              </a:spcBef>
              <a:spcAft>
                <a:spcPts val="0"/>
              </a:spcAft>
              <a:buSzPts val="605"/>
              <a:buNone/>
            </a:pPr>
            <a:endParaRPr sz="1430">
              <a:solidFill>
                <a:schemeClr val="lt1"/>
              </a:solidFill>
              <a:latin typeface="Raleway Medium"/>
              <a:ea typeface="Raleway Medium"/>
              <a:cs typeface="Raleway Medium"/>
              <a:sym typeface="Raleway Medium"/>
            </a:endParaRPr>
          </a:p>
        </p:txBody>
      </p:sp>
      <p:cxnSp>
        <p:nvCxnSpPr>
          <p:cNvPr id="419" name="Google Shape;419;p34"/>
          <p:cNvCxnSpPr/>
          <p:nvPr/>
        </p:nvCxnSpPr>
        <p:spPr>
          <a:xfrm>
            <a:off x="690719" y="2126536"/>
            <a:ext cx="4431000" cy="0"/>
          </a:xfrm>
          <a:prstGeom prst="straightConnector1">
            <a:avLst/>
          </a:prstGeom>
          <a:noFill/>
          <a:ln w="28575" cap="flat" cmpd="sng">
            <a:solidFill>
              <a:schemeClr val="lt1"/>
            </a:solidFill>
            <a:prstDash val="solid"/>
            <a:round/>
            <a:headEnd type="none" w="med" len="med"/>
            <a:tailEnd type="none" w="med" len="med"/>
          </a:ln>
        </p:spPr>
      </p:cxnSp>
      <p:pic>
        <p:nvPicPr>
          <p:cNvPr id="420" name="Google Shape;420;p34"/>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421" name="Google Shape;421;p34"/>
          <p:cNvPicPr preferRelativeResize="0"/>
          <p:nvPr/>
        </p:nvPicPr>
        <p:blipFill>
          <a:blip r:embed="rId5">
            <a:alphaModFix/>
          </a:blip>
          <a:stretch>
            <a:fillRect/>
          </a:stretch>
        </p:blipFill>
        <p:spPr>
          <a:xfrm>
            <a:off x="5355550" y="708588"/>
            <a:ext cx="3726325" cy="3726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5"/>
          <p:cNvSpPr txBox="1">
            <a:spLocks noGrp="1"/>
          </p:cNvSpPr>
          <p:nvPr>
            <p:ph type="title"/>
          </p:nvPr>
        </p:nvSpPr>
        <p:spPr>
          <a:xfrm>
            <a:off x="311700" y="321200"/>
            <a:ext cx="7222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427" name="Google Shape;427;p35"/>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428" name="Google Shape;428;p35"/>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429" name="Google Shape;429;p35"/>
          <p:cNvPicPr preferRelativeResize="0"/>
          <p:nvPr/>
        </p:nvPicPr>
        <p:blipFill rotWithShape="1">
          <a:blip r:embed="rId4">
            <a:alphaModFix/>
          </a:blip>
          <a:srcRect t="15382" r="23512" b="15513"/>
          <a:stretch/>
        </p:blipFill>
        <p:spPr>
          <a:xfrm rot="302347">
            <a:off x="7839423" y="196701"/>
            <a:ext cx="881528" cy="796397"/>
          </a:xfrm>
          <a:prstGeom prst="rect">
            <a:avLst/>
          </a:prstGeom>
          <a:noFill/>
          <a:ln>
            <a:noFill/>
          </a:ln>
        </p:spPr>
      </p:pic>
      <p:graphicFrame>
        <p:nvGraphicFramePr>
          <p:cNvPr id="430" name="Google Shape;430;p35"/>
          <p:cNvGraphicFramePr/>
          <p:nvPr/>
        </p:nvGraphicFramePr>
        <p:xfrm>
          <a:off x="570855" y="1240650"/>
          <a:ext cx="3000000" cy="3000000"/>
        </p:xfrm>
        <a:graphic>
          <a:graphicData uri="http://schemas.openxmlformats.org/drawingml/2006/table">
            <a:tbl>
              <a:tblPr>
                <a:noFill/>
                <a:tableStyleId>{2EF98042-BD1A-4085-A095-198CE39C0EB7}</a:tableStyleId>
              </a:tblPr>
              <a:tblGrid>
                <a:gridCol w="7973200">
                  <a:extLst>
                    <a:ext uri="{9D8B030D-6E8A-4147-A177-3AD203B41FA5}">
                      <a16:colId xmlns:a16="http://schemas.microsoft.com/office/drawing/2014/main" val="20000"/>
                    </a:ext>
                  </a:extLst>
                </a:gridCol>
              </a:tblGrid>
              <a:tr h="3765525">
                <a:tc>
                  <a:txBody>
                    <a:bodyPr/>
                    <a:lstStyle/>
                    <a:p>
                      <a:pPr marL="0" lvl="0" indent="0" algn="ctr" rtl="0">
                        <a:spcBef>
                          <a:spcPts val="0"/>
                        </a:spcBef>
                        <a:spcAft>
                          <a:spcPts val="0"/>
                        </a:spcAft>
                        <a:buNone/>
                      </a:pPr>
                      <a:r>
                        <a:rPr lang="en" sz="2200" b="1">
                          <a:solidFill>
                            <a:srgbClr val="00B2A9"/>
                          </a:solidFill>
                          <a:latin typeface="Roboto"/>
                          <a:ea typeface="Roboto"/>
                          <a:cs typeface="Roboto"/>
                          <a:sym typeface="Roboto"/>
                        </a:rPr>
                        <a:t>How far does Jamal have to walk to get from his house </a:t>
                      </a:r>
                      <a:endParaRPr sz="2200" b="1">
                        <a:solidFill>
                          <a:srgbClr val="00B2A9"/>
                        </a:solidFill>
                        <a:latin typeface="Roboto"/>
                        <a:ea typeface="Roboto"/>
                        <a:cs typeface="Roboto"/>
                        <a:sym typeface="Roboto"/>
                      </a:endParaRPr>
                    </a:p>
                    <a:p>
                      <a:pPr marL="0" lvl="0" indent="0" algn="ctr" rtl="0">
                        <a:spcBef>
                          <a:spcPts val="0"/>
                        </a:spcBef>
                        <a:spcAft>
                          <a:spcPts val="0"/>
                        </a:spcAft>
                        <a:buNone/>
                      </a:pPr>
                      <a:r>
                        <a:rPr lang="en" sz="2200" b="1">
                          <a:solidFill>
                            <a:srgbClr val="00B2A9"/>
                          </a:solidFill>
                          <a:latin typeface="Roboto"/>
                          <a:ea typeface="Roboto"/>
                          <a:cs typeface="Roboto"/>
                          <a:sym typeface="Roboto"/>
                        </a:rPr>
                        <a:t>to the grocery store?</a:t>
                      </a:r>
                      <a:endParaRPr sz="2200" b="1">
                        <a:solidFill>
                          <a:srgbClr val="00B2A9"/>
                        </a:solidFill>
                        <a:latin typeface="Roboto"/>
                        <a:ea typeface="Roboto"/>
                        <a:cs typeface="Roboto"/>
                        <a:sym typeface="Roboto"/>
                      </a:endParaRPr>
                    </a:p>
                    <a:p>
                      <a:pPr marL="0" lvl="0" indent="0" algn="ctr" rtl="0">
                        <a:spcBef>
                          <a:spcPts val="0"/>
                        </a:spcBef>
                        <a:spcAft>
                          <a:spcPts val="0"/>
                        </a:spcAft>
                        <a:buNone/>
                      </a:pPr>
                      <a:endParaRPr sz="2200" b="1">
                        <a:solidFill>
                          <a:srgbClr val="00B2A9"/>
                        </a:solidFill>
                        <a:latin typeface="Roboto"/>
                        <a:ea typeface="Roboto"/>
                        <a:cs typeface="Roboto"/>
                        <a:sym typeface="Roboto"/>
                      </a:endParaRPr>
                    </a:p>
                    <a:p>
                      <a:pPr marL="0" lvl="0" indent="0" algn="ctr" rtl="0">
                        <a:spcBef>
                          <a:spcPts val="0"/>
                        </a:spcBef>
                        <a:spcAft>
                          <a:spcPts val="0"/>
                        </a:spcAft>
                        <a:buNone/>
                      </a:pPr>
                      <a:endParaRPr sz="2200" b="1">
                        <a:solidFill>
                          <a:srgbClr val="00B2A9"/>
                        </a:solidFill>
                        <a:latin typeface="Roboto"/>
                        <a:ea typeface="Roboto"/>
                        <a:cs typeface="Roboto"/>
                        <a:sym typeface="Roboto"/>
                      </a:endParaRPr>
                    </a:p>
                    <a:p>
                      <a:pPr marL="0" lvl="0" indent="0" algn="ctr" rtl="0">
                        <a:spcBef>
                          <a:spcPts val="0"/>
                        </a:spcBef>
                        <a:spcAft>
                          <a:spcPts val="0"/>
                        </a:spcAft>
                        <a:buNone/>
                      </a:pPr>
                      <a:endParaRPr sz="2200" b="1">
                        <a:solidFill>
                          <a:srgbClr val="00B2A9"/>
                        </a:solidFill>
                        <a:latin typeface="Roboto"/>
                        <a:ea typeface="Roboto"/>
                        <a:cs typeface="Roboto"/>
                        <a:sym typeface="Roboto"/>
                      </a:endParaRPr>
                    </a:p>
                    <a:p>
                      <a:pPr marL="0" lvl="0" indent="0" algn="ctr" rtl="0">
                        <a:spcBef>
                          <a:spcPts val="0"/>
                        </a:spcBef>
                        <a:spcAft>
                          <a:spcPts val="0"/>
                        </a:spcAft>
                        <a:buNone/>
                      </a:pPr>
                      <a:endParaRPr sz="2200" b="1">
                        <a:solidFill>
                          <a:srgbClr val="00B2A9"/>
                        </a:solidFill>
                        <a:latin typeface="Roboto"/>
                        <a:ea typeface="Roboto"/>
                        <a:cs typeface="Roboto"/>
                        <a:sym typeface="Roboto"/>
                      </a:endParaRPr>
                    </a:p>
                    <a:p>
                      <a:pPr marL="0" lvl="0" indent="0" algn="ctr" rtl="0">
                        <a:spcBef>
                          <a:spcPts val="0"/>
                        </a:spcBef>
                        <a:spcAft>
                          <a:spcPts val="0"/>
                        </a:spcAft>
                        <a:buNone/>
                      </a:pPr>
                      <a:endParaRPr sz="2200" b="1">
                        <a:solidFill>
                          <a:srgbClr val="00B2A9"/>
                        </a:solidFill>
                        <a:latin typeface="Roboto"/>
                        <a:ea typeface="Roboto"/>
                        <a:cs typeface="Roboto"/>
                        <a:sym typeface="Roboto"/>
                      </a:endParaRPr>
                    </a:p>
                    <a:p>
                      <a:pPr marL="0" lvl="0" indent="0" algn="ctr" rtl="0">
                        <a:spcBef>
                          <a:spcPts val="0"/>
                        </a:spcBef>
                        <a:spcAft>
                          <a:spcPts val="0"/>
                        </a:spcAft>
                        <a:buNone/>
                      </a:pPr>
                      <a:endParaRPr sz="2200" b="1">
                        <a:solidFill>
                          <a:srgbClr val="00B2A9"/>
                        </a:solidFill>
                        <a:latin typeface="Roboto"/>
                        <a:ea typeface="Roboto"/>
                        <a:cs typeface="Roboto"/>
                        <a:sym typeface="Roboto"/>
                      </a:endParaRPr>
                    </a:p>
                    <a:p>
                      <a:pPr marL="0" lvl="0" indent="0" algn="ctr" rtl="0">
                        <a:spcBef>
                          <a:spcPts val="0"/>
                        </a:spcBef>
                        <a:spcAft>
                          <a:spcPts val="0"/>
                        </a:spcAft>
                        <a:buNone/>
                      </a:pPr>
                      <a:endParaRPr sz="2200" b="1">
                        <a:solidFill>
                          <a:srgbClr val="00B2A9"/>
                        </a:solidFill>
                        <a:latin typeface="Roboto"/>
                        <a:ea typeface="Roboto"/>
                        <a:cs typeface="Roboto"/>
                        <a:sym typeface="Roboto"/>
                      </a:endParaRPr>
                    </a:p>
                    <a:p>
                      <a:pPr marL="0" lvl="0" indent="0" algn="ctr" rtl="0">
                        <a:spcBef>
                          <a:spcPts val="0"/>
                        </a:spcBef>
                        <a:spcAft>
                          <a:spcPts val="0"/>
                        </a:spcAft>
                        <a:buNone/>
                      </a:pPr>
                      <a:r>
                        <a:rPr lang="en" sz="1700" b="1">
                          <a:solidFill>
                            <a:srgbClr val="00B2A9"/>
                          </a:solidFill>
                          <a:latin typeface="Roboto"/>
                          <a:ea typeface="Roboto"/>
                          <a:cs typeface="Roboto"/>
                          <a:sym typeface="Roboto"/>
                        </a:rPr>
                        <a:t>Bonus question: If Jamal can walk 5 miles per hour, how long will it take him to walk to the grocery store?</a:t>
                      </a:r>
                      <a:endParaRPr b="1">
                        <a:solidFill>
                          <a:schemeClr val="dk1"/>
                        </a:solidFill>
                        <a:latin typeface="Roboto"/>
                        <a:ea typeface="Roboto"/>
                        <a:cs typeface="Roboto"/>
                        <a:sym typeface="Roboto"/>
                      </a:endParaRPr>
                    </a:p>
                  </a:txBody>
                  <a:tcPr marL="91425" marR="91425" marT="91425" marB="91425" anchor="ctr">
                    <a:lnL w="76200" cap="flat" cmpd="sng">
                      <a:solidFill>
                        <a:srgbClr val="00B2A9"/>
                      </a:solidFill>
                      <a:prstDash val="solid"/>
                      <a:round/>
                      <a:headEnd type="none" w="sm" len="sm"/>
                      <a:tailEnd type="none" w="sm" len="sm"/>
                    </a:lnL>
                    <a:lnR w="76200" cap="flat" cmpd="sng">
                      <a:solidFill>
                        <a:srgbClr val="00B2A9"/>
                      </a:solidFill>
                      <a:prstDash val="solid"/>
                      <a:round/>
                      <a:headEnd type="none" w="sm" len="sm"/>
                      <a:tailEnd type="none" w="sm" len="sm"/>
                    </a:lnR>
                    <a:lnT w="76200" cap="flat" cmpd="sng">
                      <a:solidFill>
                        <a:srgbClr val="00B2A9"/>
                      </a:solidFill>
                      <a:prstDash val="solid"/>
                      <a:round/>
                      <a:headEnd type="none" w="sm" len="sm"/>
                      <a:tailEnd type="none" w="sm" len="sm"/>
                    </a:lnT>
                    <a:lnB w="76200" cap="flat" cmpd="sng">
                      <a:solidFill>
                        <a:srgbClr val="00B2A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431" name="Google Shape;431;p35"/>
          <p:cNvGrpSpPr/>
          <p:nvPr/>
        </p:nvGrpSpPr>
        <p:grpSpPr>
          <a:xfrm>
            <a:off x="2917325" y="2414425"/>
            <a:ext cx="3780025" cy="1392844"/>
            <a:chOff x="2917325" y="2643025"/>
            <a:chExt cx="3780025" cy="1392844"/>
          </a:xfrm>
        </p:grpSpPr>
        <p:sp>
          <p:nvSpPr>
            <p:cNvPr id="432" name="Google Shape;432;p35"/>
            <p:cNvSpPr/>
            <p:nvPr/>
          </p:nvSpPr>
          <p:spPr>
            <a:xfrm flipH="1">
              <a:off x="2917325" y="2643025"/>
              <a:ext cx="2730600" cy="10380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rot="5400000" flipH="1">
              <a:off x="5432709" y="3458278"/>
              <a:ext cx="227400" cy="2181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txBox="1"/>
            <p:nvPr/>
          </p:nvSpPr>
          <p:spPr>
            <a:xfrm flipH="1">
              <a:off x="5655450" y="2961925"/>
              <a:ext cx="10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0.3 miles</a:t>
              </a:r>
              <a:endParaRPr i="1">
                <a:solidFill>
                  <a:srgbClr val="1F3A92"/>
                </a:solidFill>
              </a:endParaRPr>
            </a:p>
          </p:txBody>
        </p:sp>
        <p:sp>
          <p:nvSpPr>
            <p:cNvPr id="435" name="Google Shape;435;p35"/>
            <p:cNvSpPr txBox="1"/>
            <p:nvPr/>
          </p:nvSpPr>
          <p:spPr>
            <a:xfrm flipH="1">
              <a:off x="4094902" y="3635669"/>
              <a:ext cx="97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0.9 miles</a:t>
              </a:r>
              <a:endParaRPr i="1">
                <a:solidFill>
                  <a:srgbClr val="1F3A92"/>
                </a:solidFill>
              </a:endParaRPr>
            </a:p>
          </p:txBody>
        </p:sp>
        <p:sp>
          <p:nvSpPr>
            <p:cNvPr id="436" name="Google Shape;436;p35"/>
            <p:cNvSpPr txBox="1"/>
            <p:nvPr/>
          </p:nvSpPr>
          <p:spPr>
            <a:xfrm flipH="1">
              <a:off x="4009732" y="2840600"/>
              <a:ext cx="38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c</a:t>
              </a:r>
              <a:endParaRPr i="1">
                <a:solidFill>
                  <a:srgbClr val="1F3A92"/>
                </a:solidFill>
              </a:endParaRPr>
            </a:p>
          </p:txBody>
        </p:sp>
      </p:grpSp>
      <p:pic>
        <p:nvPicPr>
          <p:cNvPr id="437" name="Google Shape;437;p35"/>
          <p:cNvPicPr preferRelativeResize="0"/>
          <p:nvPr/>
        </p:nvPicPr>
        <p:blipFill>
          <a:blip r:embed="rId5">
            <a:alphaModFix/>
          </a:blip>
          <a:stretch>
            <a:fillRect/>
          </a:stretch>
        </p:blipFill>
        <p:spPr>
          <a:xfrm>
            <a:off x="2343565" y="3131179"/>
            <a:ext cx="500171" cy="500171"/>
          </a:xfrm>
          <a:prstGeom prst="rect">
            <a:avLst/>
          </a:prstGeom>
          <a:noFill/>
          <a:ln>
            <a:noFill/>
          </a:ln>
        </p:spPr>
      </p:pic>
      <p:pic>
        <p:nvPicPr>
          <p:cNvPr id="438" name="Google Shape;438;p35"/>
          <p:cNvPicPr preferRelativeResize="0"/>
          <p:nvPr/>
        </p:nvPicPr>
        <p:blipFill>
          <a:blip r:embed="rId6">
            <a:alphaModFix/>
          </a:blip>
          <a:stretch>
            <a:fillRect/>
          </a:stretch>
        </p:blipFill>
        <p:spPr>
          <a:xfrm>
            <a:off x="5692003" y="2126125"/>
            <a:ext cx="500171" cy="5001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36"/>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444" name="Google Shape;444;p36"/>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445" name="Google Shape;445;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Do Now: Jamal’s walk to the grocery store</a:t>
            </a:r>
            <a:endParaRPr sz="24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Review Pythagorean Theorem</a:t>
            </a:r>
            <a:endParaRPr sz="24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Lesson: The Distance  Formula</a:t>
            </a:r>
            <a:endParaRPr sz="24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Activity: Practice Worksheet</a:t>
            </a:r>
            <a:endParaRPr sz="24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Exit Ticket</a:t>
            </a:r>
            <a:endParaRPr sz="2800">
              <a:solidFill>
                <a:srgbClr val="00B2A9"/>
              </a:solidFill>
              <a:latin typeface="Roboto"/>
              <a:ea typeface="Roboto"/>
              <a:cs typeface="Roboto"/>
              <a:sym typeface="Roboto"/>
            </a:endParaRPr>
          </a:p>
          <a:p>
            <a:pPr marL="0" lvl="0" indent="0" algn="l" rtl="0">
              <a:spcBef>
                <a:spcPts val="0"/>
              </a:spcBef>
              <a:spcAft>
                <a:spcPts val="1200"/>
              </a:spcAft>
              <a:buNone/>
            </a:pPr>
            <a:endParaRPr>
              <a:solidFill>
                <a:srgbClr val="414143"/>
              </a:solidFill>
              <a:latin typeface="Roboto"/>
              <a:ea typeface="Roboto"/>
              <a:cs typeface="Roboto"/>
              <a:sym typeface="Roboto"/>
            </a:endParaRPr>
          </a:p>
        </p:txBody>
      </p:sp>
      <p:cxnSp>
        <p:nvCxnSpPr>
          <p:cNvPr id="446" name="Google Shape;446;p36"/>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447" name="Google Shape;447;p36"/>
          <p:cNvPicPr preferRelativeResize="0"/>
          <p:nvPr/>
        </p:nvPicPr>
        <p:blipFill>
          <a:blip r:embed="rId4">
            <a:alphaModFix/>
          </a:blip>
          <a:stretch>
            <a:fillRect/>
          </a:stretch>
        </p:blipFill>
        <p:spPr>
          <a:xfrm>
            <a:off x="7891450" y="0"/>
            <a:ext cx="1063197" cy="11524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7"/>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453" name="Google Shape;453;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marL="457200" lvl="0" indent="-342900" algn="l" rtl="0">
              <a:spcBef>
                <a:spcPts val="1200"/>
              </a:spcBef>
              <a:spcAft>
                <a:spcPts val="0"/>
              </a:spcAft>
              <a:buClr>
                <a:srgbClr val="414143"/>
              </a:buClr>
              <a:buSzPts val="1800"/>
              <a:buFont typeface="Roboto"/>
              <a:buChar char="●"/>
            </a:pPr>
            <a:r>
              <a:rPr lang="en">
                <a:solidFill>
                  <a:srgbClr val="414143"/>
                </a:solidFill>
                <a:latin typeface="Roboto"/>
                <a:ea typeface="Roboto"/>
                <a:cs typeface="Roboto"/>
                <a:sym typeface="Roboto"/>
              </a:rPr>
              <a:t>Recognize the aspects of a coordinate plane and solve for lengths between points using the Pythagorean Theorem </a:t>
            </a:r>
            <a:endParaRPr>
              <a:solidFill>
                <a:srgbClr val="414143"/>
              </a:solidFill>
              <a:latin typeface="Roboto"/>
              <a:ea typeface="Roboto"/>
              <a:cs typeface="Roboto"/>
              <a:sym typeface="Roboto"/>
            </a:endParaRPr>
          </a:p>
          <a:p>
            <a:pPr marL="457200" lvl="0" indent="-342900" algn="l" rtl="0">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Understand the Distance Formula as a derivative of the Pythagorean Theorem</a:t>
            </a:r>
            <a:endParaRPr>
              <a:solidFill>
                <a:srgbClr val="414143"/>
              </a:solidFill>
              <a:latin typeface="Roboto"/>
              <a:ea typeface="Roboto"/>
              <a:cs typeface="Roboto"/>
              <a:sym typeface="Roboto"/>
            </a:endParaRPr>
          </a:p>
          <a:p>
            <a:pPr marL="457200" lvl="0" indent="-342900" algn="l" rtl="0">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Solve for distances using the Distance Formula and coordinates</a:t>
            </a:r>
            <a:endParaRPr>
              <a:solidFill>
                <a:srgbClr val="414143"/>
              </a:solidFill>
              <a:latin typeface="Roboto"/>
              <a:ea typeface="Roboto"/>
              <a:cs typeface="Roboto"/>
              <a:sym typeface="Roboto"/>
            </a:endParaRPr>
          </a:p>
        </p:txBody>
      </p:sp>
      <p:cxnSp>
        <p:nvCxnSpPr>
          <p:cNvPr id="454" name="Google Shape;454;p37"/>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455" name="Google Shape;455;p37"/>
          <p:cNvPicPr preferRelativeResize="0"/>
          <p:nvPr/>
        </p:nvPicPr>
        <p:blipFill>
          <a:blip r:embed="rId3">
            <a:alphaModFix/>
          </a:blip>
          <a:stretch>
            <a:fillRect/>
          </a:stretch>
        </p:blipFill>
        <p:spPr>
          <a:xfrm rot="5934597">
            <a:off x="8050816" y="93525"/>
            <a:ext cx="757319" cy="757319"/>
          </a:xfrm>
          <a:prstGeom prst="rect">
            <a:avLst/>
          </a:prstGeom>
          <a:noFill/>
          <a:ln>
            <a:noFill/>
          </a:ln>
        </p:spPr>
      </p:pic>
      <p:pic>
        <p:nvPicPr>
          <p:cNvPr id="456" name="Google Shape;456;p37"/>
          <p:cNvPicPr preferRelativeResize="0"/>
          <p:nvPr/>
        </p:nvPicPr>
        <p:blipFill rotWithShape="1">
          <a:blip r:embed="rId4">
            <a:alphaModFix/>
          </a:blip>
          <a:srcRect l="16717" r="14962" b="16464"/>
          <a:stretch/>
        </p:blipFill>
        <p:spPr>
          <a:xfrm>
            <a:off x="7950450" y="-228600"/>
            <a:ext cx="958050" cy="11713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8"/>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Review of Pythagorean Theorem</a:t>
            </a:r>
            <a:endParaRPr b="1">
              <a:solidFill>
                <a:srgbClr val="1F3A93"/>
              </a:solidFill>
              <a:latin typeface="Roboto Condensed"/>
              <a:ea typeface="Roboto Condensed"/>
              <a:cs typeface="Roboto Condensed"/>
              <a:sym typeface="Roboto Condensed"/>
            </a:endParaRPr>
          </a:p>
        </p:txBody>
      </p:sp>
      <p:cxnSp>
        <p:nvCxnSpPr>
          <p:cNvPr id="462" name="Google Shape;462;p38"/>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463" name="Google Shape;463;p38"/>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464" name="Google Shape;464;p38"/>
          <p:cNvPicPr preferRelativeResize="0"/>
          <p:nvPr/>
        </p:nvPicPr>
        <p:blipFill>
          <a:blip r:embed="rId4">
            <a:alphaModFix/>
          </a:blip>
          <a:stretch>
            <a:fillRect/>
          </a:stretch>
        </p:blipFill>
        <p:spPr>
          <a:xfrm>
            <a:off x="7797174" y="-46400"/>
            <a:ext cx="1197252" cy="1151298"/>
          </a:xfrm>
          <a:prstGeom prst="rect">
            <a:avLst/>
          </a:prstGeom>
          <a:noFill/>
          <a:ln>
            <a:noFill/>
          </a:ln>
        </p:spPr>
      </p:pic>
      <p:grpSp>
        <p:nvGrpSpPr>
          <p:cNvPr id="465" name="Google Shape;465;p38"/>
          <p:cNvGrpSpPr/>
          <p:nvPr/>
        </p:nvGrpSpPr>
        <p:grpSpPr>
          <a:xfrm>
            <a:off x="5050375" y="2828900"/>
            <a:ext cx="2632150" cy="1668700"/>
            <a:chOff x="6284525" y="2028900"/>
            <a:chExt cx="2632150" cy="1668700"/>
          </a:xfrm>
        </p:grpSpPr>
        <p:sp>
          <p:nvSpPr>
            <p:cNvPr id="466" name="Google Shape;466;p38"/>
            <p:cNvSpPr/>
            <p:nvPr/>
          </p:nvSpPr>
          <p:spPr>
            <a:xfrm>
              <a:off x="6536775" y="2028900"/>
              <a:ext cx="2379900" cy="12831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536775" y="3169500"/>
              <a:ext cx="142500" cy="1425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txBox="1"/>
            <p:nvPr/>
          </p:nvSpPr>
          <p:spPr>
            <a:xfrm>
              <a:off x="6284525" y="257725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latin typeface="Roboto"/>
                  <a:ea typeface="Roboto"/>
                  <a:cs typeface="Roboto"/>
                  <a:sym typeface="Roboto"/>
                </a:rPr>
                <a:t>a</a:t>
              </a:r>
              <a:endParaRPr i="1">
                <a:solidFill>
                  <a:srgbClr val="1F3A92"/>
                </a:solidFill>
                <a:latin typeface="Roboto"/>
                <a:ea typeface="Roboto"/>
                <a:cs typeface="Roboto"/>
                <a:sym typeface="Roboto"/>
              </a:endParaRPr>
            </a:p>
          </p:txBody>
        </p:sp>
        <p:sp>
          <p:nvSpPr>
            <p:cNvPr id="469" name="Google Shape;469;p38"/>
            <p:cNvSpPr txBox="1"/>
            <p:nvPr/>
          </p:nvSpPr>
          <p:spPr>
            <a:xfrm>
              <a:off x="7434925" y="329740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latin typeface="Roboto"/>
                  <a:ea typeface="Roboto"/>
                  <a:cs typeface="Roboto"/>
                  <a:sym typeface="Roboto"/>
                </a:rPr>
                <a:t>b</a:t>
              </a:r>
              <a:endParaRPr i="1">
                <a:solidFill>
                  <a:srgbClr val="1F3A92"/>
                </a:solidFill>
                <a:latin typeface="Roboto"/>
                <a:ea typeface="Roboto"/>
                <a:cs typeface="Roboto"/>
                <a:sym typeface="Roboto"/>
              </a:endParaRPr>
            </a:p>
          </p:txBody>
        </p:sp>
        <p:sp>
          <p:nvSpPr>
            <p:cNvPr id="470" name="Google Shape;470;p38"/>
            <p:cNvSpPr txBox="1"/>
            <p:nvPr/>
          </p:nvSpPr>
          <p:spPr>
            <a:xfrm>
              <a:off x="7600575" y="2286625"/>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latin typeface="Roboto"/>
                  <a:ea typeface="Roboto"/>
                  <a:cs typeface="Roboto"/>
                  <a:sym typeface="Roboto"/>
                </a:rPr>
                <a:t>c</a:t>
              </a:r>
              <a:endParaRPr i="1">
                <a:solidFill>
                  <a:srgbClr val="1F3A92"/>
                </a:solidFill>
                <a:latin typeface="Roboto"/>
                <a:ea typeface="Roboto"/>
                <a:cs typeface="Roboto"/>
                <a:sym typeface="Roboto"/>
              </a:endParaRPr>
            </a:p>
          </p:txBody>
        </p:sp>
      </p:grpSp>
      <p:pic>
        <p:nvPicPr>
          <p:cNvPr id="471" name="Google Shape;471;p38"/>
          <p:cNvPicPr preferRelativeResize="0"/>
          <p:nvPr/>
        </p:nvPicPr>
        <p:blipFill rotWithShape="1">
          <a:blip r:embed="rId5">
            <a:alphaModFix/>
          </a:blip>
          <a:srcRect l="-8483" t="38529" b="36661"/>
          <a:stretch/>
        </p:blipFill>
        <p:spPr>
          <a:xfrm rot="6539255" flipH="1">
            <a:off x="4481201" y="4180290"/>
            <a:ext cx="905099" cy="206994"/>
          </a:xfrm>
          <a:prstGeom prst="rect">
            <a:avLst/>
          </a:prstGeom>
          <a:noFill/>
          <a:ln>
            <a:noFill/>
          </a:ln>
        </p:spPr>
      </p:pic>
      <p:pic>
        <p:nvPicPr>
          <p:cNvPr id="472" name="Google Shape;472;p38"/>
          <p:cNvPicPr preferRelativeResize="0"/>
          <p:nvPr/>
        </p:nvPicPr>
        <p:blipFill rotWithShape="1">
          <a:blip r:embed="rId5">
            <a:alphaModFix/>
          </a:blip>
          <a:srcRect l="-8483" t="38529" b="36661"/>
          <a:stretch/>
        </p:blipFill>
        <p:spPr>
          <a:xfrm rot="9293872" flipH="1">
            <a:off x="5245326" y="4569889"/>
            <a:ext cx="905099" cy="206996"/>
          </a:xfrm>
          <a:prstGeom prst="rect">
            <a:avLst/>
          </a:prstGeom>
          <a:noFill/>
          <a:ln>
            <a:noFill/>
          </a:ln>
        </p:spPr>
      </p:pic>
      <p:sp>
        <p:nvSpPr>
          <p:cNvPr id="473" name="Google Shape;473;p38"/>
          <p:cNvSpPr txBox="1"/>
          <p:nvPr/>
        </p:nvSpPr>
        <p:spPr>
          <a:xfrm>
            <a:off x="4565275" y="4598050"/>
            <a:ext cx="907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1F3A92"/>
                </a:solidFill>
                <a:latin typeface="Roboto"/>
                <a:ea typeface="Roboto"/>
                <a:cs typeface="Roboto"/>
                <a:sym typeface="Roboto"/>
              </a:rPr>
              <a:t>Legs</a:t>
            </a:r>
            <a:endParaRPr sz="1600" b="1">
              <a:solidFill>
                <a:srgbClr val="1F3A92"/>
              </a:solidFill>
              <a:latin typeface="Roboto"/>
              <a:ea typeface="Roboto"/>
              <a:cs typeface="Roboto"/>
              <a:sym typeface="Roboto"/>
            </a:endParaRPr>
          </a:p>
        </p:txBody>
      </p:sp>
      <p:sp>
        <p:nvSpPr>
          <p:cNvPr id="474" name="Google Shape;474;p38"/>
          <p:cNvSpPr txBox="1"/>
          <p:nvPr/>
        </p:nvSpPr>
        <p:spPr>
          <a:xfrm>
            <a:off x="311700" y="1297150"/>
            <a:ext cx="8520600" cy="225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rgbClr val="FDB82C"/>
                </a:solidFill>
                <a:latin typeface="Roboto"/>
                <a:ea typeface="Roboto"/>
                <a:cs typeface="Roboto"/>
                <a:sym typeface="Roboto"/>
              </a:rPr>
              <a:t>Pythagorean Theorem</a:t>
            </a:r>
            <a:r>
              <a:rPr lang="en" sz="2100" b="1">
                <a:solidFill>
                  <a:schemeClr val="dk1"/>
                </a:solidFill>
                <a:latin typeface="Roboto"/>
                <a:ea typeface="Roboto"/>
                <a:cs typeface="Roboto"/>
                <a:sym typeface="Roboto"/>
              </a:rPr>
              <a:t> </a:t>
            </a:r>
            <a:r>
              <a:rPr lang="en" sz="2100">
                <a:solidFill>
                  <a:srgbClr val="424242"/>
                </a:solidFill>
                <a:latin typeface="Roboto"/>
                <a:ea typeface="Roboto"/>
                <a:cs typeface="Roboto"/>
                <a:sym typeface="Roboto"/>
              </a:rPr>
              <a:t>is used for right triangles and allows us to find the length of one side of the triangle, when the other two side lengths are known.</a:t>
            </a:r>
            <a:endParaRPr sz="2100">
              <a:solidFill>
                <a:srgbClr val="424242"/>
              </a:solidFill>
              <a:latin typeface="Roboto"/>
              <a:ea typeface="Roboto"/>
              <a:cs typeface="Roboto"/>
              <a:sym typeface="Roboto"/>
            </a:endParaRPr>
          </a:p>
          <a:p>
            <a:pPr marL="0" lvl="0" indent="0" algn="l" rtl="0">
              <a:lnSpc>
                <a:spcPct val="115000"/>
              </a:lnSpc>
              <a:spcBef>
                <a:spcPts val="0"/>
              </a:spcBef>
              <a:spcAft>
                <a:spcPts val="0"/>
              </a:spcAft>
              <a:buNone/>
            </a:pPr>
            <a:endParaRPr sz="2100">
              <a:solidFill>
                <a:srgbClr val="424242"/>
              </a:solidFill>
              <a:latin typeface="Roboto"/>
              <a:ea typeface="Roboto"/>
              <a:cs typeface="Roboto"/>
              <a:sym typeface="Roboto"/>
            </a:endParaRPr>
          </a:p>
          <a:p>
            <a:pPr marL="0" lvl="0" indent="457200" algn="l" rtl="0">
              <a:spcBef>
                <a:spcPts val="0"/>
              </a:spcBef>
              <a:spcAft>
                <a:spcPts val="0"/>
              </a:spcAft>
              <a:buNone/>
            </a:pPr>
            <a:r>
              <a:rPr lang="en" sz="3800" b="1" i="1">
                <a:solidFill>
                  <a:srgbClr val="00B2A9"/>
                </a:solidFill>
                <a:latin typeface="Roboto"/>
                <a:ea typeface="Roboto"/>
                <a:cs typeface="Roboto"/>
                <a:sym typeface="Roboto"/>
              </a:rPr>
              <a:t>a</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 b</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 c</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a:t>
            </a:r>
            <a:endParaRPr/>
          </a:p>
        </p:txBody>
      </p:sp>
      <p:pic>
        <p:nvPicPr>
          <p:cNvPr id="475" name="Google Shape;475;p38"/>
          <p:cNvPicPr preferRelativeResize="0"/>
          <p:nvPr/>
        </p:nvPicPr>
        <p:blipFill rotWithShape="1">
          <a:blip r:embed="rId5">
            <a:alphaModFix/>
          </a:blip>
          <a:srcRect l="24704" t="36201" b="36660"/>
          <a:stretch/>
        </p:blipFill>
        <p:spPr>
          <a:xfrm rot="8100058">
            <a:off x="6525506" y="2876547"/>
            <a:ext cx="628235" cy="226428"/>
          </a:xfrm>
          <a:prstGeom prst="rect">
            <a:avLst/>
          </a:prstGeom>
          <a:noFill/>
          <a:ln>
            <a:noFill/>
          </a:ln>
        </p:spPr>
      </p:pic>
      <p:sp>
        <p:nvSpPr>
          <p:cNvPr id="476" name="Google Shape;476;p38"/>
          <p:cNvSpPr txBox="1"/>
          <p:nvPr/>
        </p:nvSpPr>
        <p:spPr>
          <a:xfrm>
            <a:off x="6929575" y="2343275"/>
            <a:ext cx="2214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1F3A92"/>
                </a:solidFill>
                <a:latin typeface="Roboto"/>
                <a:ea typeface="Roboto"/>
                <a:cs typeface="Roboto"/>
                <a:sym typeface="Roboto"/>
              </a:rPr>
              <a:t>Hypotenuse</a:t>
            </a:r>
            <a:endParaRPr sz="1600" b="1">
              <a:solidFill>
                <a:srgbClr val="1F3A92"/>
              </a:solidFill>
              <a:latin typeface="Roboto"/>
              <a:ea typeface="Roboto"/>
              <a:cs typeface="Roboto"/>
              <a:sym typeface="Roboto"/>
            </a:endParaRPr>
          </a:p>
          <a:p>
            <a:pPr marL="457200" lvl="0" indent="-317500" algn="l" rtl="0">
              <a:spcBef>
                <a:spcPts val="0"/>
              </a:spcBef>
              <a:spcAft>
                <a:spcPts val="0"/>
              </a:spcAft>
              <a:buClr>
                <a:srgbClr val="1F3A92"/>
              </a:buClr>
              <a:buSzPts val="1400"/>
              <a:buFont typeface="Roboto"/>
              <a:buChar char="●"/>
            </a:pPr>
            <a:r>
              <a:rPr lang="en">
                <a:solidFill>
                  <a:srgbClr val="1F3A92"/>
                </a:solidFill>
                <a:latin typeface="Roboto"/>
                <a:ea typeface="Roboto"/>
                <a:cs typeface="Roboto"/>
                <a:sym typeface="Roboto"/>
              </a:rPr>
              <a:t>Opposite the right angle</a:t>
            </a:r>
            <a:endParaRPr>
              <a:solidFill>
                <a:srgbClr val="1F3A92"/>
              </a:solidFill>
              <a:latin typeface="Roboto"/>
              <a:ea typeface="Roboto"/>
              <a:cs typeface="Roboto"/>
              <a:sym typeface="Roboto"/>
            </a:endParaRPr>
          </a:p>
          <a:p>
            <a:pPr marL="457200" lvl="0" indent="-317500" algn="l" rtl="0">
              <a:spcBef>
                <a:spcPts val="0"/>
              </a:spcBef>
              <a:spcAft>
                <a:spcPts val="0"/>
              </a:spcAft>
              <a:buClr>
                <a:srgbClr val="1F3A92"/>
              </a:buClr>
              <a:buSzPts val="1400"/>
              <a:buFont typeface="Roboto"/>
              <a:buChar char="●"/>
            </a:pPr>
            <a:r>
              <a:rPr lang="en">
                <a:solidFill>
                  <a:srgbClr val="1F3A92"/>
                </a:solidFill>
                <a:latin typeface="Roboto"/>
                <a:ea typeface="Roboto"/>
                <a:cs typeface="Roboto"/>
                <a:sym typeface="Roboto"/>
              </a:rPr>
              <a:t>Longest of the 3 sides</a:t>
            </a:r>
            <a:endParaRPr>
              <a:solidFill>
                <a:srgbClr val="1F3A92"/>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9"/>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Pythagorean Theorem &amp; Distance</a:t>
            </a:r>
            <a:endParaRPr b="1">
              <a:solidFill>
                <a:srgbClr val="1F3A93"/>
              </a:solidFill>
              <a:latin typeface="Roboto Condensed"/>
              <a:ea typeface="Roboto Condensed"/>
              <a:cs typeface="Roboto Condensed"/>
              <a:sym typeface="Roboto Condensed"/>
            </a:endParaRPr>
          </a:p>
        </p:txBody>
      </p:sp>
      <p:cxnSp>
        <p:nvCxnSpPr>
          <p:cNvPr id="482" name="Google Shape;482;p39"/>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483" name="Google Shape;483;p39"/>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484" name="Google Shape;484;p39"/>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485" name="Google Shape;485;p39"/>
          <p:cNvSpPr txBox="1"/>
          <p:nvPr/>
        </p:nvSpPr>
        <p:spPr>
          <a:xfrm>
            <a:off x="311700" y="1297150"/>
            <a:ext cx="85206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rgbClr val="424242"/>
                </a:solidFill>
                <a:latin typeface="Roboto"/>
                <a:ea typeface="Roboto"/>
                <a:cs typeface="Roboto"/>
                <a:sym typeface="Roboto"/>
              </a:rPr>
              <a:t>Let’s apply the Pythagorean Theorem to finding distances once again!</a:t>
            </a:r>
            <a:endParaRPr>
              <a:solidFill>
                <a:srgbClr val="424242"/>
              </a:solidFill>
            </a:endParaRPr>
          </a:p>
        </p:txBody>
      </p:sp>
      <p:grpSp>
        <p:nvGrpSpPr>
          <p:cNvPr id="486" name="Google Shape;486;p39"/>
          <p:cNvGrpSpPr/>
          <p:nvPr/>
        </p:nvGrpSpPr>
        <p:grpSpPr>
          <a:xfrm>
            <a:off x="5798650" y="1895025"/>
            <a:ext cx="3033649" cy="3033650"/>
            <a:chOff x="152400" y="1957450"/>
            <a:chExt cx="3033650" cy="3033650"/>
          </a:xfrm>
        </p:grpSpPr>
        <p:pic>
          <p:nvPicPr>
            <p:cNvPr id="487" name="Google Shape;487;p39"/>
            <p:cNvPicPr preferRelativeResize="0"/>
            <p:nvPr/>
          </p:nvPicPr>
          <p:blipFill>
            <a:blip r:embed="rId5">
              <a:alphaModFix/>
            </a:blip>
            <a:stretch>
              <a:fillRect/>
            </a:stretch>
          </p:blipFill>
          <p:spPr>
            <a:xfrm>
              <a:off x="152400" y="1957450"/>
              <a:ext cx="3033650" cy="3033650"/>
            </a:xfrm>
            <a:prstGeom prst="rect">
              <a:avLst/>
            </a:prstGeom>
            <a:noFill/>
            <a:ln>
              <a:noFill/>
            </a:ln>
          </p:spPr>
        </p:pic>
        <p:cxnSp>
          <p:nvCxnSpPr>
            <p:cNvPr id="488" name="Google Shape;488;p39"/>
            <p:cNvCxnSpPr>
              <a:stCxn id="487" idx="2"/>
            </p:cNvCxnSpPr>
            <p:nvPr/>
          </p:nvCxnSpPr>
          <p:spPr>
            <a:xfrm rot="10800000">
              <a:off x="1669225" y="1957500"/>
              <a:ext cx="0" cy="3033600"/>
            </a:xfrm>
            <a:prstGeom prst="straightConnector1">
              <a:avLst/>
            </a:prstGeom>
            <a:noFill/>
            <a:ln w="19050" cap="flat" cmpd="sng">
              <a:solidFill>
                <a:srgbClr val="1F3A93"/>
              </a:solidFill>
              <a:prstDash val="solid"/>
              <a:round/>
              <a:headEnd type="stealth" w="med" len="med"/>
              <a:tailEnd type="triangle" w="med" len="med"/>
            </a:ln>
          </p:spPr>
        </p:cxnSp>
        <p:cxnSp>
          <p:nvCxnSpPr>
            <p:cNvPr id="489" name="Google Shape;489;p39"/>
            <p:cNvCxnSpPr>
              <a:stCxn id="487" idx="1"/>
              <a:endCxn id="487" idx="3"/>
            </p:cNvCxnSpPr>
            <p:nvPr/>
          </p:nvCxnSpPr>
          <p:spPr>
            <a:xfrm>
              <a:off x="152400" y="3474275"/>
              <a:ext cx="3033600" cy="0"/>
            </a:xfrm>
            <a:prstGeom prst="straightConnector1">
              <a:avLst/>
            </a:prstGeom>
            <a:noFill/>
            <a:ln w="19050" cap="flat" cmpd="sng">
              <a:solidFill>
                <a:srgbClr val="1F3A93"/>
              </a:solidFill>
              <a:prstDash val="solid"/>
              <a:round/>
              <a:headEnd type="stealth" w="med" len="med"/>
              <a:tailEnd type="triangle" w="med" len="med"/>
            </a:ln>
          </p:spPr>
        </p:cxnSp>
        <p:cxnSp>
          <p:nvCxnSpPr>
            <p:cNvPr id="490" name="Google Shape;490;p39"/>
            <p:cNvCxnSpPr/>
            <p:nvPr/>
          </p:nvCxnSpPr>
          <p:spPr>
            <a:xfrm>
              <a:off x="1597975" y="26092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491" name="Google Shape;491;p39"/>
            <p:cNvCxnSpPr/>
            <p:nvPr/>
          </p:nvCxnSpPr>
          <p:spPr>
            <a:xfrm>
              <a:off x="1597975" y="429715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492" name="Google Shape;492;p39"/>
            <p:cNvCxnSpPr/>
            <p:nvPr/>
          </p:nvCxnSpPr>
          <p:spPr>
            <a:xfrm rot="5400000">
              <a:off x="2414650" y="34743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493" name="Google Shape;493;p39"/>
            <p:cNvCxnSpPr/>
            <p:nvPr/>
          </p:nvCxnSpPr>
          <p:spPr>
            <a:xfrm rot="5400000">
              <a:off x="729100" y="3474300"/>
              <a:ext cx="149700" cy="0"/>
            </a:xfrm>
            <a:prstGeom prst="straightConnector1">
              <a:avLst/>
            </a:prstGeom>
            <a:noFill/>
            <a:ln w="19050" cap="flat" cmpd="sng">
              <a:solidFill>
                <a:srgbClr val="1F3A92"/>
              </a:solidFill>
              <a:prstDash val="solid"/>
              <a:round/>
              <a:headEnd type="none" w="med" len="med"/>
              <a:tailEnd type="none" w="med" len="med"/>
            </a:ln>
          </p:spPr>
        </p:cxnSp>
        <p:sp>
          <p:nvSpPr>
            <p:cNvPr id="494" name="Google Shape;494;p39"/>
            <p:cNvSpPr txBox="1"/>
            <p:nvPr/>
          </p:nvSpPr>
          <p:spPr>
            <a:xfrm>
              <a:off x="1398225" y="2432200"/>
              <a:ext cx="17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495" name="Google Shape;495;p39"/>
            <p:cNvSpPr txBox="1"/>
            <p:nvPr/>
          </p:nvSpPr>
          <p:spPr>
            <a:xfrm>
              <a:off x="2338450" y="3448600"/>
              <a:ext cx="2958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496" name="Google Shape;496;p39"/>
            <p:cNvSpPr txBox="1"/>
            <p:nvPr/>
          </p:nvSpPr>
          <p:spPr>
            <a:xfrm>
              <a:off x="1324625" y="4120150"/>
              <a:ext cx="32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497" name="Google Shape;497;p39"/>
            <p:cNvSpPr txBox="1"/>
            <p:nvPr/>
          </p:nvSpPr>
          <p:spPr>
            <a:xfrm>
              <a:off x="563950" y="3448600"/>
              <a:ext cx="4800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grpSp>
      <p:sp>
        <p:nvSpPr>
          <p:cNvPr id="498" name="Google Shape;498;p39"/>
          <p:cNvSpPr txBox="1"/>
          <p:nvPr/>
        </p:nvSpPr>
        <p:spPr>
          <a:xfrm>
            <a:off x="409575" y="2009950"/>
            <a:ext cx="5181000" cy="237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rgbClr val="424242"/>
                </a:solidFill>
                <a:latin typeface="Roboto"/>
                <a:ea typeface="Roboto"/>
                <a:cs typeface="Roboto"/>
                <a:sym typeface="Roboto"/>
              </a:rPr>
              <a:t>To get from his </a:t>
            </a:r>
            <a:r>
              <a:rPr lang="en" sz="1800">
                <a:solidFill>
                  <a:srgbClr val="424242"/>
                </a:solidFill>
                <a:highlight>
                  <a:srgbClr val="FDB82C"/>
                </a:highlight>
                <a:latin typeface="Roboto"/>
                <a:ea typeface="Roboto"/>
                <a:cs typeface="Roboto"/>
                <a:sym typeface="Roboto"/>
              </a:rPr>
              <a:t>high school</a:t>
            </a:r>
            <a:r>
              <a:rPr lang="en" sz="1800">
                <a:solidFill>
                  <a:srgbClr val="424242"/>
                </a:solidFill>
                <a:latin typeface="Roboto"/>
                <a:ea typeface="Roboto"/>
                <a:cs typeface="Roboto"/>
                <a:sym typeface="Roboto"/>
              </a:rPr>
              <a:t> to his </a:t>
            </a:r>
            <a:r>
              <a:rPr lang="en" sz="1800">
                <a:solidFill>
                  <a:srgbClr val="424242"/>
                </a:solidFill>
                <a:highlight>
                  <a:srgbClr val="00B2A9"/>
                </a:highlight>
                <a:latin typeface="Roboto"/>
                <a:ea typeface="Roboto"/>
                <a:cs typeface="Roboto"/>
                <a:sym typeface="Roboto"/>
              </a:rPr>
              <a:t>home</a:t>
            </a:r>
            <a:r>
              <a:rPr lang="en" sz="1800">
                <a:solidFill>
                  <a:srgbClr val="424242"/>
                </a:solidFill>
                <a:latin typeface="Roboto"/>
                <a:ea typeface="Roboto"/>
                <a:cs typeface="Roboto"/>
                <a:sym typeface="Roboto"/>
              </a:rPr>
              <a:t>, Michael travels 5.0 miles east and then 4.0 miles north. When Sheila goes to her </a:t>
            </a:r>
            <a:r>
              <a:rPr lang="en" sz="1800">
                <a:solidFill>
                  <a:srgbClr val="424242"/>
                </a:solidFill>
                <a:highlight>
                  <a:srgbClr val="91D5AC"/>
                </a:highlight>
                <a:latin typeface="Roboto"/>
                <a:ea typeface="Roboto"/>
                <a:cs typeface="Roboto"/>
                <a:sym typeface="Roboto"/>
              </a:rPr>
              <a:t>home</a:t>
            </a:r>
            <a:r>
              <a:rPr lang="en" sz="1800">
                <a:solidFill>
                  <a:srgbClr val="424242"/>
                </a:solidFill>
                <a:latin typeface="Roboto"/>
                <a:ea typeface="Roboto"/>
                <a:cs typeface="Roboto"/>
                <a:sym typeface="Roboto"/>
              </a:rPr>
              <a:t> from the same </a:t>
            </a:r>
            <a:r>
              <a:rPr lang="en" sz="1800">
                <a:solidFill>
                  <a:srgbClr val="424242"/>
                </a:solidFill>
                <a:highlight>
                  <a:srgbClr val="FDB82C"/>
                </a:highlight>
                <a:latin typeface="Roboto"/>
                <a:ea typeface="Roboto"/>
                <a:cs typeface="Roboto"/>
                <a:sym typeface="Roboto"/>
              </a:rPr>
              <a:t>high school</a:t>
            </a:r>
            <a:r>
              <a:rPr lang="en" sz="1800">
                <a:solidFill>
                  <a:srgbClr val="424242"/>
                </a:solidFill>
                <a:latin typeface="Roboto"/>
                <a:ea typeface="Roboto"/>
                <a:cs typeface="Roboto"/>
                <a:sym typeface="Roboto"/>
              </a:rPr>
              <a:t>, she travels 6.0 miles west and 2.0 miles south. What is the measure of the shortest distance, to the </a:t>
            </a:r>
            <a:r>
              <a:rPr lang="en" sz="1800" i="1">
                <a:solidFill>
                  <a:srgbClr val="424242"/>
                </a:solidFill>
                <a:latin typeface="Roboto"/>
                <a:ea typeface="Roboto"/>
                <a:cs typeface="Roboto"/>
                <a:sym typeface="Roboto"/>
              </a:rPr>
              <a:t>nearest tenth of a mile, </a:t>
            </a:r>
            <a:r>
              <a:rPr lang="en" sz="1800">
                <a:solidFill>
                  <a:srgbClr val="424242"/>
                </a:solidFill>
                <a:latin typeface="Roboto"/>
                <a:ea typeface="Roboto"/>
                <a:cs typeface="Roboto"/>
                <a:sym typeface="Roboto"/>
              </a:rPr>
              <a:t>between Michael’s home and Sheila's home?</a:t>
            </a:r>
            <a:endParaRPr sz="1800">
              <a:solidFill>
                <a:srgbClr val="424242"/>
              </a:solidFill>
              <a:latin typeface="Roboto"/>
              <a:ea typeface="Roboto"/>
              <a:cs typeface="Roboto"/>
              <a:sym typeface="Roboto"/>
            </a:endParaRPr>
          </a:p>
        </p:txBody>
      </p:sp>
      <p:sp>
        <p:nvSpPr>
          <p:cNvPr id="499" name="Google Shape;499;p39"/>
          <p:cNvSpPr/>
          <p:nvPr/>
        </p:nvSpPr>
        <p:spPr>
          <a:xfrm>
            <a:off x="7246775" y="3343150"/>
            <a:ext cx="137400" cy="137400"/>
          </a:xfrm>
          <a:prstGeom prst="ellipse">
            <a:avLst/>
          </a:prstGeom>
          <a:solidFill>
            <a:schemeClr val="accent4"/>
          </a:solidFill>
          <a:ln w="9525" cap="flat" cmpd="sng">
            <a:solidFill>
              <a:srgbClr val="FDB8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9"/>
          <p:cNvSpPr/>
          <p:nvPr/>
        </p:nvSpPr>
        <p:spPr>
          <a:xfrm>
            <a:off x="8063900" y="2634150"/>
            <a:ext cx="137400" cy="137400"/>
          </a:xfrm>
          <a:prstGeom prst="ellipse">
            <a:avLst/>
          </a:prstGeom>
          <a:solidFill>
            <a:srgbClr val="00B2A9"/>
          </a:solid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9"/>
          <p:cNvSpPr/>
          <p:nvPr/>
        </p:nvSpPr>
        <p:spPr>
          <a:xfrm>
            <a:off x="6228250" y="3672925"/>
            <a:ext cx="137400" cy="137400"/>
          </a:xfrm>
          <a:prstGeom prst="ellipse">
            <a:avLst/>
          </a:prstGeom>
          <a:solidFill>
            <a:srgbClr val="91D5AC"/>
          </a:solidFill>
          <a:ln w="9525" cap="flat" cmpd="sng">
            <a:solidFill>
              <a:srgbClr val="91D5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2" name="Google Shape;502;p39"/>
          <p:cNvCxnSpPr>
            <a:stCxn id="501" idx="7"/>
            <a:endCxn id="500" idx="7"/>
          </p:cNvCxnSpPr>
          <p:nvPr/>
        </p:nvCxnSpPr>
        <p:spPr>
          <a:xfrm rot="10800000" flipH="1">
            <a:off x="6345528" y="2654147"/>
            <a:ext cx="1835700" cy="1038900"/>
          </a:xfrm>
          <a:prstGeom prst="straightConnector1">
            <a:avLst/>
          </a:prstGeom>
          <a:noFill/>
          <a:ln w="28575" cap="flat" cmpd="sng">
            <a:solidFill>
              <a:srgbClr val="00B2A9"/>
            </a:solidFill>
            <a:prstDash val="lgDash"/>
            <a:round/>
            <a:headEnd type="none" w="med" len="med"/>
            <a:tailEnd type="none" w="med" len="med"/>
          </a:ln>
        </p:spPr>
      </p:cxnSp>
      <p:sp>
        <p:nvSpPr>
          <p:cNvPr id="503" name="Google Shape;503;p39"/>
          <p:cNvSpPr txBox="1"/>
          <p:nvPr/>
        </p:nvSpPr>
        <p:spPr>
          <a:xfrm>
            <a:off x="6928750" y="284900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c</a:t>
            </a:r>
            <a:endParaRPr b="1" i="1">
              <a:solidFill>
                <a:srgbClr val="00B2A9"/>
              </a:solidFill>
            </a:endParaRPr>
          </a:p>
        </p:txBody>
      </p:sp>
      <p:sp>
        <p:nvSpPr>
          <p:cNvPr id="504" name="Google Shape;504;p39"/>
          <p:cNvSpPr txBox="1"/>
          <p:nvPr/>
        </p:nvSpPr>
        <p:spPr>
          <a:xfrm>
            <a:off x="1004300" y="4392625"/>
            <a:ext cx="413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B2A9"/>
                </a:solidFill>
                <a:latin typeface="Roboto"/>
                <a:ea typeface="Roboto"/>
                <a:cs typeface="Roboto"/>
                <a:sym typeface="Roboto"/>
              </a:rPr>
              <a:t>Can we make this into a right triangle and use the Pythagorean Theorem?</a:t>
            </a:r>
            <a:endParaRPr b="1">
              <a:solidFill>
                <a:srgbClr val="00B2A9"/>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1000"/>
                                        <p:tgtEl>
                                          <p:spTgt spid="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9"/>
                                        </p:tgtEl>
                                        <p:attrNameLst>
                                          <p:attrName>style.visibility</p:attrName>
                                        </p:attrNameLst>
                                      </p:cBhvr>
                                      <p:to>
                                        <p:strVal val="visible"/>
                                      </p:to>
                                    </p:set>
                                    <p:animEffect transition="in" filter="fade">
                                      <p:cBhvr>
                                        <p:cTn id="12" dur="1000"/>
                                        <p:tgtEl>
                                          <p:spTgt spid="4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0"/>
                                        </p:tgtEl>
                                        <p:attrNameLst>
                                          <p:attrName>style.visibility</p:attrName>
                                        </p:attrNameLst>
                                      </p:cBhvr>
                                      <p:to>
                                        <p:strVal val="visible"/>
                                      </p:to>
                                    </p:set>
                                    <p:animEffect transition="in" filter="fade">
                                      <p:cBhvr>
                                        <p:cTn id="17" dur="1000"/>
                                        <p:tgtEl>
                                          <p:spTgt spid="5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
                                        </p:tgtEl>
                                        <p:attrNameLst>
                                          <p:attrName>style.visibility</p:attrName>
                                        </p:attrNameLst>
                                      </p:cBhvr>
                                      <p:to>
                                        <p:strVal val="visible"/>
                                      </p:to>
                                    </p:set>
                                    <p:animEffect transition="in" filter="fade">
                                      <p:cBhvr>
                                        <p:cTn id="22" dur="1000"/>
                                        <p:tgtEl>
                                          <p:spTgt spid="5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2"/>
                                        </p:tgtEl>
                                        <p:attrNameLst>
                                          <p:attrName>style.visibility</p:attrName>
                                        </p:attrNameLst>
                                      </p:cBhvr>
                                      <p:to>
                                        <p:strVal val="visible"/>
                                      </p:to>
                                    </p:set>
                                    <p:animEffect transition="in" filter="fade">
                                      <p:cBhvr>
                                        <p:cTn id="27" dur="1000"/>
                                        <p:tgtEl>
                                          <p:spTgt spid="502"/>
                                        </p:tgtEl>
                                      </p:cBhvr>
                                    </p:animEffect>
                                  </p:childTnLst>
                                </p:cTn>
                              </p:par>
                              <p:par>
                                <p:cTn id="28" presetID="10" presetClass="entr" presetSubtype="0" fill="hold" nodeType="withEffect">
                                  <p:stCondLst>
                                    <p:cond delay="0"/>
                                  </p:stCondLst>
                                  <p:childTnLst>
                                    <p:set>
                                      <p:cBhvr>
                                        <p:cTn id="29" dur="1" fill="hold">
                                          <p:stCondLst>
                                            <p:cond delay="0"/>
                                          </p:stCondLst>
                                        </p:cTn>
                                        <p:tgtEl>
                                          <p:spTgt spid="503"/>
                                        </p:tgtEl>
                                        <p:attrNameLst>
                                          <p:attrName>style.visibility</p:attrName>
                                        </p:attrNameLst>
                                      </p:cBhvr>
                                      <p:to>
                                        <p:strVal val="visible"/>
                                      </p:to>
                                    </p:set>
                                    <p:animEffect transition="in" filter="fade">
                                      <p:cBhvr>
                                        <p:cTn id="30" dur="1000"/>
                                        <p:tgtEl>
                                          <p:spTgt spid="50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04"/>
                                        </p:tgtEl>
                                        <p:attrNameLst>
                                          <p:attrName>style.visibility</p:attrName>
                                        </p:attrNameLst>
                                      </p:cBhvr>
                                      <p:to>
                                        <p:strVal val="visible"/>
                                      </p:to>
                                    </p:set>
                                    <p:animEffect transition="in" filter="fade">
                                      <p:cBhvr>
                                        <p:cTn id="35" dur="10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0"/>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Pythagorean Theorem &amp; Distance</a:t>
            </a:r>
            <a:endParaRPr b="1">
              <a:solidFill>
                <a:srgbClr val="1F3A93"/>
              </a:solidFill>
              <a:latin typeface="Roboto Condensed"/>
              <a:ea typeface="Roboto Condensed"/>
              <a:cs typeface="Roboto Condensed"/>
              <a:sym typeface="Roboto Condensed"/>
            </a:endParaRPr>
          </a:p>
        </p:txBody>
      </p:sp>
      <p:cxnSp>
        <p:nvCxnSpPr>
          <p:cNvPr id="510" name="Google Shape;510;p40"/>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511" name="Google Shape;511;p40"/>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512" name="Google Shape;512;p40"/>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513" name="Google Shape;513;p40"/>
          <p:cNvSpPr txBox="1"/>
          <p:nvPr/>
        </p:nvSpPr>
        <p:spPr>
          <a:xfrm>
            <a:off x="311700" y="1297150"/>
            <a:ext cx="85206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rgbClr val="424242"/>
                </a:solidFill>
                <a:latin typeface="Roboto"/>
                <a:ea typeface="Roboto"/>
                <a:cs typeface="Roboto"/>
                <a:sym typeface="Roboto"/>
              </a:rPr>
              <a:t>Let’s apply the Pythagorean Theorem to finding distances once again!</a:t>
            </a:r>
            <a:endParaRPr>
              <a:solidFill>
                <a:srgbClr val="424242"/>
              </a:solidFill>
            </a:endParaRPr>
          </a:p>
        </p:txBody>
      </p:sp>
      <p:grpSp>
        <p:nvGrpSpPr>
          <p:cNvPr id="514" name="Google Shape;514;p40"/>
          <p:cNvGrpSpPr/>
          <p:nvPr/>
        </p:nvGrpSpPr>
        <p:grpSpPr>
          <a:xfrm>
            <a:off x="5798650" y="1895025"/>
            <a:ext cx="3033649" cy="3033650"/>
            <a:chOff x="152400" y="1957450"/>
            <a:chExt cx="3033650" cy="3033650"/>
          </a:xfrm>
        </p:grpSpPr>
        <p:pic>
          <p:nvPicPr>
            <p:cNvPr id="515" name="Google Shape;515;p40"/>
            <p:cNvPicPr preferRelativeResize="0"/>
            <p:nvPr/>
          </p:nvPicPr>
          <p:blipFill>
            <a:blip r:embed="rId5">
              <a:alphaModFix/>
            </a:blip>
            <a:stretch>
              <a:fillRect/>
            </a:stretch>
          </p:blipFill>
          <p:spPr>
            <a:xfrm>
              <a:off x="152400" y="1957450"/>
              <a:ext cx="3033650" cy="3033650"/>
            </a:xfrm>
            <a:prstGeom prst="rect">
              <a:avLst/>
            </a:prstGeom>
            <a:noFill/>
            <a:ln>
              <a:noFill/>
            </a:ln>
          </p:spPr>
        </p:pic>
        <p:cxnSp>
          <p:nvCxnSpPr>
            <p:cNvPr id="516" name="Google Shape;516;p40"/>
            <p:cNvCxnSpPr>
              <a:stCxn id="515" idx="2"/>
            </p:cNvCxnSpPr>
            <p:nvPr/>
          </p:nvCxnSpPr>
          <p:spPr>
            <a:xfrm rot="10800000">
              <a:off x="1669225" y="1957500"/>
              <a:ext cx="0" cy="3033600"/>
            </a:xfrm>
            <a:prstGeom prst="straightConnector1">
              <a:avLst/>
            </a:prstGeom>
            <a:noFill/>
            <a:ln w="19050" cap="flat" cmpd="sng">
              <a:solidFill>
                <a:srgbClr val="1F3A93"/>
              </a:solidFill>
              <a:prstDash val="solid"/>
              <a:round/>
              <a:headEnd type="stealth" w="med" len="med"/>
              <a:tailEnd type="triangle" w="med" len="med"/>
            </a:ln>
          </p:spPr>
        </p:cxnSp>
        <p:cxnSp>
          <p:nvCxnSpPr>
            <p:cNvPr id="517" name="Google Shape;517;p40"/>
            <p:cNvCxnSpPr>
              <a:stCxn id="515" idx="1"/>
              <a:endCxn id="515" idx="3"/>
            </p:cNvCxnSpPr>
            <p:nvPr/>
          </p:nvCxnSpPr>
          <p:spPr>
            <a:xfrm>
              <a:off x="152400" y="3474275"/>
              <a:ext cx="3033600" cy="0"/>
            </a:xfrm>
            <a:prstGeom prst="straightConnector1">
              <a:avLst/>
            </a:prstGeom>
            <a:noFill/>
            <a:ln w="19050" cap="flat" cmpd="sng">
              <a:solidFill>
                <a:srgbClr val="1F3A93"/>
              </a:solidFill>
              <a:prstDash val="solid"/>
              <a:round/>
              <a:headEnd type="stealth" w="med" len="med"/>
              <a:tailEnd type="triangle" w="med" len="med"/>
            </a:ln>
          </p:spPr>
        </p:cxnSp>
        <p:cxnSp>
          <p:nvCxnSpPr>
            <p:cNvPr id="518" name="Google Shape;518;p40"/>
            <p:cNvCxnSpPr/>
            <p:nvPr/>
          </p:nvCxnSpPr>
          <p:spPr>
            <a:xfrm>
              <a:off x="1597975" y="26092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519" name="Google Shape;519;p40"/>
            <p:cNvCxnSpPr/>
            <p:nvPr/>
          </p:nvCxnSpPr>
          <p:spPr>
            <a:xfrm>
              <a:off x="1597975" y="429715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520" name="Google Shape;520;p40"/>
            <p:cNvCxnSpPr/>
            <p:nvPr/>
          </p:nvCxnSpPr>
          <p:spPr>
            <a:xfrm rot="5400000">
              <a:off x="2414650" y="34743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521" name="Google Shape;521;p40"/>
            <p:cNvCxnSpPr/>
            <p:nvPr/>
          </p:nvCxnSpPr>
          <p:spPr>
            <a:xfrm rot="5400000">
              <a:off x="729100" y="3474300"/>
              <a:ext cx="149700" cy="0"/>
            </a:xfrm>
            <a:prstGeom prst="straightConnector1">
              <a:avLst/>
            </a:prstGeom>
            <a:noFill/>
            <a:ln w="19050" cap="flat" cmpd="sng">
              <a:solidFill>
                <a:srgbClr val="1F3A92"/>
              </a:solidFill>
              <a:prstDash val="solid"/>
              <a:round/>
              <a:headEnd type="none" w="med" len="med"/>
              <a:tailEnd type="none" w="med" len="med"/>
            </a:ln>
          </p:spPr>
        </p:cxnSp>
        <p:sp>
          <p:nvSpPr>
            <p:cNvPr id="522" name="Google Shape;522;p40"/>
            <p:cNvSpPr txBox="1"/>
            <p:nvPr/>
          </p:nvSpPr>
          <p:spPr>
            <a:xfrm>
              <a:off x="1398225" y="2432200"/>
              <a:ext cx="17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523" name="Google Shape;523;p40"/>
            <p:cNvSpPr txBox="1"/>
            <p:nvPr/>
          </p:nvSpPr>
          <p:spPr>
            <a:xfrm>
              <a:off x="2338450" y="3448600"/>
              <a:ext cx="2958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524" name="Google Shape;524;p40"/>
            <p:cNvSpPr txBox="1"/>
            <p:nvPr/>
          </p:nvSpPr>
          <p:spPr>
            <a:xfrm>
              <a:off x="1324625" y="4120150"/>
              <a:ext cx="32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525" name="Google Shape;525;p40"/>
            <p:cNvSpPr txBox="1"/>
            <p:nvPr/>
          </p:nvSpPr>
          <p:spPr>
            <a:xfrm>
              <a:off x="563950" y="3448600"/>
              <a:ext cx="4800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grpSp>
      <p:sp>
        <p:nvSpPr>
          <p:cNvPr id="526" name="Google Shape;526;p40"/>
          <p:cNvSpPr txBox="1"/>
          <p:nvPr/>
        </p:nvSpPr>
        <p:spPr>
          <a:xfrm>
            <a:off x="409575" y="2009950"/>
            <a:ext cx="5181000" cy="7803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What is the length of a?</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11</a:t>
            </a:r>
            <a:endParaRPr sz="1800">
              <a:solidFill>
                <a:srgbClr val="424242"/>
              </a:solidFill>
              <a:latin typeface="Roboto"/>
              <a:ea typeface="Roboto"/>
              <a:cs typeface="Roboto"/>
              <a:sym typeface="Roboto"/>
            </a:endParaRPr>
          </a:p>
        </p:txBody>
      </p:sp>
      <p:sp>
        <p:nvSpPr>
          <p:cNvPr id="527" name="Google Shape;527;p40"/>
          <p:cNvSpPr/>
          <p:nvPr/>
        </p:nvSpPr>
        <p:spPr>
          <a:xfrm>
            <a:off x="7246775" y="3343150"/>
            <a:ext cx="137400" cy="137400"/>
          </a:xfrm>
          <a:prstGeom prst="ellipse">
            <a:avLst/>
          </a:prstGeom>
          <a:solidFill>
            <a:schemeClr val="accent4"/>
          </a:solidFill>
          <a:ln w="9525" cap="flat" cmpd="sng">
            <a:solidFill>
              <a:srgbClr val="FDB8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8063900" y="2634150"/>
            <a:ext cx="137400" cy="137400"/>
          </a:xfrm>
          <a:prstGeom prst="ellipse">
            <a:avLst/>
          </a:prstGeom>
          <a:solidFill>
            <a:srgbClr val="00B2A9"/>
          </a:solid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6228250" y="3672925"/>
            <a:ext cx="137400" cy="137400"/>
          </a:xfrm>
          <a:prstGeom prst="ellipse">
            <a:avLst/>
          </a:prstGeom>
          <a:solidFill>
            <a:srgbClr val="91D5AC"/>
          </a:solidFill>
          <a:ln w="9525" cap="flat" cmpd="sng">
            <a:solidFill>
              <a:srgbClr val="91D5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0" name="Google Shape;530;p40"/>
          <p:cNvCxnSpPr>
            <a:stCxn id="529" idx="6"/>
            <a:endCxn id="523" idx="2"/>
          </p:cNvCxnSpPr>
          <p:nvPr/>
        </p:nvCxnSpPr>
        <p:spPr>
          <a:xfrm rot="10800000" flipH="1">
            <a:off x="6365650" y="3740125"/>
            <a:ext cx="1767000" cy="1500"/>
          </a:xfrm>
          <a:prstGeom prst="straightConnector1">
            <a:avLst/>
          </a:prstGeom>
          <a:noFill/>
          <a:ln w="28575" cap="flat" cmpd="sng">
            <a:solidFill>
              <a:srgbClr val="00B2A9"/>
            </a:solidFill>
            <a:prstDash val="lgDash"/>
            <a:round/>
            <a:headEnd type="none" w="med" len="med"/>
            <a:tailEnd type="none" w="med" len="med"/>
          </a:ln>
        </p:spPr>
      </p:cxnSp>
      <p:cxnSp>
        <p:nvCxnSpPr>
          <p:cNvPr id="531" name="Google Shape;531;p40"/>
          <p:cNvCxnSpPr>
            <a:stCxn id="523" idx="2"/>
            <a:endCxn id="528" idx="0"/>
          </p:cNvCxnSpPr>
          <p:nvPr/>
        </p:nvCxnSpPr>
        <p:spPr>
          <a:xfrm rot="10800000">
            <a:off x="8132600" y="2634075"/>
            <a:ext cx="0" cy="1106100"/>
          </a:xfrm>
          <a:prstGeom prst="straightConnector1">
            <a:avLst/>
          </a:prstGeom>
          <a:noFill/>
          <a:ln w="28575" cap="flat" cmpd="sng">
            <a:solidFill>
              <a:srgbClr val="00B2A9"/>
            </a:solidFill>
            <a:prstDash val="lgDash"/>
            <a:round/>
            <a:headEnd type="none" w="med" len="med"/>
            <a:tailEnd type="none" w="med" len="med"/>
          </a:ln>
        </p:spPr>
      </p:cxnSp>
      <p:cxnSp>
        <p:nvCxnSpPr>
          <p:cNvPr id="532" name="Google Shape;532;p40"/>
          <p:cNvCxnSpPr>
            <a:stCxn id="529" idx="7"/>
            <a:endCxn id="528" idx="0"/>
          </p:cNvCxnSpPr>
          <p:nvPr/>
        </p:nvCxnSpPr>
        <p:spPr>
          <a:xfrm rot="10800000" flipH="1">
            <a:off x="6345528" y="2634047"/>
            <a:ext cx="1787100" cy="1059000"/>
          </a:xfrm>
          <a:prstGeom prst="straightConnector1">
            <a:avLst/>
          </a:prstGeom>
          <a:noFill/>
          <a:ln w="28575" cap="flat" cmpd="sng">
            <a:solidFill>
              <a:srgbClr val="00B2A9"/>
            </a:solidFill>
            <a:prstDash val="lgDash"/>
            <a:round/>
            <a:headEnd type="none" w="med" len="med"/>
            <a:tailEnd type="none" w="med" len="med"/>
          </a:ln>
        </p:spPr>
      </p:cxnSp>
      <p:sp>
        <p:nvSpPr>
          <p:cNvPr id="533" name="Google Shape;533;p40"/>
          <p:cNvSpPr txBox="1"/>
          <p:nvPr/>
        </p:nvSpPr>
        <p:spPr>
          <a:xfrm>
            <a:off x="6928750" y="365530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a</a:t>
            </a:r>
            <a:endParaRPr b="1" i="1">
              <a:solidFill>
                <a:srgbClr val="00B2A9"/>
              </a:solidFill>
            </a:endParaRPr>
          </a:p>
        </p:txBody>
      </p:sp>
      <p:sp>
        <p:nvSpPr>
          <p:cNvPr id="534" name="Google Shape;534;p40"/>
          <p:cNvSpPr txBox="1"/>
          <p:nvPr/>
        </p:nvSpPr>
        <p:spPr>
          <a:xfrm>
            <a:off x="8132600" y="294295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b</a:t>
            </a:r>
            <a:endParaRPr b="1" i="1">
              <a:solidFill>
                <a:srgbClr val="00B2A9"/>
              </a:solidFill>
            </a:endParaRPr>
          </a:p>
        </p:txBody>
      </p:sp>
      <p:sp>
        <p:nvSpPr>
          <p:cNvPr id="535" name="Google Shape;535;p40"/>
          <p:cNvSpPr txBox="1"/>
          <p:nvPr/>
        </p:nvSpPr>
        <p:spPr>
          <a:xfrm>
            <a:off x="6928750" y="284900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c</a:t>
            </a:r>
            <a:endParaRPr b="1" i="1">
              <a:solidFill>
                <a:srgbClr val="00B2A9"/>
              </a:solidFill>
            </a:endParaRPr>
          </a:p>
        </p:txBody>
      </p:sp>
      <p:sp>
        <p:nvSpPr>
          <p:cNvPr id="536" name="Google Shape;536;p40"/>
          <p:cNvSpPr txBox="1"/>
          <p:nvPr/>
        </p:nvSpPr>
        <p:spPr>
          <a:xfrm>
            <a:off x="311700" y="2752900"/>
            <a:ext cx="5181000" cy="7803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What is the length of b?</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6</a:t>
            </a:r>
            <a:endParaRPr sz="1800">
              <a:solidFill>
                <a:srgbClr val="424242"/>
              </a:solidFill>
              <a:latin typeface="Roboto"/>
              <a:ea typeface="Roboto"/>
              <a:cs typeface="Roboto"/>
              <a:sym typeface="Roboto"/>
            </a:endParaRPr>
          </a:p>
        </p:txBody>
      </p:sp>
      <p:sp>
        <p:nvSpPr>
          <p:cNvPr id="537" name="Google Shape;537;p40"/>
          <p:cNvSpPr txBox="1"/>
          <p:nvPr/>
        </p:nvSpPr>
        <p:spPr>
          <a:xfrm>
            <a:off x="311700" y="3457000"/>
            <a:ext cx="5181000" cy="1736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What is the length of c?</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a</a:t>
            </a:r>
            <a:r>
              <a:rPr lang="en" sz="1800" baseline="30000">
                <a:solidFill>
                  <a:srgbClr val="424242"/>
                </a:solidFill>
                <a:latin typeface="Roboto"/>
                <a:ea typeface="Roboto"/>
                <a:cs typeface="Roboto"/>
                <a:sym typeface="Roboto"/>
              </a:rPr>
              <a:t>2</a:t>
            </a:r>
            <a:r>
              <a:rPr lang="en" sz="1800">
                <a:solidFill>
                  <a:srgbClr val="424242"/>
                </a:solidFill>
                <a:latin typeface="Roboto"/>
                <a:ea typeface="Roboto"/>
                <a:cs typeface="Roboto"/>
                <a:sym typeface="Roboto"/>
              </a:rPr>
              <a:t>+b</a:t>
            </a:r>
            <a:r>
              <a:rPr lang="en" sz="1800" baseline="30000">
                <a:solidFill>
                  <a:srgbClr val="424242"/>
                </a:solidFill>
                <a:latin typeface="Roboto"/>
                <a:ea typeface="Roboto"/>
                <a:cs typeface="Roboto"/>
                <a:sym typeface="Roboto"/>
              </a:rPr>
              <a:t>2</a:t>
            </a:r>
            <a:r>
              <a:rPr lang="en" sz="1800">
                <a:solidFill>
                  <a:srgbClr val="424242"/>
                </a:solidFill>
                <a:latin typeface="Roboto"/>
                <a:ea typeface="Roboto"/>
                <a:cs typeface="Roboto"/>
                <a:sym typeface="Roboto"/>
              </a:rPr>
              <a:t>=c</a:t>
            </a:r>
            <a:r>
              <a:rPr lang="en" sz="1800" baseline="30000">
                <a:solidFill>
                  <a:srgbClr val="424242"/>
                </a:solidFill>
                <a:latin typeface="Roboto"/>
                <a:ea typeface="Roboto"/>
                <a:cs typeface="Roboto"/>
                <a:sym typeface="Roboto"/>
              </a:rPr>
              <a:t>2</a:t>
            </a:r>
            <a:endParaRPr sz="1800" baseline="300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11</a:t>
            </a:r>
            <a:r>
              <a:rPr lang="en" sz="1800" baseline="30000">
                <a:solidFill>
                  <a:srgbClr val="424242"/>
                </a:solidFill>
                <a:latin typeface="Roboto"/>
                <a:ea typeface="Roboto"/>
                <a:cs typeface="Roboto"/>
                <a:sym typeface="Roboto"/>
              </a:rPr>
              <a:t>2</a:t>
            </a:r>
            <a:r>
              <a:rPr lang="en" sz="1800">
                <a:solidFill>
                  <a:srgbClr val="424242"/>
                </a:solidFill>
                <a:latin typeface="Roboto"/>
                <a:ea typeface="Roboto"/>
                <a:cs typeface="Roboto"/>
                <a:sym typeface="Roboto"/>
              </a:rPr>
              <a:t>+6</a:t>
            </a:r>
            <a:r>
              <a:rPr lang="en" sz="1800" baseline="30000">
                <a:solidFill>
                  <a:srgbClr val="424242"/>
                </a:solidFill>
                <a:latin typeface="Roboto"/>
                <a:ea typeface="Roboto"/>
                <a:cs typeface="Roboto"/>
                <a:sym typeface="Roboto"/>
              </a:rPr>
              <a:t>2</a:t>
            </a:r>
            <a:r>
              <a:rPr lang="en" sz="1800">
                <a:solidFill>
                  <a:srgbClr val="424242"/>
                </a:solidFill>
                <a:latin typeface="Roboto"/>
                <a:ea typeface="Roboto"/>
                <a:cs typeface="Roboto"/>
                <a:sym typeface="Roboto"/>
              </a:rPr>
              <a:t>=c</a:t>
            </a:r>
            <a:r>
              <a:rPr lang="en" sz="1800" baseline="30000">
                <a:solidFill>
                  <a:srgbClr val="424242"/>
                </a:solidFill>
                <a:latin typeface="Roboto"/>
                <a:ea typeface="Roboto"/>
                <a:cs typeface="Roboto"/>
                <a:sym typeface="Roboto"/>
              </a:rPr>
              <a:t>2</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121 + 36 = c</a:t>
            </a:r>
            <a:r>
              <a:rPr lang="en" sz="1800" baseline="30000">
                <a:solidFill>
                  <a:srgbClr val="424242"/>
                </a:solidFill>
                <a:latin typeface="Roboto"/>
                <a:ea typeface="Roboto"/>
                <a:cs typeface="Roboto"/>
                <a:sym typeface="Roboto"/>
              </a:rPr>
              <a:t>2</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√157 = c  → c = 12.53</a:t>
            </a:r>
            <a:endParaRPr sz="1800">
              <a:solidFill>
                <a:srgbClr val="424242"/>
              </a:solidFill>
              <a:latin typeface="Roboto"/>
              <a:ea typeface="Roboto"/>
              <a:cs typeface="Roboto"/>
              <a:sym typeface="Roboto"/>
            </a:endParaRPr>
          </a:p>
        </p:txBody>
      </p:sp>
      <p:sp>
        <p:nvSpPr>
          <p:cNvPr id="538" name="Google Shape;538;p40"/>
          <p:cNvSpPr txBox="1"/>
          <p:nvPr/>
        </p:nvSpPr>
        <p:spPr>
          <a:xfrm>
            <a:off x="311700" y="1675250"/>
            <a:ext cx="37719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rgbClr val="00B2A9"/>
                </a:solidFill>
                <a:latin typeface="Roboto"/>
                <a:ea typeface="Roboto"/>
                <a:cs typeface="Roboto"/>
                <a:sym typeface="Roboto"/>
              </a:rPr>
              <a:t>Turn this into a right Triangle!</a:t>
            </a:r>
            <a:endParaRPr sz="1600" b="1">
              <a:solidFill>
                <a:srgbClr val="00B2A9"/>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animEffect transition="in" filter="fade">
                                      <p:cBhvr>
                                        <p:cTn id="7" dur="1"/>
                                        <p:tgtEl>
                                          <p:spTgt spid="5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0"/>
                                        </p:tgtEl>
                                        <p:attrNameLst>
                                          <p:attrName>style.visibility</p:attrName>
                                        </p:attrNameLst>
                                      </p:cBhvr>
                                      <p:to>
                                        <p:strVal val="visible"/>
                                      </p:to>
                                    </p:set>
                                    <p:animEffect transition="in" filter="fade">
                                      <p:cBhvr>
                                        <p:cTn id="12" dur="1000"/>
                                        <p:tgtEl>
                                          <p:spTgt spid="530"/>
                                        </p:tgtEl>
                                      </p:cBhvr>
                                    </p:animEffect>
                                  </p:childTnLst>
                                </p:cTn>
                              </p:par>
                              <p:par>
                                <p:cTn id="13" presetID="10" presetClass="entr" presetSubtype="0" fill="hold" nodeType="withEffect">
                                  <p:stCondLst>
                                    <p:cond delay="0"/>
                                  </p:stCondLst>
                                  <p:childTnLst>
                                    <p:set>
                                      <p:cBhvr>
                                        <p:cTn id="14" dur="1" fill="hold">
                                          <p:stCondLst>
                                            <p:cond delay="0"/>
                                          </p:stCondLst>
                                        </p:cTn>
                                        <p:tgtEl>
                                          <p:spTgt spid="531"/>
                                        </p:tgtEl>
                                        <p:attrNameLst>
                                          <p:attrName>style.visibility</p:attrName>
                                        </p:attrNameLst>
                                      </p:cBhvr>
                                      <p:to>
                                        <p:strVal val="visible"/>
                                      </p:to>
                                    </p:set>
                                    <p:animEffect transition="in" filter="fade">
                                      <p:cBhvr>
                                        <p:cTn id="15" dur="1000"/>
                                        <p:tgtEl>
                                          <p:spTgt spid="5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3"/>
                                        </p:tgtEl>
                                        <p:attrNameLst>
                                          <p:attrName>style.visibility</p:attrName>
                                        </p:attrNameLst>
                                      </p:cBhvr>
                                      <p:to>
                                        <p:strVal val="visible"/>
                                      </p:to>
                                    </p:set>
                                    <p:animEffect transition="in" filter="fade">
                                      <p:cBhvr>
                                        <p:cTn id="20" dur="1000"/>
                                        <p:tgtEl>
                                          <p:spTgt spid="533"/>
                                        </p:tgtEl>
                                      </p:cBhvr>
                                    </p:animEffect>
                                  </p:childTnLst>
                                </p:cTn>
                              </p:par>
                              <p:par>
                                <p:cTn id="21" presetID="10" presetClass="entr" presetSubtype="0" fill="hold" nodeType="withEffect">
                                  <p:stCondLst>
                                    <p:cond delay="0"/>
                                  </p:stCondLst>
                                  <p:childTnLst>
                                    <p:set>
                                      <p:cBhvr>
                                        <p:cTn id="22" dur="1" fill="hold">
                                          <p:stCondLst>
                                            <p:cond delay="0"/>
                                          </p:stCondLst>
                                        </p:cTn>
                                        <p:tgtEl>
                                          <p:spTgt spid="534"/>
                                        </p:tgtEl>
                                        <p:attrNameLst>
                                          <p:attrName>style.visibility</p:attrName>
                                        </p:attrNameLst>
                                      </p:cBhvr>
                                      <p:to>
                                        <p:strVal val="visible"/>
                                      </p:to>
                                    </p:set>
                                    <p:animEffect transition="in" filter="fade">
                                      <p:cBhvr>
                                        <p:cTn id="23" dur="1000"/>
                                        <p:tgtEl>
                                          <p:spTgt spid="5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26">
                                            <p:txEl>
                                              <p:pRg st="0" end="0"/>
                                            </p:txEl>
                                          </p:spTgt>
                                        </p:tgtEl>
                                        <p:attrNameLst>
                                          <p:attrName>style.visibility</p:attrName>
                                        </p:attrNameLst>
                                      </p:cBhvr>
                                      <p:to>
                                        <p:strVal val="visible"/>
                                      </p:to>
                                    </p:set>
                                    <p:animEffect transition="in" filter="fade">
                                      <p:cBhvr>
                                        <p:cTn id="28" dur="1000"/>
                                        <p:tgtEl>
                                          <p:spTgt spid="52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26">
                                            <p:txEl>
                                              <p:pRg st="1" end="1"/>
                                            </p:txEl>
                                          </p:spTgt>
                                        </p:tgtEl>
                                        <p:attrNameLst>
                                          <p:attrName>style.visibility</p:attrName>
                                        </p:attrNameLst>
                                      </p:cBhvr>
                                      <p:to>
                                        <p:strVal val="visible"/>
                                      </p:to>
                                    </p:set>
                                    <p:animEffect transition="in" filter="fade">
                                      <p:cBhvr>
                                        <p:cTn id="33" dur="1000"/>
                                        <p:tgtEl>
                                          <p:spTgt spid="52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36">
                                            <p:txEl>
                                              <p:pRg st="0" end="0"/>
                                            </p:txEl>
                                          </p:spTgt>
                                        </p:tgtEl>
                                        <p:attrNameLst>
                                          <p:attrName>style.visibility</p:attrName>
                                        </p:attrNameLst>
                                      </p:cBhvr>
                                      <p:to>
                                        <p:strVal val="visible"/>
                                      </p:to>
                                    </p:set>
                                    <p:animEffect transition="in" filter="fade">
                                      <p:cBhvr>
                                        <p:cTn id="38" dur="1000"/>
                                        <p:tgtEl>
                                          <p:spTgt spid="53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36">
                                            <p:txEl>
                                              <p:pRg st="1" end="1"/>
                                            </p:txEl>
                                          </p:spTgt>
                                        </p:tgtEl>
                                        <p:attrNameLst>
                                          <p:attrName>style.visibility</p:attrName>
                                        </p:attrNameLst>
                                      </p:cBhvr>
                                      <p:to>
                                        <p:strVal val="visible"/>
                                      </p:to>
                                    </p:set>
                                    <p:animEffect transition="in" filter="fade">
                                      <p:cBhvr>
                                        <p:cTn id="43" dur="1000"/>
                                        <p:tgtEl>
                                          <p:spTgt spid="53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37">
                                            <p:txEl>
                                              <p:pRg st="0" end="0"/>
                                            </p:txEl>
                                          </p:spTgt>
                                        </p:tgtEl>
                                        <p:attrNameLst>
                                          <p:attrName>style.visibility</p:attrName>
                                        </p:attrNameLst>
                                      </p:cBhvr>
                                      <p:to>
                                        <p:strVal val="visible"/>
                                      </p:to>
                                    </p:set>
                                    <p:animEffect transition="in" filter="fade">
                                      <p:cBhvr>
                                        <p:cTn id="48" dur="1000"/>
                                        <p:tgtEl>
                                          <p:spTgt spid="53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37">
                                            <p:txEl>
                                              <p:pRg st="1" end="1"/>
                                            </p:txEl>
                                          </p:spTgt>
                                        </p:tgtEl>
                                        <p:attrNameLst>
                                          <p:attrName>style.visibility</p:attrName>
                                        </p:attrNameLst>
                                      </p:cBhvr>
                                      <p:to>
                                        <p:strVal val="visible"/>
                                      </p:to>
                                    </p:set>
                                    <p:animEffect transition="in" filter="fade">
                                      <p:cBhvr>
                                        <p:cTn id="53" dur="1000"/>
                                        <p:tgtEl>
                                          <p:spTgt spid="53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37">
                                            <p:txEl>
                                              <p:pRg st="2" end="2"/>
                                            </p:txEl>
                                          </p:spTgt>
                                        </p:tgtEl>
                                        <p:attrNameLst>
                                          <p:attrName>style.visibility</p:attrName>
                                        </p:attrNameLst>
                                      </p:cBhvr>
                                      <p:to>
                                        <p:strVal val="visible"/>
                                      </p:to>
                                    </p:set>
                                    <p:animEffect transition="in" filter="fade">
                                      <p:cBhvr>
                                        <p:cTn id="58" dur="1000"/>
                                        <p:tgtEl>
                                          <p:spTgt spid="53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37">
                                            <p:txEl>
                                              <p:pRg st="3" end="3"/>
                                            </p:txEl>
                                          </p:spTgt>
                                        </p:tgtEl>
                                        <p:attrNameLst>
                                          <p:attrName>style.visibility</p:attrName>
                                        </p:attrNameLst>
                                      </p:cBhvr>
                                      <p:to>
                                        <p:strVal val="visible"/>
                                      </p:to>
                                    </p:set>
                                    <p:animEffect transition="in" filter="fade">
                                      <p:cBhvr>
                                        <p:cTn id="63" dur="1000"/>
                                        <p:tgtEl>
                                          <p:spTgt spid="537">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37">
                                            <p:txEl>
                                              <p:pRg st="4" end="4"/>
                                            </p:txEl>
                                          </p:spTgt>
                                        </p:tgtEl>
                                        <p:attrNameLst>
                                          <p:attrName>style.visibility</p:attrName>
                                        </p:attrNameLst>
                                      </p:cBhvr>
                                      <p:to>
                                        <p:strVal val="visible"/>
                                      </p:to>
                                    </p:set>
                                    <p:animEffect transition="in" filter="fade">
                                      <p:cBhvr>
                                        <p:cTn id="68" dur="1000"/>
                                        <p:tgtEl>
                                          <p:spTgt spid="5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1"/>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Pythagorean Theorem &amp; Distance</a:t>
            </a:r>
            <a:endParaRPr b="1">
              <a:solidFill>
                <a:srgbClr val="1F3A93"/>
              </a:solidFill>
              <a:latin typeface="Roboto Condensed"/>
              <a:ea typeface="Roboto Condensed"/>
              <a:cs typeface="Roboto Condensed"/>
              <a:sym typeface="Roboto Condensed"/>
            </a:endParaRPr>
          </a:p>
        </p:txBody>
      </p:sp>
      <p:cxnSp>
        <p:nvCxnSpPr>
          <p:cNvPr id="544" name="Google Shape;544;p41"/>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545" name="Google Shape;545;p41"/>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546" name="Google Shape;546;p41"/>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547" name="Google Shape;547;p41"/>
          <p:cNvSpPr txBox="1"/>
          <p:nvPr/>
        </p:nvSpPr>
        <p:spPr>
          <a:xfrm>
            <a:off x="311700" y="1297150"/>
            <a:ext cx="85206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rgbClr val="424242"/>
                </a:solidFill>
                <a:latin typeface="Roboto"/>
                <a:ea typeface="Roboto"/>
                <a:cs typeface="Roboto"/>
                <a:sym typeface="Roboto"/>
              </a:rPr>
              <a:t>Review of x- and y-axis</a:t>
            </a:r>
            <a:endParaRPr>
              <a:solidFill>
                <a:srgbClr val="424242"/>
              </a:solidFill>
            </a:endParaRPr>
          </a:p>
        </p:txBody>
      </p:sp>
      <p:grpSp>
        <p:nvGrpSpPr>
          <p:cNvPr id="548" name="Google Shape;548;p41"/>
          <p:cNvGrpSpPr/>
          <p:nvPr/>
        </p:nvGrpSpPr>
        <p:grpSpPr>
          <a:xfrm>
            <a:off x="5798650" y="1895025"/>
            <a:ext cx="3033649" cy="3033650"/>
            <a:chOff x="152400" y="1957450"/>
            <a:chExt cx="3033650" cy="3033650"/>
          </a:xfrm>
        </p:grpSpPr>
        <p:pic>
          <p:nvPicPr>
            <p:cNvPr id="549" name="Google Shape;549;p41"/>
            <p:cNvPicPr preferRelativeResize="0"/>
            <p:nvPr/>
          </p:nvPicPr>
          <p:blipFill>
            <a:blip r:embed="rId5">
              <a:alphaModFix/>
            </a:blip>
            <a:stretch>
              <a:fillRect/>
            </a:stretch>
          </p:blipFill>
          <p:spPr>
            <a:xfrm>
              <a:off x="152400" y="1957450"/>
              <a:ext cx="3033650" cy="3033650"/>
            </a:xfrm>
            <a:prstGeom prst="rect">
              <a:avLst/>
            </a:prstGeom>
            <a:noFill/>
            <a:ln>
              <a:noFill/>
            </a:ln>
          </p:spPr>
        </p:pic>
        <p:cxnSp>
          <p:nvCxnSpPr>
            <p:cNvPr id="550" name="Google Shape;550;p41"/>
            <p:cNvCxnSpPr>
              <a:stCxn id="549" idx="2"/>
            </p:cNvCxnSpPr>
            <p:nvPr/>
          </p:nvCxnSpPr>
          <p:spPr>
            <a:xfrm rot="10800000">
              <a:off x="1669225" y="1957500"/>
              <a:ext cx="0" cy="3033600"/>
            </a:xfrm>
            <a:prstGeom prst="straightConnector1">
              <a:avLst/>
            </a:prstGeom>
            <a:noFill/>
            <a:ln w="19050" cap="flat" cmpd="sng">
              <a:solidFill>
                <a:srgbClr val="1F3A93"/>
              </a:solidFill>
              <a:prstDash val="solid"/>
              <a:round/>
              <a:headEnd type="stealth" w="med" len="med"/>
              <a:tailEnd type="triangle" w="med" len="med"/>
            </a:ln>
          </p:spPr>
        </p:cxnSp>
        <p:cxnSp>
          <p:nvCxnSpPr>
            <p:cNvPr id="551" name="Google Shape;551;p41"/>
            <p:cNvCxnSpPr>
              <a:stCxn id="549" idx="1"/>
              <a:endCxn id="549" idx="3"/>
            </p:cNvCxnSpPr>
            <p:nvPr/>
          </p:nvCxnSpPr>
          <p:spPr>
            <a:xfrm>
              <a:off x="152400" y="3474275"/>
              <a:ext cx="3033600" cy="0"/>
            </a:xfrm>
            <a:prstGeom prst="straightConnector1">
              <a:avLst/>
            </a:prstGeom>
            <a:noFill/>
            <a:ln w="19050" cap="flat" cmpd="sng">
              <a:solidFill>
                <a:srgbClr val="1F3A93"/>
              </a:solidFill>
              <a:prstDash val="solid"/>
              <a:round/>
              <a:headEnd type="stealth" w="med" len="med"/>
              <a:tailEnd type="triangle" w="med" len="med"/>
            </a:ln>
          </p:spPr>
        </p:cxnSp>
        <p:cxnSp>
          <p:nvCxnSpPr>
            <p:cNvPr id="552" name="Google Shape;552;p41"/>
            <p:cNvCxnSpPr/>
            <p:nvPr/>
          </p:nvCxnSpPr>
          <p:spPr>
            <a:xfrm>
              <a:off x="1597975" y="26092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553" name="Google Shape;553;p41"/>
            <p:cNvCxnSpPr/>
            <p:nvPr/>
          </p:nvCxnSpPr>
          <p:spPr>
            <a:xfrm>
              <a:off x="1597975" y="429715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554" name="Google Shape;554;p41"/>
            <p:cNvCxnSpPr/>
            <p:nvPr/>
          </p:nvCxnSpPr>
          <p:spPr>
            <a:xfrm rot="5400000">
              <a:off x="2414650" y="34743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555" name="Google Shape;555;p41"/>
            <p:cNvCxnSpPr/>
            <p:nvPr/>
          </p:nvCxnSpPr>
          <p:spPr>
            <a:xfrm rot="5400000">
              <a:off x="729100" y="3474300"/>
              <a:ext cx="149700" cy="0"/>
            </a:xfrm>
            <a:prstGeom prst="straightConnector1">
              <a:avLst/>
            </a:prstGeom>
            <a:noFill/>
            <a:ln w="19050" cap="flat" cmpd="sng">
              <a:solidFill>
                <a:srgbClr val="1F3A92"/>
              </a:solidFill>
              <a:prstDash val="solid"/>
              <a:round/>
              <a:headEnd type="none" w="med" len="med"/>
              <a:tailEnd type="none" w="med" len="med"/>
            </a:ln>
          </p:spPr>
        </p:cxnSp>
        <p:sp>
          <p:nvSpPr>
            <p:cNvPr id="556" name="Google Shape;556;p41"/>
            <p:cNvSpPr txBox="1"/>
            <p:nvPr/>
          </p:nvSpPr>
          <p:spPr>
            <a:xfrm>
              <a:off x="1398225" y="2432200"/>
              <a:ext cx="17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557" name="Google Shape;557;p41"/>
            <p:cNvSpPr txBox="1"/>
            <p:nvPr/>
          </p:nvSpPr>
          <p:spPr>
            <a:xfrm>
              <a:off x="2338450" y="3448600"/>
              <a:ext cx="2958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558" name="Google Shape;558;p41"/>
            <p:cNvSpPr txBox="1"/>
            <p:nvPr/>
          </p:nvSpPr>
          <p:spPr>
            <a:xfrm>
              <a:off x="1324625" y="4120150"/>
              <a:ext cx="32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559" name="Google Shape;559;p41"/>
            <p:cNvSpPr txBox="1"/>
            <p:nvPr/>
          </p:nvSpPr>
          <p:spPr>
            <a:xfrm>
              <a:off x="563950" y="3448600"/>
              <a:ext cx="4800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grpSp>
      <p:sp>
        <p:nvSpPr>
          <p:cNvPr id="560" name="Google Shape;560;p41"/>
          <p:cNvSpPr txBox="1"/>
          <p:nvPr/>
        </p:nvSpPr>
        <p:spPr>
          <a:xfrm>
            <a:off x="409575" y="2009950"/>
            <a:ext cx="5181000" cy="46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Where is the x-axis?</a:t>
            </a:r>
            <a:endParaRPr sz="1800">
              <a:solidFill>
                <a:srgbClr val="424242"/>
              </a:solidFill>
              <a:latin typeface="Roboto"/>
              <a:ea typeface="Roboto"/>
              <a:cs typeface="Roboto"/>
              <a:sym typeface="Roboto"/>
            </a:endParaRPr>
          </a:p>
        </p:txBody>
      </p:sp>
      <p:sp>
        <p:nvSpPr>
          <p:cNvPr id="561" name="Google Shape;561;p41"/>
          <p:cNvSpPr/>
          <p:nvPr/>
        </p:nvSpPr>
        <p:spPr>
          <a:xfrm>
            <a:off x="7246775" y="3343150"/>
            <a:ext cx="137400" cy="137400"/>
          </a:xfrm>
          <a:prstGeom prst="ellipse">
            <a:avLst/>
          </a:prstGeom>
          <a:solidFill>
            <a:schemeClr val="accent4"/>
          </a:solidFill>
          <a:ln w="9525" cap="flat" cmpd="sng">
            <a:solidFill>
              <a:srgbClr val="FDB8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8063900" y="2634150"/>
            <a:ext cx="137400" cy="137400"/>
          </a:xfrm>
          <a:prstGeom prst="ellipse">
            <a:avLst/>
          </a:prstGeom>
          <a:solidFill>
            <a:srgbClr val="00B2A9"/>
          </a:solid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6228250" y="3672925"/>
            <a:ext cx="137400" cy="137400"/>
          </a:xfrm>
          <a:prstGeom prst="ellipse">
            <a:avLst/>
          </a:prstGeom>
          <a:solidFill>
            <a:srgbClr val="91D5AC"/>
          </a:solidFill>
          <a:ln w="9525" cap="flat" cmpd="sng">
            <a:solidFill>
              <a:srgbClr val="91D5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4" name="Google Shape;564;p41"/>
          <p:cNvCxnSpPr>
            <a:stCxn id="563" idx="6"/>
            <a:endCxn id="557" idx="2"/>
          </p:cNvCxnSpPr>
          <p:nvPr/>
        </p:nvCxnSpPr>
        <p:spPr>
          <a:xfrm rot="10800000" flipH="1">
            <a:off x="6365650" y="3740125"/>
            <a:ext cx="1767000" cy="1500"/>
          </a:xfrm>
          <a:prstGeom prst="straightConnector1">
            <a:avLst/>
          </a:prstGeom>
          <a:noFill/>
          <a:ln w="28575" cap="flat" cmpd="sng">
            <a:solidFill>
              <a:srgbClr val="00B2A9"/>
            </a:solidFill>
            <a:prstDash val="lgDash"/>
            <a:round/>
            <a:headEnd type="none" w="med" len="med"/>
            <a:tailEnd type="none" w="med" len="med"/>
          </a:ln>
        </p:spPr>
      </p:cxnSp>
      <p:cxnSp>
        <p:nvCxnSpPr>
          <p:cNvPr id="565" name="Google Shape;565;p41"/>
          <p:cNvCxnSpPr>
            <a:stCxn id="557" idx="2"/>
            <a:endCxn id="562" idx="0"/>
          </p:cNvCxnSpPr>
          <p:nvPr/>
        </p:nvCxnSpPr>
        <p:spPr>
          <a:xfrm rot="10800000">
            <a:off x="8132600" y="2634075"/>
            <a:ext cx="0" cy="1106100"/>
          </a:xfrm>
          <a:prstGeom prst="straightConnector1">
            <a:avLst/>
          </a:prstGeom>
          <a:noFill/>
          <a:ln w="28575" cap="flat" cmpd="sng">
            <a:solidFill>
              <a:srgbClr val="00B2A9"/>
            </a:solidFill>
            <a:prstDash val="lgDash"/>
            <a:round/>
            <a:headEnd type="none" w="med" len="med"/>
            <a:tailEnd type="none" w="med" len="med"/>
          </a:ln>
        </p:spPr>
      </p:cxnSp>
      <p:cxnSp>
        <p:nvCxnSpPr>
          <p:cNvPr id="566" name="Google Shape;566;p41"/>
          <p:cNvCxnSpPr>
            <a:stCxn id="563" idx="7"/>
            <a:endCxn id="562" idx="0"/>
          </p:cNvCxnSpPr>
          <p:nvPr/>
        </p:nvCxnSpPr>
        <p:spPr>
          <a:xfrm rot="10800000" flipH="1">
            <a:off x="6345528" y="2634047"/>
            <a:ext cx="1787100" cy="1059000"/>
          </a:xfrm>
          <a:prstGeom prst="straightConnector1">
            <a:avLst/>
          </a:prstGeom>
          <a:noFill/>
          <a:ln w="28575" cap="flat" cmpd="sng">
            <a:solidFill>
              <a:srgbClr val="00B2A9"/>
            </a:solidFill>
            <a:prstDash val="lgDash"/>
            <a:round/>
            <a:headEnd type="none" w="med" len="med"/>
            <a:tailEnd type="none" w="med" len="med"/>
          </a:ln>
        </p:spPr>
      </p:cxnSp>
      <p:sp>
        <p:nvSpPr>
          <p:cNvPr id="567" name="Google Shape;567;p41"/>
          <p:cNvSpPr txBox="1"/>
          <p:nvPr/>
        </p:nvSpPr>
        <p:spPr>
          <a:xfrm>
            <a:off x="5971450" y="361940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s</a:t>
            </a:r>
            <a:endParaRPr b="1" i="1">
              <a:solidFill>
                <a:srgbClr val="424242"/>
              </a:solidFill>
            </a:endParaRPr>
          </a:p>
        </p:txBody>
      </p:sp>
      <p:sp>
        <p:nvSpPr>
          <p:cNvPr id="568" name="Google Shape;568;p41"/>
          <p:cNvSpPr txBox="1"/>
          <p:nvPr/>
        </p:nvSpPr>
        <p:spPr>
          <a:xfrm>
            <a:off x="8160600" y="237260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m</a:t>
            </a:r>
            <a:endParaRPr b="1" i="1">
              <a:solidFill>
                <a:srgbClr val="424242"/>
              </a:solidFill>
            </a:endParaRPr>
          </a:p>
        </p:txBody>
      </p:sp>
      <p:sp>
        <p:nvSpPr>
          <p:cNvPr id="569" name="Google Shape;569;p41"/>
          <p:cNvSpPr txBox="1"/>
          <p:nvPr/>
        </p:nvSpPr>
        <p:spPr>
          <a:xfrm>
            <a:off x="409575" y="2775125"/>
            <a:ext cx="5181000" cy="1736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A point’s coordinates are written: (x, y)</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What are the coordinates of point </a:t>
            </a:r>
            <a:r>
              <a:rPr lang="en" sz="1800" i="1">
                <a:solidFill>
                  <a:srgbClr val="424242"/>
                </a:solidFill>
                <a:latin typeface="Roboto"/>
                <a:ea typeface="Roboto"/>
                <a:cs typeface="Roboto"/>
                <a:sym typeface="Roboto"/>
              </a:rPr>
              <a:t>m?</a:t>
            </a:r>
            <a:endParaRPr sz="1800" i="1">
              <a:solidFill>
                <a:srgbClr val="424242"/>
              </a:solidFill>
              <a:latin typeface="Roboto"/>
              <a:ea typeface="Roboto"/>
              <a:cs typeface="Roboto"/>
              <a:sym typeface="Roboto"/>
            </a:endParaRPr>
          </a:p>
          <a:p>
            <a:pPr marL="1371600" lvl="2"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(5, 4)</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What are the coordinates of point</a:t>
            </a:r>
            <a:r>
              <a:rPr lang="en" sz="1800" i="1">
                <a:solidFill>
                  <a:srgbClr val="424242"/>
                </a:solidFill>
                <a:latin typeface="Roboto"/>
                <a:ea typeface="Roboto"/>
                <a:cs typeface="Roboto"/>
                <a:sym typeface="Roboto"/>
              </a:rPr>
              <a:t> s?</a:t>
            </a:r>
            <a:endParaRPr sz="1800" i="1">
              <a:solidFill>
                <a:srgbClr val="424242"/>
              </a:solidFill>
              <a:latin typeface="Roboto"/>
              <a:ea typeface="Roboto"/>
              <a:cs typeface="Roboto"/>
              <a:sym typeface="Roboto"/>
            </a:endParaRPr>
          </a:p>
          <a:p>
            <a:pPr marL="1371600" lvl="2"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(-6, -2)</a:t>
            </a:r>
            <a:endParaRPr sz="1800">
              <a:solidFill>
                <a:srgbClr val="424242"/>
              </a:solidFill>
              <a:latin typeface="Roboto"/>
              <a:ea typeface="Roboto"/>
              <a:cs typeface="Roboto"/>
              <a:sym typeface="Roboto"/>
            </a:endParaRPr>
          </a:p>
        </p:txBody>
      </p:sp>
      <p:pic>
        <p:nvPicPr>
          <p:cNvPr id="570" name="Google Shape;570;p41"/>
          <p:cNvPicPr preferRelativeResize="0"/>
          <p:nvPr/>
        </p:nvPicPr>
        <p:blipFill rotWithShape="1">
          <a:blip r:embed="rId6">
            <a:alphaModFix/>
          </a:blip>
          <a:srcRect l="-8483" t="38529" b="36661"/>
          <a:stretch/>
        </p:blipFill>
        <p:spPr>
          <a:xfrm rot="-9534169" flipH="1">
            <a:off x="6352450" y="1727879"/>
            <a:ext cx="905099" cy="206993"/>
          </a:xfrm>
          <a:prstGeom prst="rect">
            <a:avLst/>
          </a:prstGeom>
          <a:noFill/>
          <a:ln>
            <a:noFill/>
          </a:ln>
        </p:spPr>
      </p:pic>
      <p:pic>
        <p:nvPicPr>
          <p:cNvPr id="571" name="Google Shape;571;p41"/>
          <p:cNvPicPr preferRelativeResize="0"/>
          <p:nvPr/>
        </p:nvPicPr>
        <p:blipFill rotWithShape="1">
          <a:blip r:embed="rId6">
            <a:alphaModFix/>
          </a:blip>
          <a:srcRect l="-8483" t="38529" b="36661"/>
          <a:stretch/>
        </p:blipFill>
        <p:spPr>
          <a:xfrm rot="-7799996" flipH="1">
            <a:off x="5138949" y="2873630"/>
            <a:ext cx="905097" cy="206991"/>
          </a:xfrm>
          <a:prstGeom prst="rect">
            <a:avLst/>
          </a:prstGeom>
          <a:noFill/>
          <a:ln>
            <a:noFill/>
          </a:ln>
        </p:spPr>
      </p:pic>
      <p:sp>
        <p:nvSpPr>
          <p:cNvPr id="572" name="Google Shape;572;p41"/>
          <p:cNvSpPr txBox="1"/>
          <p:nvPr/>
        </p:nvSpPr>
        <p:spPr>
          <a:xfrm>
            <a:off x="5885500" y="1407900"/>
            <a:ext cx="119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y-axis</a:t>
            </a:r>
            <a:endParaRPr>
              <a:latin typeface="Roboto"/>
              <a:ea typeface="Roboto"/>
              <a:cs typeface="Roboto"/>
              <a:sym typeface="Roboto"/>
            </a:endParaRPr>
          </a:p>
        </p:txBody>
      </p:sp>
      <p:sp>
        <p:nvSpPr>
          <p:cNvPr id="573" name="Google Shape;573;p41"/>
          <p:cNvSpPr txBox="1"/>
          <p:nvPr/>
        </p:nvSpPr>
        <p:spPr>
          <a:xfrm>
            <a:off x="4968300" y="2339700"/>
            <a:ext cx="119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x-axis</a:t>
            </a:r>
            <a:endParaRPr>
              <a:latin typeface="Roboto"/>
              <a:ea typeface="Roboto"/>
              <a:cs typeface="Roboto"/>
              <a:sym typeface="Roboto"/>
            </a:endParaRPr>
          </a:p>
        </p:txBody>
      </p:sp>
      <p:sp>
        <p:nvSpPr>
          <p:cNvPr id="574" name="Google Shape;574;p41"/>
          <p:cNvSpPr txBox="1"/>
          <p:nvPr/>
        </p:nvSpPr>
        <p:spPr>
          <a:xfrm>
            <a:off x="409575" y="2418050"/>
            <a:ext cx="5181000" cy="46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Where is the y-axis?</a:t>
            </a:r>
            <a:endParaRPr sz="1800">
              <a:solidFill>
                <a:srgbClr val="42424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xEl>
                                              <p:pRg st="0" end="0"/>
                                            </p:txEl>
                                          </p:spTgt>
                                        </p:tgtEl>
                                        <p:attrNameLst>
                                          <p:attrName>style.visibility</p:attrName>
                                        </p:attrNameLst>
                                      </p:cBhvr>
                                      <p:to>
                                        <p:strVal val="visible"/>
                                      </p:to>
                                    </p:set>
                                    <p:animEffect transition="in" filter="fade">
                                      <p:cBhvr>
                                        <p:cTn id="7" dur="1000"/>
                                        <p:tgtEl>
                                          <p:spTgt spid="5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
                                        </p:tgtEl>
                                        <p:attrNameLst>
                                          <p:attrName>style.visibility</p:attrName>
                                        </p:attrNameLst>
                                      </p:cBhvr>
                                      <p:to>
                                        <p:strVal val="visible"/>
                                      </p:to>
                                    </p:set>
                                    <p:animEffect transition="in" filter="fade">
                                      <p:cBhvr>
                                        <p:cTn id="12" dur="1000"/>
                                        <p:tgtEl>
                                          <p:spTgt spid="573"/>
                                        </p:tgtEl>
                                      </p:cBhvr>
                                    </p:animEffect>
                                  </p:childTnLst>
                                </p:cTn>
                              </p:par>
                              <p:par>
                                <p:cTn id="13" presetID="10" presetClass="entr" presetSubtype="0" fill="hold" nodeType="withEffect">
                                  <p:stCondLst>
                                    <p:cond delay="0"/>
                                  </p:stCondLst>
                                  <p:childTnLst>
                                    <p:set>
                                      <p:cBhvr>
                                        <p:cTn id="14" dur="1" fill="hold">
                                          <p:stCondLst>
                                            <p:cond delay="0"/>
                                          </p:stCondLst>
                                        </p:cTn>
                                        <p:tgtEl>
                                          <p:spTgt spid="571"/>
                                        </p:tgtEl>
                                        <p:attrNameLst>
                                          <p:attrName>style.visibility</p:attrName>
                                        </p:attrNameLst>
                                      </p:cBhvr>
                                      <p:to>
                                        <p:strVal val="visible"/>
                                      </p:to>
                                    </p:set>
                                    <p:animEffect transition="in" filter="fade">
                                      <p:cBhvr>
                                        <p:cTn id="15" dur="1000"/>
                                        <p:tgtEl>
                                          <p:spTgt spid="5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74"/>
                                        </p:tgtEl>
                                        <p:attrNameLst>
                                          <p:attrName>style.visibility</p:attrName>
                                        </p:attrNameLst>
                                      </p:cBhvr>
                                      <p:to>
                                        <p:strVal val="visible"/>
                                      </p:to>
                                    </p:set>
                                    <p:animEffect transition="in" filter="fade">
                                      <p:cBhvr>
                                        <p:cTn id="20" dur="1000"/>
                                        <p:tgtEl>
                                          <p:spTgt spid="5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72"/>
                                        </p:tgtEl>
                                        <p:attrNameLst>
                                          <p:attrName>style.visibility</p:attrName>
                                        </p:attrNameLst>
                                      </p:cBhvr>
                                      <p:to>
                                        <p:strVal val="visible"/>
                                      </p:to>
                                    </p:set>
                                    <p:animEffect transition="in" filter="fade">
                                      <p:cBhvr>
                                        <p:cTn id="25" dur="1000"/>
                                        <p:tgtEl>
                                          <p:spTgt spid="572"/>
                                        </p:tgtEl>
                                      </p:cBhvr>
                                    </p:animEffect>
                                  </p:childTnLst>
                                </p:cTn>
                              </p:par>
                              <p:par>
                                <p:cTn id="26" presetID="10" presetClass="entr" presetSubtype="0" fill="hold" nodeType="withEffect">
                                  <p:stCondLst>
                                    <p:cond delay="0"/>
                                  </p:stCondLst>
                                  <p:childTnLst>
                                    <p:set>
                                      <p:cBhvr>
                                        <p:cTn id="27" dur="1" fill="hold">
                                          <p:stCondLst>
                                            <p:cond delay="0"/>
                                          </p:stCondLst>
                                        </p:cTn>
                                        <p:tgtEl>
                                          <p:spTgt spid="570"/>
                                        </p:tgtEl>
                                        <p:attrNameLst>
                                          <p:attrName>style.visibility</p:attrName>
                                        </p:attrNameLst>
                                      </p:cBhvr>
                                      <p:to>
                                        <p:strVal val="visible"/>
                                      </p:to>
                                    </p:set>
                                    <p:animEffect transition="in" filter="fade">
                                      <p:cBhvr>
                                        <p:cTn id="28" dur="1000"/>
                                        <p:tgtEl>
                                          <p:spTgt spid="57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69">
                                            <p:txEl>
                                              <p:pRg st="0" end="0"/>
                                            </p:txEl>
                                          </p:spTgt>
                                        </p:tgtEl>
                                        <p:attrNameLst>
                                          <p:attrName>style.visibility</p:attrName>
                                        </p:attrNameLst>
                                      </p:cBhvr>
                                      <p:to>
                                        <p:strVal val="visible"/>
                                      </p:to>
                                    </p:set>
                                    <p:animEffect transition="in" filter="fade">
                                      <p:cBhvr>
                                        <p:cTn id="33" dur="1000"/>
                                        <p:tgtEl>
                                          <p:spTgt spid="56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69">
                                            <p:txEl>
                                              <p:pRg st="1" end="1"/>
                                            </p:txEl>
                                          </p:spTgt>
                                        </p:tgtEl>
                                        <p:attrNameLst>
                                          <p:attrName>style.visibility</p:attrName>
                                        </p:attrNameLst>
                                      </p:cBhvr>
                                      <p:to>
                                        <p:strVal val="visible"/>
                                      </p:to>
                                    </p:set>
                                    <p:animEffect transition="in" filter="fade">
                                      <p:cBhvr>
                                        <p:cTn id="38" dur="1000"/>
                                        <p:tgtEl>
                                          <p:spTgt spid="56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69">
                                            <p:txEl>
                                              <p:pRg st="2" end="2"/>
                                            </p:txEl>
                                          </p:spTgt>
                                        </p:tgtEl>
                                        <p:attrNameLst>
                                          <p:attrName>style.visibility</p:attrName>
                                        </p:attrNameLst>
                                      </p:cBhvr>
                                      <p:to>
                                        <p:strVal val="visible"/>
                                      </p:to>
                                    </p:set>
                                    <p:animEffect transition="in" filter="fade">
                                      <p:cBhvr>
                                        <p:cTn id="43" dur="1000"/>
                                        <p:tgtEl>
                                          <p:spTgt spid="569">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69">
                                            <p:txEl>
                                              <p:pRg st="3" end="3"/>
                                            </p:txEl>
                                          </p:spTgt>
                                        </p:tgtEl>
                                        <p:attrNameLst>
                                          <p:attrName>style.visibility</p:attrName>
                                        </p:attrNameLst>
                                      </p:cBhvr>
                                      <p:to>
                                        <p:strVal val="visible"/>
                                      </p:to>
                                    </p:set>
                                    <p:animEffect transition="in" filter="fade">
                                      <p:cBhvr>
                                        <p:cTn id="48" dur="1000"/>
                                        <p:tgtEl>
                                          <p:spTgt spid="569">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69">
                                            <p:txEl>
                                              <p:pRg st="4" end="4"/>
                                            </p:txEl>
                                          </p:spTgt>
                                        </p:tgtEl>
                                        <p:attrNameLst>
                                          <p:attrName>style.visibility</p:attrName>
                                        </p:attrNameLst>
                                      </p:cBhvr>
                                      <p:to>
                                        <p:strVal val="visible"/>
                                      </p:to>
                                    </p:set>
                                    <p:animEffect transition="in" filter="fade">
                                      <p:cBhvr>
                                        <p:cTn id="53" dur="1000"/>
                                        <p:tgtEl>
                                          <p:spTgt spid="5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21200"/>
            <a:ext cx="7222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Do Now: </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76" name="Google Shape;76;p15"/>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77" name="Google Shape;77;p15"/>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78" name="Google Shape;78;p15"/>
          <p:cNvPicPr preferRelativeResize="0"/>
          <p:nvPr/>
        </p:nvPicPr>
        <p:blipFill rotWithShape="1">
          <a:blip r:embed="rId4">
            <a:alphaModFix/>
          </a:blip>
          <a:srcRect t="15382" r="23512" b="15513"/>
          <a:stretch/>
        </p:blipFill>
        <p:spPr>
          <a:xfrm rot="302347">
            <a:off x="7839423" y="196701"/>
            <a:ext cx="881528" cy="796397"/>
          </a:xfrm>
          <a:prstGeom prst="rect">
            <a:avLst/>
          </a:prstGeom>
          <a:noFill/>
          <a:ln>
            <a:noFill/>
          </a:ln>
        </p:spPr>
      </p:pic>
      <p:graphicFrame>
        <p:nvGraphicFramePr>
          <p:cNvPr id="79" name="Google Shape;79;p15"/>
          <p:cNvGraphicFramePr/>
          <p:nvPr/>
        </p:nvGraphicFramePr>
        <p:xfrm>
          <a:off x="577818" y="1677600"/>
          <a:ext cx="3000000" cy="3000000"/>
        </p:xfrm>
        <a:graphic>
          <a:graphicData uri="http://schemas.openxmlformats.org/drawingml/2006/table">
            <a:tbl>
              <a:tblPr>
                <a:noFill/>
                <a:tableStyleId>{2EF98042-BD1A-4085-A095-198CE39C0EB7}</a:tableStyleId>
              </a:tblPr>
              <a:tblGrid>
                <a:gridCol w="4001150">
                  <a:extLst>
                    <a:ext uri="{9D8B030D-6E8A-4147-A177-3AD203B41FA5}">
                      <a16:colId xmlns:a16="http://schemas.microsoft.com/office/drawing/2014/main" val="20000"/>
                    </a:ext>
                  </a:extLst>
                </a:gridCol>
                <a:gridCol w="3939675">
                  <a:extLst>
                    <a:ext uri="{9D8B030D-6E8A-4147-A177-3AD203B41FA5}">
                      <a16:colId xmlns:a16="http://schemas.microsoft.com/office/drawing/2014/main" val="20001"/>
                    </a:ext>
                  </a:extLst>
                </a:gridCol>
              </a:tblGrid>
              <a:tr h="2638650">
                <a:tc gridSpan="2">
                  <a:txBody>
                    <a:bodyPr/>
                    <a:lstStyle/>
                    <a:p>
                      <a:pPr marL="0" lvl="0" indent="0" algn="ctr" rtl="0">
                        <a:spcBef>
                          <a:spcPts val="0"/>
                        </a:spcBef>
                        <a:spcAft>
                          <a:spcPts val="0"/>
                        </a:spcAft>
                        <a:buNone/>
                      </a:pPr>
                      <a:endParaRPr sz="2100" b="1">
                        <a:solidFill>
                          <a:srgbClr val="1F3A93"/>
                        </a:solidFill>
                        <a:latin typeface="Roboto"/>
                        <a:ea typeface="Roboto"/>
                        <a:cs typeface="Roboto"/>
                        <a:sym typeface="Roboto"/>
                      </a:endParaRPr>
                    </a:p>
                    <a:p>
                      <a:pPr marL="0" lvl="0" indent="0" algn="ctr" rtl="0">
                        <a:spcBef>
                          <a:spcPts val="0"/>
                        </a:spcBef>
                        <a:spcAft>
                          <a:spcPts val="0"/>
                        </a:spcAft>
                        <a:buNone/>
                      </a:pPr>
                      <a:endParaRPr sz="2100" b="1">
                        <a:solidFill>
                          <a:srgbClr val="1F3A93"/>
                        </a:solidFill>
                        <a:latin typeface="Roboto"/>
                        <a:ea typeface="Roboto"/>
                        <a:cs typeface="Roboto"/>
                        <a:sym typeface="Roboto"/>
                      </a:endParaRPr>
                    </a:p>
                    <a:p>
                      <a:pPr marL="0" lvl="0" indent="0" algn="ctr" rtl="0">
                        <a:spcBef>
                          <a:spcPts val="0"/>
                        </a:spcBef>
                        <a:spcAft>
                          <a:spcPts val="0"/>
                        </a:spcAft>
                        <a:buNone/>
                      </a:pPr>
                      <a:endParaRPr sz="2100" b="1">
                        <a:solidFill>
                          <a:srgbClr val="1F3A93"/>
                        </a:solidFill>
                        <a:latin typeface="Roboto"/>
                        <a:ea typeface="Roboto"/>
                        <a:cs typeface="Roboto"/>
                        <a:sym typeface="Roboto"/>
                      </a:endParaRPr>
                    </a:p>
                    <a:p>
                      <a:pPr marL="0" lvl="0" indent="0" algn="ctr" rtl="0">
                        <a:spcBef>
                          <a:spcPts val="0"/>
                        </a:spcBef>
                        <a:spcAft>
                          <a:spcPts val="0"/>
                        </a:spcAft>
                        <a:buNone/>
                      </a:pPr>
                      <a:r>
                        <a:rPr lang="en" sz="2100" b="1">
                          <a:solidFill>
                            <a:srgbClr val="1F3A93"/>
                          </a:solidFill>
                          <a:latin typeface="Roboto"/>
                          <a:ea typeface="Roboto"/>
                          <a:cs typeface="Roboto"/>
                          <a:sym typeface="Roboto"/>
                        </a:rPr>
                        <a:t>What do you know about right-angle triangles?</a:t>
                      </a:r>
                      <a:endParaRPr sz="2100" b="1">
                        <a:solidFill>
                          <a:srgbClr val="1F3A93"/>
                        </a:solidFill>
                        <a:latin typeface="Roboto"/>
                        <a:ea typeface="Roboto"/>
                        <a:cs typeface="Roboto"/>
                        <a:sym typeface="Roboto"/>
                      </a:endParaRPr>
                    </a:p>
                    <a:p>
                      <a:pPr marL="0" lvl="0" indent="0" algn="ctr" rtl="0">
                        <a:spcBef>
                          <a:spcPts val="0"/>
                        </a:spcBef>
                        <a:spcAft>
                          <a:spcPts val="0"/>
                        </a:spcAft>
                        <a:buNone/>
                      </a:pPr>
                      <a:r>
                        <a:rPr lang="en" sz="2100" b="1">
                          <a:solidFill>
                            <a:srgbClr val="1F3A93"/>
                          </a:solidFill>
                          <a:latin typeface="Roboto"/>
                          <a:ea typeface="Roboto"/>
                          <a:cs typeface="Roboto"/>
                          <a:sym typeface="Roboto"/>
                        </a:rPr>
                        <a:t>Can you draw one?</a:t>
                      </a:r>
                      <a:endParaRPr sz="2100" b="1">
                        <a:solidFill>
                          <a:srgbClr val="1F3A93"/>
                        </a:solidFill>
                        <a:latin typeface="Roboto"/>
                        <a:ea typeface="Roboto"/>
                        <a:cs typeface="Roboto"/>
                        <a:sym typeface="Roboto"/>
                      </a:endParaRPr>
                    </a:p>
                  </a:txBody>
                  <a:tcPr marL="91425" marR="91425" marT="91425" marB="91425">
                    <a:lnL w="76200" cap="flat" cmpd="sng">
                      <a:solidFill>
                        <a:srgbClr val="00B2A9"/>
                      </a:solidFill>
                      <a:prstDash val="solid"/>
                      <a:round/>
                      <a:headEnd type="none" w="sm" len="sm"/>
                      <a:tailEnd type="none" w="sm" len="sm"/>
                    </a:lnL>
                    <a:lnR w="76200" cap="flat" cmpd="sng">
                      <a:solidFill>
                        <a:srgbClr val="00B2A9"/>
                      </a:solidFill>
                      <a:prstDash val="solid"/>
                      <a:round/>
                      <a:headEnd type="none" w="sm" len="sm"/>
                      <a:tailEnd type="none" w="sm" len="sm"/>
                    </a:lnR>
                    <a:lnT w="76200" cap="flat" cmpd="sng">
                      <a:solidFill>
                        <a:srgbClr val="00B2A9"/>
                      </a:solidFill>
                      <a:prstDash val="solid"/>
                      <a:round/>
                      <a:headEnd type="none" w="sm" len="sm"/>
                      <a:tailEnd type="none" w="sm" len="sm"/>
                    </a:lnT>
                    <a:lnB w="76200" cap="flat" cmpd="sng">
                      <a:solidFill>
                        <a:srgbClr val="00B2A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2"/>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Pythagorean Theorem &amp; Distance</a:t>
            </a:r>
            <a:endParaRPr b="1">
              <a:solidFill>
                <a:srgbClr val="1F3A93"/>
              </a:solidFill>
              <a:latin typeface="Roboto Condensed"/>
              <a:ea typeface="Roboto Condensed"/>
              <a:cs typeface="Roboto Condensed"/>
              <a:sym typeface="Roboto Condensed"/>
            </a:endParaRPr>
          </a:p>
        </p:txBody>
      </p:sp>
      <p:cxnSp>
        <p:nvCxnSpPr>
          <p:cNvPr id="580" name="Google Shape;580;p42"/>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581" name="Google Shape;581;p42"/>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582" name="Google Shape;582;p42"/>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583" name="Google Shape;583;p42"/>
          <p:cNvSpPr txBox="1"/>
          <p:nvPr/>
        </p:nvSpPr>
        <p:spPr>
          <a:xfrm>
            <a:off x="311700" y="1297150"/>
            <a:ext cx="85206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rgbClr val="424242"/>
                </a:solidFill>
                <a:latin typeface="Roboto"/>
                <a:ea typeface="Roboto"/>
                <a:cs typeface="Roboto"/>
                <a:sym typeface="Roboto"/>
              </a:rPr>
              <a:t>Finding the distance of side </a:t>
            </a:r>
            <a:r>
              <a:rPr lang="en" sz="2100" i="1">
                <a:solidFill>
                  <a:srgbClr val="424242"/>
                </a:solidFill>
                <a:latin typeface="Roboto"/>
                <a:ea typeface="Roboto"/>
                <a:cs typeface="Roboto"/>
                <a:sym typeface="Roboto"/>
              </a:rPr>
              <a:t>a</a:t>
            </a:r>
            <a:r>
              <a:rPr lang="en" sz="2100">
                <a:solidFill>
                  <a:srgbClr val="424242"/>
                </a:solidFill>
                <a:latin typeface="Roboto"/>
                <a:ea typeface="Roboto"/>
                <a:cs typeface="Roboto"/>
                <a:sym typeface="Roboto"/>
              </a:rPr>
              <a:t> and side </a:t>
            </a:r>
            <a:r>
              <a:rPr lang="en" sz="2100" i="1">
                <a:solidFill>
                  <a:srgbClr val="424242"/>
                </a:solidFill>
                <a:latin typeface="Roboto"/>
                <a:ea typeface="Roboto"/>
                <a:cs typeface="Roboto"/>
                <a:sym typeface="Roboto"/>
              </a:rPr>
              <a:t>b</a:t>
            </a:r>
            <a:r>
              <a:rPr lang="en" sz="2100">
                <a:solidFill>
                  <a:srgbClr val="424242"/>
                </a:solidFill>
                <a:latin typeface="Roboto"/>
                <a:ea typeface="Roboto"/>
                <a:cs typeface="Roboto"/>
                <a:sym typeface="Roboto"/>
              </a:rPr>
              <a:t>…</a:t>
            </a:r>
            <a:endParaRPr>
              <a:solidFill>
                <a:srgbClr val="424242"/>
              </a:solidFill>
            </a:endParaRPr>
          </a:p>
        </p:txBody>
      </p:sp>
      <p:grpSp>
        <p:nvGrpSpPr>
          <p:cNvPr id="584" name="Google Shape;584;p42"/>
          <p:cNvGrpSpPr/>
          <p:nvPr/>
        </p:nvGrpSpPr>
        <p:grpSpPr>
          <a:xfrm>
            <a:off x="5798650" y="1895025"/>
            <a:ext cx="3033649" cy="3033650"/>
            <a:chOff x="152400" y="1957450"/>
            <a:chExt cx="3033650" cy="3033650"/>
          </a:xfrm>
        </p:grpSpPr>
        <p:pic>
          <p:nvPicPr>
            <p:cNvPr id="585" name="Google Shape;585;p42"/>
            <p:cNvPicPr preferRelativeResize="0"/>
            <p:nvPr/>
          </p:nvPicPr>
          <p:blipFill>
            <a:blip r:embed="rId5">
              <a:alphaModFix/>
            </a:blip>
            <a:stretch>
              <a:fillRect/>
            </a:stretch>
          </p:blipFill>
          <p:spPr>
            <a:xfrm>
              <a:off x="152400" y="1957450"/>
              <a:ext cx="3033650" cy="3033650"/>
            </a:xfrm>
            <a:prstGeom prst="rect">
              <a:avLst/>
            </a:prstGeom>
            <a:noFill/>
            <a:ln>
              <a:noFill/>
            </a:ln>
          </p:spPr>
        </p:pic>
        <p:cxnSp>
          <p:nvCxnSpPr>
            <p:cNvPr id="586" name="Google Shape;586;p42"/>
            <p:cNvCxnSpPr>
              <a:stCxn id="585" idx="2"/>
            </p:cNvCxnSpPr>
            <p:nvPr/>
          </p:nvCxnSpPr>
          <p:spPr>
            <a:xfrm rot="10800000">
              <a:off x="1669225" y="1957500"/>
              <a:ext cx="0" cy="3033600"/>
            </a:xfrm>
            <a:prstGeom prst="straightConnector1">
              <a:avLst/>
            </a:prstGeom>
            <a:noFill/>
            <a:ln w="19050" cap="flat" cmpd="sng">
              <a:solidFill>
                <a:srgbClr val="1F3A93"/>
              </a:solidFill>
              <a:prstDash val="solid"/>
              <a:round/>
              <a:headEnd type="stealth" w="med" len="med"/>
              <a:tailEnd type="triangle" w="med" len="med"/>
            </a:ln>
          </p:spPr>
        </p:cxnSp>
        <p:cxnSp>
          <p:nvCxnSpPr>
            <p:cNvPr id="587" name="Google Shape;587;p42"/>
            <p:cNvCxnSpPr>
              <a:stCxn id="585" idx="1"/>
              <a:endCxn id="585" idx="3"/>
            </p:cNvCxnSpPr>
            <p:nvPr/>
          </p:nvCxnSpPr>
          <p:spPr>
            <a:xfrm>
              <a:off x="152400" y="3474275"/>
              <a:ext cx="3033600" cy="0"/>
            </a:xfrm>
            <a:prstGeom prst="straightConnector1">
              <a:avLst/>
            </a:prstGeom>
            <a:noFill/>
            <a:ln w="19050" cap="flat" cmpd="sng">
              <a:solidFill>
                <a:srgbClr val="1F3A93"/>
              </a:solidFill>
              <a:prstDash val="solid"/>
              <a:round/>
              <a:headEnd type="stealth" w="med" len="med"/>
              <a:tailEnd type="triangle" w="med" len="med"/>
            </a:ln>
          </p:spPr>
        </p:cxnSp>
        <p:cxnSp>
          <p:nvCxnSpPr>
            <p:cNvPr id="588" name="Google Shape;588;p42"/>
            <p:cNvCxnSpPr/>
            <p:nvPr/>
          </p:nvCxnSpPr>
          <p:spPr>
            <a:xfrm>
              <a:off x="1597975" y="26092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589" name="Google Shape;589;p42"/>
            <p:cNvCxnSpPr/>
            <p:nvPr/>
          </p:nvCxnSpPr>
          <p:spPr>
            <a:xfrm>
              <a:off x="1597975" y="429715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590" name="Google Shape;590;p42"/>
            <p:cNvCxnSpPr/>
            <p:nvPr/>
          </p:nvCxnSpPr>
          <p:spPr>
            <a:xfrm rot="5400000">
              <a:off x="2414650" y="34743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591" name="Google Shape;591;p42"/>
            <p:cNvCxnSpPr/>
            <p:nvPr/>
          </p:nvCxnSpPr>
          <p:spPr>
            <a:xfrm rot="5400000">
              <a:off x="729100" y="3474300"/>
              <a:ext cx="149700" cy="0"/>
            </a:xfrm>
            <a:prstGeom prst="straightConnector1">
              <a:avLst/>
            </a:prstGeom>
            <a:noFill/>
            <a:ln w="19050" cap="flat" cmpd="sng">
              <a:solidFill>
                <a:srgbClr val="1F3A92"/>
              </a:solidFill>
              <a:prstDash val="solid"/>
              <a:round/>
              <a:headEnd type="none" w="med" len="med"/>
              <a:tailEnd type="none" w="med" len="med"/>
            </a:ln>
          </p:spPr>
        </p:cxnSp>
        <p:sp>
          <p:nvSpPr>
            <p:cNvPr id="592" name="Google Shape;592;p42"/>
            <p:cNvSpPr txBox="1"/>
            <p:nvPr/>
          </p:nvSpPr>
          <p:spPr>
            <a:xfrm>
              <a:off x="1398225" y="2432200"/>
              <a:ext cx="17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593" name="Google Shape;593;p42"/>
            <p:cNvSpPr txBox="1"/>
            <p:nvPr/>
          </p:nvSpPr>
          <p:spPr>
            <a:xfrm>
              <a:off x="2338450" y="3448600"/>
              <a:ext cx="2958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594" name="Google Shape;594;p42"/>
            <p:cNvSpPr txBox="1"/>
            <p:nvPr/>
          </p:nvSpPr>
          <p:spPr>
            <a:xfrm>
              <a:off x="1324625" y="4120150"/>
              <a:ext cx="32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595" name="Google Shape;595;p42"/>
            <p:cNvSpPr txBox="1"/>
            <p:nvPr/>
          </p:nvSpPr>
          <p:spPr>
            <a:xfrm>
              <a:off x="563950" y="3448600"/>
              <a:ext cx="4800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grpSp>
      <p:sp>
        <p:nvSpPr>
          <p:cNvPr id="596" name="Google Shape;596;p42"/>
          <p:cNvSpPr txBox="1"/>
          <p:nvPr/>
        </p:nvSpPr>
        <p:spPr>
          <a:xfrm>
            <a:off x="140800" y="2009950"/>
            <a:ext cx="5612400" cy="250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Before, we simply counted the units on the graph </a:t>
            </a:r>
            <a:endParaRPr sz="1800">
              <a:solidFill>
                <a:srgbClr val="424242"/>
              </a:solidFill>
              <a:latin typeface="Roboto"/>
              <a:ea typeface="Roboto"/>
              <a:cs typeface="Roboto"/>
              <a:sym typeface="Roboto"/>
            </a:endParaRPr>
          </a:p>
          <a:p>
            <a:pPr marL="457200" lvl="0" indent="-342900" algn="l" rtl="0">
              <a:lnSpc>
                <a:spcPct val="115000"/>
              </a:lnSpc>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Another approach is to use the point coordinates</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(5, 4) and (-6, -2)</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a = |x</a:t>
            </a:r>
            <a:r>
              <a:rPr lang="en" sz="1800" baseline="-25000">
                <a:solidFill>
                  <a:srgbClr val="424242"/>
                </a:solidFill>
                <a:latin typeface="Roboto"/>
                <a:ea typeface="Roboto"/>
                <a:cs typeface="Roboto"/>
                <a:sym typeface="Roboto"/>
              </a:rPr>
              <a:t>2</a:t>
            </a:r>
            <a:r>
              <a:rPr lang="en" sz="1800">
                <a:solidFill>
                  <a:srgbClr val="424242"/>
                </a:solidFill>
                <a:latin typeface="Roboto"/>
                <a:ea typeface="Roboto"/>
                <a:cs typeface="Roboto"/>
                <a:sym typeface="Roboto"/>
              </a:rPr>
              <a:t>- x</a:t>
            </a:r>
            <a:r>
              <a:rPr lang="en" sz="1800" baseline="-25000">
                <a:solidFill>
                  <a:srgbClr val="424242"/>
                </a:solidFill>
                <a:latin typeface="Roboto"/>
                <a:ea typeface="Roboto"/>
                <a:cs typeface="Roboto"/>
                <a:sym typeface="Roboto"/>
              </a:rPr>
              <a:t>1</a:t>
            </a:r>
            <a:r>
              <a:rPr lang="en" sz="1800">
                <a:solidFill>
                  <a:srgbClr val="424242"/>
                </a:solidFill>
                <a:latin typeface="Roboto"/>
                <a:ea typeface="Roboto"/>
                <a:cs typeface="Roboto"/>
                <a:sym typeface="Roboto"/>
              </a:rPr>
              <a:t>| and b = |y</a:t>
            </a:r>
            <a:r>
              <a:rPr lang="en" sz="1800" baseline="-25000">
                <a:solidFill>
                  <a:srgbClr val="424242"/>
                </a:solidFill>
                <a:latin typeface="Roboto"/>
                <a:ea typeface="Roboto"/>
                <a:cs typeface="Roboto"/>
                <a:sym typeface="Roboto"/>
              </a:rPr>
              <a:t>2</a:t>
            </a:r>
            <a:r>
              <a:rPr lang="en" sz="1800">
                <a:solidFill>
                  <a:srgbClr val="424242"/>
                </a:solidFill>
                <a:latin typeface="Roboto"/>
                <a:ea typeface="Roboto"/>
                <a:cs typeface="Roboto"/>
                <a:sym typeface="Roboto"/>
              </a:rPr>
              <a:t>- y</a:t>
            </a:r>
            <a:r>
              <a:rPr lang="en" sz="1800" baseline="-25000">
                <a:solidFill>
                  <a:srgbClr val="424242"/>
                </a:solidFill>
                <a:latin typeface="Roboto"/>
                <a:ea typeface="Roboto"/>
                <a:cs typeface="Roboto"/>
                <a:sym typeface="Roboto"/>
              </a:rPr>
              <a:t>1</a:t>
            </a:r>
            <a:r>
              <a:rPr lang="en" sz="1800">
                <a:solidFill>
                  <a:srgbClr val="424242"/>
                </a:solidFill>
                <a:latin typeface="Roboto"/>
                <a:ea typeface="Roboto"/>
                <a:cs typeface="Roboto"/>
                <a:sym typeface="Roboto"/>
              </a:rPr>
              <a:t>|</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a = |-6 - 5| and b = |-2 - 4|</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a = |-11| and b = |-6|</a:t>
            </a:r>
            <a:endParaRPr sz="1800">
              <a:solidFill>
                <a:srgbClr val="424242"/>
              </a:solidFill>
              <a:latin typeface="Roboto"/>
              <a:ea typeface="Roboto"/>
              <a:cs typeface="Roboto"/>
              <a:sym typeface="Roboto"/>
            </a:endParaRPr>
          </a:p>
          <a:p>
            <a:pPr marL="914400" lvl="1"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a = 11 and b = 6</a:t>
            </a:r>
            <a:endParaRPr sz="1800">
              <a:solidFill>
                <a:srgbClr val="424242"/>
              </a:solidFill>
              <a:latin typeface="Roboto"/>
              <a:ea typeface="Roboto"/>
              <a:cs typeface="Roboto"/>
              <a:sym typeface="Roboto"/>
            </a:endParaRPr>
          </a:p>
        </p:txBody>
      </p:sp>
      <p:sp>
        <p:nvSpPr>
          <p:cNvPr id="597" name="Google Shape;597;p42"/>
          <p:cNvSpPr/>
          <p:nvPr/>
        </p:nvSpPr>
        <p:spPr>
          <a:xfrm>
            <a:off x="7246775" y="3343150"/>
            <a:ext cx="137400" cy="137400"/>
          </a:xfrm>
          <a:prstGeom prst="ellipse">
            <a:avLst/>
          </a:prstGeom>
          <a:solidFill>
            <a:schemeClr val="accent4"/>
          </a:solidFill>
          <a:ln w="9525" cap="flat" cmpd="sng">
            <a:solidFill>
              <a:srgbClr val="FDB8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2"/>
          <p:cNvSpPr/>
          <p:nvPr/>
        </p:nvSpPr>
        <p:spPr>
          <a:xfrm>
            <a:off x="8063900" y="2634150"/>
            <a:ext cx="137400" cy="137400"/>
          </a:xfrm>
          <a:prstGeom prst="ellipse">
            <a:avLst/>
          </a:prstGeom>
          <a:solidFill>
            <a:srgbClr val="00B2A9"/>
          </a:solid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2"/>
          <p:cNvSpPr/>
          <p:nvPr/>
        </p:nvSpPr>
        <p:spPr>
          <a:xfrm>
            <a:off x="6228250" y="3672925"/>
            <a:ext cx="137400" cy="137400"/>
          </a:xfrm>
          <a:prstGeom prst="ellipse">
            <a:avLst/>
          </a:prstGeom>
          <a:solidFill>
            <a:srgbClr val="91D5AC"/>
          </a:solidFill>
          <a:ln w="9525" cap="flat" cmpd="sng">
            <a:solidFill>
              <a:srgbClr val="91D5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0" name="Google Shape;600;p42"/>
          <p:cNvCxnSpPr>
            <a:stCxn id="599" idx="6"/>
            <a:endCxn id="593" idx="2"/>
          </p:cNvCxnSpPr>
          <p:nvPr/>
        </p:nvCxnSpPr>
        <p:spPr>
          <a:xfrm rot="10800000" flipH="1">
            <a:off x="6365650" y="3740125"/>
            <a:ext cx="1767000" cy="1500"/>
          </a:xfrm>
          <a:prstGeom prst="straightConnector1">
            <a:avLst/>
          </a:prstGeom>
          <a:noFill/>
          <a:ln w="28575" cap="flat" cmpd="sng">
            <a:solidFill>
              <a:srgbClr val="00B2A9"/>
            </a:solidFill>
            <a:prstDash val="lgDash"/>
            <a:round/>
            <a:headEnd type="none" w="med" len="med"/>
            <a:tailEnd type="none" w="med" len="med"/>
          </a:ln>
        </p:spPr>
      </p:cxnSp>
      <p:cxnSp>
        <p:nvCxnSpPr>
          <p:cNvPr id="601" name="Google Shape;601;p42"/>
          <p:cNvCxnSpPr>
            <a:stCxn id="593" idx="2"/>
            <a:endCxn id="598" idx="0"/>
          </p:cNvCxnSpPr>
          <p:nvPr/>
        </p:nvCxnSpPr>
        <p:spPr>
          <a:xfrm rot="10800000">
            <a:off x="8132600" y="2634075"/>
            <a:ext cx="0" cy="1106100"/>
          </a:xfrm>
          <a:prstGeom prst="straightConnector1">
            <a:avLst/>
          </a:prstGeom>
          <a:noFill/>
          <a:ln w="28575" cap="flat" cmpd="sng">
            <a:solidFill>
              <a:srgbClr val="00B2A9"/>
            </a:solidFill>
            <a:prstDash val="lgDash"/>
            <a:round/>
            <a:headEnd type="none" w="med" len="med"/>
            <a:tailEnd type="none" w="med" len="med"/>
          </a:ln>
        </p:spPr>
      </p:cxnSp>
      <p:cxnSp>
        <p:nvCxnSpPr>
          <p:cNvPr id="602" name="Google Shape;602;p42"/>
          <p:cNvCxnSpPr>
            <a:stCxn id="599" idx="7"/>
            <a:endCxn id="598" idx="0"/>
          </p:cNvCxnSpPr>
          <p:nvPr/>
        </p:nvCxnSpPr>
        <p:spPr>
          <a:xfrm rot="10800000" flipH="1">
            <a:off x="6345528" y="2634047"/>
            <a:ext cx="1787100" cy="1059000"/>
          </a:xfrm>
          <a:prstGeom prst="straightConnector1">
            <a:avLst/>
          </a:prstGeom>
          <a:noFill/>
          <a:ln w="28575" cap="flat" cmpd="sng">
            <a:solidFill>
              <a:srgbClr val="00B2A9"/>
            </a:solidFill>
            <a:prstDash val="lgDash"/>
            <a:round/>
            <a:headEnd type="none" w="med" len="med"/>
            <a:tailEnd type="none" w="med" len="med"/>
          </a:ln>
        </p:spPr>
      </p:cxnSp>
      <p:sp>
        <p:nvSpPr>
          <p:cNvPr id="603" name="Google Shape;603;p42"/>
          <p:cNvSpPr txBox="1"/>
          <p:nvPr/>
        </p:nvSpPr>
        <p:spPr>
          <a:xfrm>
            <a:off x="6928750" y="365530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a</a:t>
            </a:r>
            <a:endParaRPr b="1" i="1">
              <a:solidFill>
                <a:srgbClr val="00B2A9"/>
              </a:solidFill>
            </a:endParaRPr>
          </a:p>
        </p:txBody>
      </p:sp>
      <p:sp>
        <p:nvSpPr>
          <p:cNvPr id="604" name="Google Shape;604;p42"/>
          <p:cNvSpPr txBox="1"/>
          <p:nvPr/>
        </p:nvSpPr>
        <p:spPr>
          <a:xfrm>
            <a:off x="8132600" y="294295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b</a:t>
            </a:r>
            <a:endParaRPr b="1" i="1">
              <a:solidFill>
                <a:srgbClr val="00B2A9"/>
              </a:solidFill>
            </a:endParaRPr>
          </a:p>
        </p:txBody>
      </p:sp>
      <p:sp>
        <p:nvSpPr>
          <p:cNvPr id="605" name="Google Shape;605;p42"/>
          <p:cNvSpPr txBox="1"/>
          <p:nvPr/>
        </p:nvSpPr>
        <p:spPr>
          <a:xfrm>
            <a:off x="6928750" y="284900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c</a:t>
            </a:r>
            <a:endParaRPr b="1" i="1">
              <a:solidFill>
                <a:srgbClr val="00B2A9"/>
              </a:solidFill>
            </a:endParaRPr>
          </a:p>
        </p:txBody>
      </p:sp>
      <p:sp>
        <p:nvSpPr>
          <p:cNvPr id="606" name="Google Shape;606;p42"/>
          <p:cNvSpPr txBox="1"/>
          <p:nvPr/>
        </p:nvSpPr>
        <p:spPr>
          <a:xfrm>
            <a:off x="5971450" y="361940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s</a:t>
            </a:r>
            <a:endParaRPr b="1" i="1">
              <a:solidFill>
                <a:srgbClr val="424242"/>
              </a:solidFill>
            </a:endParaRPr>
          </a:p>
        </p:txBody>
      </p:sp>
      <p:sp>
        <p:nvSpPr>
          <p:cNvPr id="607" name="Google Shape;607;p42"/>
          <p:cNvSpPr txBox="1"/>
          <p:nvPr/>
        </p:nvSpPr>
        <p:spPr>
          <a:xfrm>
            <a:off x="8160600" y="2372600"/>
            <a:ext cx="31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m</a:t>
            </a:r>
            <a:endParaRPr b="1" i="1">
              <a:solidFill>
                <a:srgbClr val="42424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6">
                                            <p:txEl>
                                              <p:pRg st="0" end="0"/>
                                            </p:txEl>
                                          </p:spTgt>
                                        </p:tgtEl>
                                        <p:attrNameLst>
                                          <p:attrName>style.visibility</p:attrName>
                                        </p:attrNameLst>
                                      </p:cBhvr>
                                      <p:to>
                                        <p:strVal val="visible"/>
                                      </p:to>
                                    </p:set>
                                    <p:animEffect transition="in" filter="fade">
                                      <p:cBhvr>
                                        <p:cTn id="7" dur="1000"/>
                                        <p:tgtEl>
                                          <p:spTgt spid="5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6">
                                            <p:txEl>
                                              <p:pRg st="1" end="1"/>
                                            </p:txEl>
                                          </p:spTgt>
                                        </p:tgtEl>
                                        <p:attrNameLst>
                                          <p:attrName>style.visibility</p:attrName>
                                        </p:attrNameLst>
                                      </p:cBhvr>
                                      <p:to>
                                        <p:strVal val="visible"/>
                                      </p:to>
                                    </p:set>
                                    <p:animEffect transition="in" filter="fade">
                                      <p:cBhvr>
                                        <p:cTn id="12" dur="1000"/>
                                        <p:tgtEl>
                                          <p:spTgt spid="5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6">
                                            <p:txEl>
                                              <p:pRg st="2" end="2"/>
                                            </p:txEl>
                                          </p:spTgt>
                                        </p:tgtEl>
                                        <p:attrNameLst>
                                          <p:attrName>style.visibility</p:attrName>
                                        </p:attrNameLst>
                                      </p:cBhvr>
                                      <p:to>
                                        <p:strVal val="visible"/>
                                      </p:to>
                                    </p:set>
                                    <p:animEffect transition="in" filter="fade">
                                      <p:cBhvr>
                                        <p:cTn id="17" dur="1000"/>
                                        <p:tgtEl>
                                          <p:spTgt spid="5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6">
                                            <p:txEl>
                                              <p:pRg st="3" end="3"/>
                                            </p:txEl>
                                          </p:spTgt>
                                        </p:tgtEl>
                                        <p:attrNameLst>
                                          <p:attrName>style.visibility</p:attrName>
                                        </p:attrNameLst>
                                      </p:cBhvr>
                                      <p:to>
                                        <p:strVal val="visible"/>
                                      </p:to>
                                    </p:set>
                                    <p:animEffect transition="in" filter="fade">
                                      <p:cBhvr>
                                        <p:cTn id="22" dur="1000"/>
                                        <p:tgtEl>
                                          <p:spTgt spid="5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6">
                                            <p:txEl>
                                              <p:pRg st="4" end="4"/>
                                            </p:txEl>
                                          </p:spTgt>
                                        </p:tgtEl>
                                        <p:attrNameLst>
                                          <p:attrName>style.visibility</p:attrName>
                                        </p:attrNameLst>
                                      </p:cBhvr>
                                      <p:to>
                                        <p:strVal val="visible"/>
                                      </p:to>
                                    </p:set>
                                    <p:animEffect transition="in" filter="fade">
                                      <p:cBhvr>
                                        <p:cTn id="27" dur="1000"/>
                                        <p:tgtEl>
                                          <p:spTgt spid="5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6">
                                            <p:txEl>
                                              <p:pRg st="5" end="5"/>
                                            </p:txEl>
                                          </p:spTgt>
                                        </p:tgtEl>
                                        <p:attrNameLst>
                                          <p:attrName>style.visibility</p:attrName>
                                        </p:attrNameLst>
                                      </p:cBhvr>
                                      <p:to>
                                        <p:strVal val="visible"/>
                                      </p:to>
                                    </p:set>
                                    <p:animEffect transition="in" filter="fade">
                                      <p:cBhvr>
                                        <p:cTn id="32" dur="1000"/>
                                        <p:tgtEl>
                                          <p:spTgt spid="5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96">
                                            <p:txEl>
                                              <p:pRg st="6" end="6"/>
                                            </p:txEl>
                                          </p:spTgt>
                                        </p:tgtEl>
                                        <p:attrNameLst>
                                          <p:attrName>style.visibility</p:attrName>
                                        </p:attrNameLst>
                                      </p:cBhvr>
                                      <p:to>
                                        <p:strVal val="visible"/>
                                      </p:to>
                                    </p:set>
                                    <p:animEffect transition="in" filter="fade">
                                      <p:cBhvr>
                                        <p:cTn id="37" dur="1000"/>
                                        <p:tgtEl>
                                          <p:spTgt spid="5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3"/>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Pythagorean Theorem &amp; Distance</a:t>
            </a:r>
            <a:endParaRPr b="1">
              <a:solidFill>
                <a:srgbClr val="1F3A93"/>
              </a:solidFill>
              <a:latin typeface="Roboto Condensed"/>
              <a:ea typeface="Roboto Condensed"/>
              <a:cs typeface="Roboto Condensed"/>
              <a:sym typeface="Roboto Condensed"/>
            </a:endParaRPr>
          </a:p>
        </p:txBody>
      </p:sp>
      <p:cxnSp>
        <p:nvCxnSpPr>
          <p:cNvPr id="613" name="Google Shape;613;p43"/>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614" name="Google Shape;614;p43"/>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615" name="Google Shape;615;p43"/>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616" name="Google Shape;616;p43"/>
          <p:cNvSpPr txBox="1"/>
          <p:nvPr/>
        </p:nvSpPr>
        <p:spPr>
          <a:xfrm>
            <a:off x="311700" y="1297150"/>
            <a:ext cx="8520600" cy="325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rgbClr val="424242"/>
                </a:solidFill>
                <a:latin typeface="Roboto"/>
                <a:ea typeface="Roboto"/>
                <a:cs typeface="Roboto"/>
                <a:sym typeface="Roboto"/>
              </a:rPr>
              <a:t>So, another way of using the</a:t>
            </a:r>
            <a:r>
              <a:rPr lang="en" sz="2100" b="1">
                <a:solidFill>
                  <a:srgbClr val="FDB82C"/>
                </a:solidFill>
                <a:latin typeface="Roboto"/>
                <a:ea typeface="Roboto"/>
                <a:cs typeface="Roboto"/>
                <a:sym typeface="Roboto"/>
              </a:rPr>
              <a:t> Pythagorean Theorem</a:t>
            </a:r>
            <a:endParaRPr sz="2100">
              <a:solidFill>
                <a:srgbClr val="424242"/>
              </a:solidFill>
              <a:latin typeface="Roboto"/>
              <a:ea typeface="Roboto"/>
              <a:cs typeface="Roboto"/>
              <a:sym typeface="Roboto"/>
            </a:endParaRPr>
          </a:p>
          <a:p>
            <a:pPr marL="0" lvl="0" indent="0" algn="l" rtl="0">
              <a:lnSpc>
                <a:spcPct val="115000"/>
              </a:lnSpc>
              <a:spcBef>
                <a:spcPts val="0"/>
              </a:spcBef>
              <a:spcAft>
                <a:spcPts val="0"/>
              </a:spcAft>
              <a:buNone/>
            </a:pPr>
            <a:endParaRPr sz="100">
              <a:solidFill>
                <a:srgbClr val="424242"/>
              </a:solidFill>
              <a:latin typeface="Roboto"/>
              <a:ea typeface="Roboto"/>
              <a:cs typeface="Roboto"/>
              <a:sym typeface="Roboto"/>
            </a:endParaRPr>
          </a:p>
          <a:p>
            <a:pPr marL="0" lvl="0" indent="0" algn="ctr" rtl="0">
              <a:spcBef>
                <a:spcPts val="0"/>
              </a:spcBef>
              <a:spcAft>
                <a:spcPts val="0"/>
              </a:spcAft>
              <a:buNone/>
            </a:pPr>
            <a:r>
              <a:rPr lang="en" sz="3800" b="1" i="1">
                <a:solidFill>
                  <a:srgbClr val="00B2A9"/>
                </a:solidFill>
                <a:latin typeface="Roboto"/>
                <a:ea typeface="Roboto"/>
                <a:cs typeface="Roboto"/>
                <a:sym typeface="Roboto"/>
              </a:rPr>
              <a:t>a</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 b</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 c</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a:t>
            </a:r>
            <a:endParaRPr sz="3800" b="1" i="1">
              <a:solidFill>
                <a:srgbClr val="00B2A9"/>
              </a:solidFill>
              <a:latin typeface="Roboto"/>
              <a:ea typeface="Roboto"/>
              <a:cs typeface="Roboto"/>
              <a:sym typeface="Roboto"/>
            </a:endParaRPr>
          </a:p>
          <a:p>
            <a:pPr marL="0" lvl="0" indent="0" algn="ctr" rtl="0">
              <a:spcBef>
                <a:spcPts val="0"/>
              </a:spcBef>
              <a:spcAft>
                <a:spcPts val="0"/>
              </a:spcAft>
              <a:buNone/>
            </a:pPr>
            <a:endParaRPr sz="2900" b="1" i="1">
              <a:solidFill>
                <a:srgbClr val="00B2A9"/>
              </a:solidFill>
              <a:latin typeface="Roboto"/>
              <a:ea typeface="Roboto"/>
              <a:cs typeface="Roboto"/>
              <a:sym typeface="Roboto"/>
            </a:endParaRPr>
          </a:p>
          <a:p>
            <a:pPr marL="0" lvl="0" indent="0" algn="l" rtl="0">
              <a:lnSpc>
                <a:spcPct val="115000"/>
              </a:lnSpc>
              <a:spcBef>
                <a:spcPts val="0"/>
              </a:spcBef>
              <a:spcAft>
                <a:spcPts val="0"/>
              </a:spcAft>
              <a:buNone/>
            </a:pPr>
            <a:r>
              <a:rPr lang="en" sz="2100">
                <a:solidFill>
                  <a:srgbClr val="222222"/>
                </a:solidFill>
                <a:latin typeface="Roboto"/>
                <a:ea typeface="Roboto"/>
                <a:cs typeface="Roboto"/>
                <a:sym typeface="Roboto"/>
              </a:rPr>
              <a:t>But with coordinate points, is the </a:t>
            </a:r>
            <a:r>
              <a:rPr lang="en" sz="2100" b="1">
                <a:solidFill>
                  <a:srgbClr val="FDB82C"/>
                </a:solidFill>
                <a:latin typeface="Roboto"/>
                <a:ea typeface="Roboto"/>
                <a:cs typeface="Roboto"/>
                <a:sym typeface="Roboto"/>
              </a:rPr>
              <a:t>Distance Formula</a:t>
            </a:r>
            <a:endParaRPr sz="2100" b="1">
              <a:solidFill>
                <a:srgbClr val="FDB82C"/>
              </a:solidFill>
              <a:latin typeface="Roboto"/>
              <a:ea typeface="Roboto"/>
              <a:cs typeface="Roboto"/>
              <a:sym typeface="Roboto"/>
            </a:endParaRPr>
          </a:p>
          <a:p>
            <a:pPr marL="0" lvl="0" indent="0" algn="ctr" rtl="0">
              <a:lnSpc>
                <a:spcPct val="115000"/>
              </a:lnSpc>
              <a:spcBef>
                <a:spcPts val="0"/>
              </a:spcBef>
              <a:spcAft>
                <a:spcPts val="0"/>
              </a:spcAft>
              <a:buNone/>
            </a:pPr>
            <a:endParaRPr sz="3800" b="1">
              <a:solidFill>
                <a:srgbClr val="00B2A9"/>
              </a:solidFill>
              <a:latin typeface="Roboto"/>
              <a:ea typeface="Roboto"/>
              <a:cs typeface="Roboto"/>
              <a:sym typeface="Roboto"/>
            </a:endParaRPr>
          </a:p>
          <a:p>
            <a:pPr marL="0" lvl="0" indent="0" algn="ctr" rtl="0">
              <a:lnSpc>
                <a:spcPct val="115000"/>
              </a:lnSpc>
              <a:spcBef>
                <a:spcPts val="0"/>
              </a:spcBef>
              <a:spcAft>
                <a:spcPts val="0"/>
              </a:spcAft>
              <a:buNone/>
            </a:pPr>
            <a:r>
              <a:rPr lang="en" sz="3800" b="1">
                <a:solidFill>
                  <a:srgbClr val="00B2A9"/>
                </a:solidFill>
                <a:latin typeface="Roboto"/>
                <a:ea typeface="Roboto"/>
                <a:cs typeface="Roboto"/>
                <a:sym typeface="Roboto"/>
              </a:rPr>
              <a:t>d =		 (x2 - x1)</a:t>
            </a:r>
            <a:r>
              <a:rPr lang="en" sz="3800" b="1" baseline="30000">
                <a:solidFill>
                  <a:srgbClr val="00B2A9"/>
                </a:solidFill>
                <a:latin typeface="Roboto"/>
                <a:ea typeface="Roboto"/>
                <a:cs typeface="Roboto"/>
                <a:sym typeface="Roboto"/>
              </a:rPr>
              <a:t>2</a:t>
            </a:r>
            <a:r>
              <a:rPr lang="en" sz="3800" b="1">
                <a:solidFill>
                  <a:srgbClr val="00B2A9"/>
                </a:solidFill>
                <a:latin typeface="Roboto"/>
                <a:ea typeface="Roboto"/>
                <a:cs typeface="Roboto"/>
                <a:sym typeface="Roboto"/>
              </a:rPr>
              <a:t>   +   (y2 - y1)</a:t>
            </a:r>
            <a:r>
              <a:rPr lang="en" sz="3800" b="1" baseline="30000">
                <a:solidFill>
                  <a:srgbClr val="00B2A9"/>
                </a:solidFill>
                <a:latin typeface="Roboto"/>
                <a:ea typeface="Roboto"/>
                <a:cs typeface="Roboto"/>
                <a:sym typeface="Roboto"/>
              </a:rPr>
              <a:t>2</a:t>
            </a:r>
            <a:endParaRPr sz="2100">
              <a:solidFill>
                <a:srgbClr val="424242"/>
              </a:solidFill>
              <a:latin typeface="Roboto"/>
              <a:ea typeface="Roboto"/>
              <a:cs typeface="Roboto"/>
              <a:sym typeface="Roboto"/>
            </a:endParaRPr>
          </a:p>
        </p:txBody>
      </p:sp>
      <p:sp>
        <p:nvSpPr>
          <p:cNvPr id="617" name="Google Shape;617;p43"/>
          <p:cNvSpPr txBox="1"/>
          <p:nvPr/>
        </p:nvSpPr>
        <p:spPr>
          <a:xfrm>
            <a:off x="2252625" y="3472800"/>
            <a:ext cx="919800" cy="123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6800">
                <a:solidFill>
                  <a:srgbClr val="00B2A9"/>
                </a:solidFill>
                <a:latin typeface="Roboto"/>
                <a:ea typeface="Roboto"/>
                <a:cs typeface="Roboto"/>
                <a:sym typeface="Roboto"/>
              </a:rPr>
              <a:t>√</a:t>
            </a:r>
            <a:endParaRPr sz="6400">
              <a:solidFill>
                <a:srgbClr val="00B2A9"/>
              </a:solidFill>
            </a:endParaRPr>
          </a:p>
        </p:txBody>
      </p:sp>
      <p:cxnSp>
        <p:nvCxnSpPr>
          <p:cNvPr id="618" name="Google Shape;618;p43"/>
          <p:cNvCxnSpPr/>
          <p:nvPr/>
        </p:nvCxnSpPr>
        <p:spPr>
          <a:xfrm>
            <a:off x="2775775" y="3763750"/>
            <a:ext cx="5021400" cy="0"/>
          </a:xfrm>
          <a:prstGeom prst="straightConnector1">
            <a:avLst/>
          </a:prstGeom>
          <a:noFill/>
          <a:ln w="38100" cap="flat" cmpd="sng">
            <a:solidFill>
              <a:srgbClr val="00B2A9"/>
            </a:solidFill>
            <a:prstDash val="solid"/>
            <a:round/>
            <a:headEnd type="none" w="med" len="med"/>
            <a:tailEnd type="none" w="med" len="med"/>
          </a:ln>
        </p:spPr>
      </p:cxnSp>
      <p:grpSp>
        <p:nvGrpSpPr>
          <p:cNvPr id="619" name="Google Shape;619;p43"/>
          <p:cNvGrpSpPr/>
          <p:nvPr/>
        </p:nvGrpSpPr>
        <p:grpSpPr>
          <a:xfrm>
            <a:off x="6871447" y="1221847"/>
            <a:ext cx="2196362" cy="2196362"/>
            <a:chOff x="152400" y="1957450"/>
            <a:chExt cx="3033650" cy="3033650"/>
          </a:xfrm>
        </p:grpSpPr>
        <p:pic>
          <p:nvPicPr>
            <p:cNvPr id="620" name="Google Shape;620;p43"/>
            <p:cNvPicPr preferRelativeResize="0"/>
            <p:nvPr/>
          </p:nvPicPr>
          <p:blipFill>
            <a:blip r:embed="rId5">
              <a:alphaModFix/>
            </a:blip>
            <a:stretch>
              <a:fillRect/>
            </a:stretch>
          </p:blipFill>
          <p:spPr>
            <a:xfrm>
              <a:off x="152400" y="1957450"/>
              <a:ext cx="3033650" cy="3033650"/>
            </a:xfrm>
            <a:prstGeom prst="rect">
              <a:avLst/>
            </a:prstGeom>
            <a:noFill/>
            <a:ln>
              <a:noFill/>
            </a:ln>
          </p:spPr>
        </p:pic>
        <p:cxnSp>
          <p:nvCxnSpPr>
            <p:cNvPr id="621" name="Google Shape;621;p43"/>
            <p:cNvCxnSpPr>
              <a:stCxn id="620" idx="2"/>
            </p:cNvCxnSpPr>
            <p:nvPr/>
          </p:nvCxnSpPr>
          <p:spPr>
            <a:xfrm rot="10800000">
              <a:off x="1669225" y="1957500"/>
              <a:ext cx="0" cy="3033600"/>
            </a:xfrm>
            <a:prstGeom prst="straightConnector1">
              <a:avLst/>
            </a:prstGeom>
            <a:noFill/>
            <a:ln w="19050" cap="flat" cmpd="sng">
              <a:solidFill>
                <a:srgbClr val="1F3A93"/>
              </a:solidFill>
              <a:prstDash val="solid"/>
              <a:round/>
              <a:headEnd type="stealth" w="med" len="med"/>
              <a:tailEnd type="triangle" w="med" len="med"/>
            </a:ln>
          </p:spPr>
        </p:cxnSp>
        <p:cxnSp>
          <p:nvCxnSpPr>
            <p:cNvPr id="622" name="Google Shape;622;p43"/>
            <p:cNvCxnSpPr>
              <a:stCxn id="620" idx="1"/>
              <a:endCxn id="620" idx="3"/>
            </p:cNvCxnSpPr>
            <p:nvPr/>
          </p:nvCxnSpPr>
          <p:spPr>
            <a:xfrm>
              <a:off x="152400" y="3474275"/>
              <a:ext cx="3033600" cy="0"/>
            </a:xfrm>
            <a:prstGeom prst="straightConnector1">
              <a:avLst/>
            </a:prstGeom>
            <a:noFill/>
            <a:ln w="19050" cap="flat" cmpd="sng">
              <a:solidFill>
                <a:srgbClr val="1F3A93"/>
              </a:solidFill>
              <a:prstDash val="solid"/>
              <a:round/>
              <a:headEnd type="stealth" w="med" len="med"/>
              <a:tailEnd type="triangle" w="med" len="med"/>
            </a:ln>
          </p:spPr>
        </p:cxnSp>
        <p:cxnSp>
          <p:nvCxnSpPr>
            <p:cNvPr id="623" name="Google Shape;623;p43"/>
            <p:cNvCxnSpPr/>
            <p:nvPr/>
          </p:nvCxnSpPr>
          <p:spPr>
            <a:xfrm>
              <a:off x="1597975" y="26092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624" name="Google Shape;624;p43"/>
            <p:cNvCxnSpPr/>
            <p:nvPr/>
          </p:nvCxnSpPr>
          <p:spPr>
            <a:xfrm>
              <a:off x="1597975" y="429715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625" name="Google Shape;625;p43"/>
            <p:cNvCxnSpPr/>
            <p:nvPr/>
          </p:nvCxnSpPr>
          <p:spPr>
            <a:xfrm rot="5400000">
              <a:off x="2414650" y="34743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626" name="Google Shape;626;p43"/>
            <p:cNvCxnSpPr/>
            <p:nvPr/>
          </p:nvCxnSpPr>
          <p:spPr>
            <a:xfrm rot="5400000">
              <a:off x="729100" y="3474300"/>
              <a:ext cx="149700" cy="0"/>
            </a:xfrm>
            <a:prstGeom prst="straightConnector1">
              <a:avLst/>
            </a:prstGeom>
            <a:noFill/>
            <a:ln w="19050" cap="flat" cmpd="sng">
              <a:solidFill>
                <a:srgbClr val="1F3A92"/>
              </a:solidFill>
              <a:prstDash val="solid"/>
              <a:round/>
              <a:headEnd type="none" w="med" len="med"/>
              <a:tailEnd type="none" w="med" len="med"/>
            </a:ln>
          </p:spPr>
        </p:cxnSp>
        <p:sp>
          <p:nvSpPr>
            <p:cNvPr id="627" name="Google Shape;627;p43"/>
            <p:cNvSpPr txBox="1"/>
            <p:nvPr/>
          </p:nvSpPr>
          <p:spPr>
            <a:xfrm>
              <a:off x="1292976" y="2432200"/>
              <a:ext cx="17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628" name="Google Shape;628;p43"/>
            <p:cNvSpPr txBox="1"/>
            <p:nvPr/>
          </p:nvSpPr>
          <p:spPr>
            <a:xfrm>
              <a:off x="2338450" y="3448600"/>
              <a:ext cx="2958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629" name="Google Shape;629;p43"/>
            <p:cNvSpPr txBox="1"/>
            <p:nvPr/>
          </p:nvSpPr>
          <p:spPr>
            <a:xfrm>
              <a:off x="1169222" y="4120162"/>
              <a:ext cx="4800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630" name="Google Shape;630;p43"/>
            <p:cNvSpPr txBox="1"/>
            <p:nvPr/>
          </p:nvSpPr>
          <p:spPr>
            <a:xfrm>
              <a:off x="563950" y="3448600"/>
              <a:ext cx="4800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grpSp>
      <p:sp>
        <p:nvSpPr>
          <p:cNvPr id="631" name="Google Shape;631;p43"/>
          <p:cNvSpPr/>
          <p:nvPr/>
        </p:nvSpPr>
        <p:spPr>
          <a:xfrm>
            <a:off x="7919922" y="2270360"/>
            <a:ext cx="99600" cy="99600"/>
          </a:xfrm>
          <a:prstGeom prst="ellipse">
            <a:avLst/>
          </a:prstGeom>
          <a:solidFill>
            <a:schemeClr val="accent4"/>
          </a:solidFill>
          <a:ln w="9525" cap="flat" cmpd="sng">
            <a:solidFill>
              <a:srgbClr val="FDB8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a:off x="8511538" y="1757029"/>
            <a:ext cx="99600" cy="99600"/>
          </a:xfrm>
          <a:prstGeom prst="ellipse">
            <a:avLst/>
          </a:prstGeom>
          <a:solidFill>
            <a:srgbClr val="00B2A9"/>
          </a:solid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3"/>
          <p:cNvSpPr/>
          <p:nvPr/>
        </p:nvSpPr>
        <p:spPr>
          <a:xfrm>
            <a:off x="7182489" y="2509124"/>
            <a:ext cx="99600" cy="99600"/>
          </a:xfrm>
          <a:prstGeom prst="ellipse">
            <a:avLst/>
          </a:prstGeom>
          <a:solidFill>
            <a:srgbClr val="91D5AC"/>
          </a:solidFill>
          <a:ln w="9525" cap="flat" cmpd="sng">
            <a:solidFill>
              <a:srgbClr val="91D5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4" name="Google Shape;634;p43"/>
          <p:cNvCxnSpPr>
            <a:stCxn id="633" idx="6"/>
            <a:endCxn id="628" idx="2"/>
          </p:cNvCxnSpPr>
          <p:nvPr/>
        </p:nvCxnSpPr>
        <p:spPr>
          <a:xfrm rot="10800000" flipH="1">
            <a:off x="7282089" y="2557724"/>
            <a:ext cx="1279200" cy="1200"/>
          </a:xfrm>
          <a:prstGeom prst="straightConnector1">
            <a:avLst/>
          </a:prstGeom>
          <a:noFill/>
          <a:ln w="28575" cap="flat" cmpd="sng">
            <a:solidFill>
              <a:srgbClr val="00B2A9"/>
            </a:solidFill>
            <a:prstDash val="lgDash"/>
            <a:round/>
            <a:headEnd type="none" w="med" len="med"/>
            <a:tailEnd type="none" w="med" len="med"/>
          </a:ln>
        </p:spPr>
      </p:cxnSp>
      <p:cxnSp>
        <p:nvCxnSpPr>
          <p:cNvPr id="635" name="Google Shape;635;p43"/>
          <p:cNvCxnSpPr>
            <a:stCxn id="628" idx="2"/>
            <a:endCxn id="632" idx="0"/>
          </p:cNvCxnSpPr>
          <p:nvPr/>
        </p:nvCxnSpPr>
        <p:spPr>
          <a:xfrm rot="10800000">
            <a:off x="8561227" y="1757035"/>
            <a:ext cx="0" cy="800700"/>
          </a:xfrm>
          <a:prstGeom prst="straightConnector1">
            <a:avLst/>
          </a:prstGeom>
          <a:noFill/>
          <a:ln w="28575" cap="flat" cmpd="sng">
            <a:solidFill>
              <a:srgbClr val="00B2A9"/>
            </a:solidFill>
            <a:prstDash val="lgDash"/>
            <a:round/>
            <a:headEnd type="none" w="med" len="med"/>
            <a:tailEnd type="none" w="med" len="med"/>
          </a:ln>
        </p:spPr>
      </p:cxnSp>
      <p:cxnSp>
        <p:nvCxnSpPr>
          <p:cNvPr id="636" name="Google Shape;636;p43"/>
          <p:cNvCxnSpPr>
            <a:stCxn id="633" idx="7"/>
            <a:endCxn id="632" idx="0"/>
          </p:cNvCxnSpPr>
          <p:nvPr/>
        </p:nvCxnSpPr>
        <p:spPr>
          <a:xfrm rot="10800000" flipH="1">
            <a:off x="7267503" y="1756910"/>
            <a:ext cx="1293900" cy="766800"/>
          </a:xfrm>
          <a:prstGeom prst="straightConnector1">
            <a:avLst/>
          </a:prstGeom>
          <a:noFill/>
          <a:ln w="28575" cap="flat" cmpd="sng">
            <a:solidFill>
              <a:srgbClr val="00B2A9"/>
            </a:solidFill>
            <a:prstDash val="lgDash"/>
            <a:round/>
            <a:headEnd type="none" w="med" len="med"/>
            <a:tailEnd type="none" w="med" len="med"/>
          </a:ln>
        </p:spPr>
      </p:cxnSp>
      <p:sp>
        <p:nvSpPr>
          <p:cNvPr id="637" name="Google Shape;637;p43"/>
          <p:cNvSpPr txBox="1"/>
          <p:nvPr/>
        </p:nvSpPr>
        <p:spPr>
          <a:xfrm>
            <a:off x="7689666" y="2496363"/>
            <a:ext cx="23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a</a:t>
            </a:r>
            <a:endParaRPr b="1" i="1">
              <a:solidFill>
                <a:srgbClr val="00B2A9"/>
              </a:solidFill>
            </a:endParaRPr>
          </a:p>
        </p:txBody>
      </p:sp>
      <p:sp>
        <p:nvSpPr>
          <p:cNvPr id="638" name="Google Shape;638;p43"/>
          <p:cNvSpPr txBox="1"/>
          <p:nvPr/>
        </p:nvSpPr>
        <p:spPr>
          <a:xfrm>
            <a:off x="8561278" y="1980607"/>
            <a:ext cx="23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b</a:t>
            </a:r>
            <a:endParaRPr b="1" i="1">
              <a:solidFill>
                <a:srgbClr val="00B2A9"/>
              </a:solidFill>
            </a:endParaRPr>
          </a:p>
        </p:txBody>
      </p:sp>
      <p:sp>
        <p:nvSpPr>
          <p:cNvPr id="639" name="Google Shape;639;p43"/>
          <p:cNvSpPr txBox="1"/>
          <p:nvPr/>
        </p:nvSpPr>
        <p:spPr>
          <a:xfrm>
            <a:off x="7613466" y="1912585"/>
            <a:ext cx="23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c</a:t>
            </a:r>
            <a:endParaRPr b="1" i="1">
              <a:solidFill>
                <a:srgbClr val="00B2A9"/>
              </a:solidFill>
            </a:endParaRPr>
          </a:p>
        </p:txBody>
      </p:sp>
      <p:sp>
        <p:nvSpPr>
          <p:cNvPr id="640" name="Google Shape;640;p43"/>
          <p:cNvSpPr txBox="1"/>
          <p:nvPr/>
        </p:nvSpPr>
        <p:spPr>
          <a:xfrm>
            <a:off x="6996561" y="2470371"/>
            <a:ext cx="23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s</a:t>
            </a:r>
            <a:endParaRPr b="1" i="1">
              <a:solidFill>
                <a:srgbClr val="424242"/>
              </a:solidFill>
            </a:endParaRPr>
          </a:p>
        </p:txBody>
      </p:sp>
      <p:sp>
        <p:nvSpPr>
          <p:cNvPr id="641" name="Google Shape;641;p43"/>
          <p:cNvSpPr txBox="1"/>
          <p:nvPr/>
        </p:nvSpPr>
        <p:spPr>
          <a:xfrm>
            <a:off x="8505351" y="1491462"/>
            <a:ext cx="23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m</a:t>
            </a:r>
            <a:endParaRPr b="1" i="1">
              <a:solidFill>
                <a:srgbClr val="424242"/>
              </a:solidFill>
            </a:endParaRPr>
          </a:p>
        </p:txBody>
      </p:sp>
      <p:sp>
        <p:nvSpPr>
          <p:cNvPr id="642" name="Google Shape;642;p43"/>
          <p:cNvSpPr/>
          <p:nvPr/>
        </p:nvSpPr>
        <p:spPr>
          <a:xfrm rot="5400000">
            <a:off x="3705075" y="3860025"/>
            <a:ext cx="150300" cy="1431300"/>
          </a:xfrm>
          <a:prstGeom prst="rightBrace">
            <a:avLst>
              <a:gd name="adj1" fmla="val 50000"/>
              <a:gd name="adj2" fmla="val 50000"/>
            </a:avLst>
          </a:prstGeom>
          <a:no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3"/>
          <p:cNvSpPr/>
          <p:nvPr/>
        </p:nvSpPr>
        <p:spPr>
          <a:xfrm rot="5400000">
            <a:off x="6635700" y="3860025"/>
            <a:ext cx="150300" cy="1431300"/>
          </a:xfrm>
          <a:prstGeom prst="rightBrace">
            <a:avLst>
              <a:gd name="adj1" fmla="val 50000"/>
              <a:gd name="adj2" fmla="val 50000"/>
            </a:avLst>
          </a:prstGeom>
          <a:no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3"/>
          <p:cNvSpPr txBox="1"/>
          <p:nvPr/>
        </p:nvSpPr>
        <p:spPr>
          <a:xfrm>
            <a:off x="3564375" y="4574625"/>
            <a:ext cx="4317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i="1">
                <a:solidFill>
                  <a:srgbClr val="00B2A9"/>
                </a:solidFill>
                <a:latin typeface="Roboto"/>
                <a:ea typeface="Roboto"/>
                <a:cs typeface="Roboto"/>
                <a:sym typeface="Roboto"/>
              </a:rPr>
              <a:t>a</a:t>
            </a:r>
            <a:endParaRPr sz="2300" i="1">
              <a:solidFill>
                <a:srgbClr val="00B2A9"/>
              </a:solidFill>
              <a:latin typeface="Roboto"/>
              <a:ea typeface="Roboto"/>
              <a:cs typeface="Roboto"/>
              <a:sym typeface="Roboto"/>
            </a:endParaRPr>
          </a:p>
        </p:txBody>
      </p:sp>
      <p:sp>
        <p:nvSpPr>
          <p:cNvPr id="645" name="Google Shape;645;p43"/>
          <p:cNvSpPr txBox="1"/>
          <p:nvPr/>
        </p:nvSpPr>
        <p:spPr>
          <a:xfrm>
            <a:off x="6495000" y="4574625"/>
            <a:ext cx="4317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i="1">
                <a:solidFill>
                  <a:srgbClr val="00B2A9"/>
                </a:solidFill>
                <a:latin typeface="Roboto"/>
                <a:ea typeface="Roboto"/>
                <a:cs typeface="Roboto"/>
                <a:sym typeface="Roboto"/>
              </a:rPr>
              <a:t>b</a:t>
            </a:r>
            <a:endParaRPr sz="2300" i="1">
              <a:solidFill>
                <a:srgbClr val="00B2A9"/>
              </a:solidFill>
              <a:latin typeface="Roboto"/>
              <a:ea typeface="Roboto"/>
              <a:cs typeface="Roboto"/>
              <a:sym typeface="Roboto"/>
            </a:endParaRPr>
          </a:p>
        </p:txBody>
      </p:sp>
      <p:sp>
        <p:nvSpPr>
          <p:cNvPr id="646" name="Google Shape;646;p43"/>
          <p:cNvSpPr/>
          <p:nvPr/>
        </p:nvSpPr>
        <p:spPr>
          <a:xfrm rot="5400000">
            <a:off x="1425375" y="4318000"/>
            <a:ext cx="150300" cy="321600"/>
          </a:xfrm>
          <a:prstGeom prst="rightBrace">
            <a:avLst>
              <a:gd name="adj1" fmla="val 50000"/>
              <a:gd name="adj2" fmla="val 50000"/>
            </a:avLst>
          </a:prstGeom>
          <a:no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3"/>
          <p:cNvSpPr txBox="1"/>
          <p:nvPr/>
        </p:nvSpPr>
        <p:spPr>
          <a:xfrm>
            <a:off x="150175" y="4498425"/>
            <a:ext cx="26256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i="1">
                <a:solidFill>
                  <a:srgbClr val="00B2A9"/>
                </a:solidFill>
                <a:latin typeface="Roboto"/>
                <a:ea typeface="Roboto"/>
                <a:cs typeface="Roboto"/>
                <a:sym typeface="Roboto"/>
              </a:rPr>
              <a:t>c</a:t>
            </a:r>
            <a:endParaRPr sz="2300" i="1">
              <a:solidFill>
                <a:srgbClr val="00B2A9"/>
              </a:solidFill>
              <a:latin typeface="Roboto"/>
              <a:ea typeface="Roboto"/>
              <a:cs typeface="Roboto"/>
              <a:sym typeface="Roboto"/>
            </a:endParaRPr>
          </a:p>
          <a:p>
            <a:pPr marL="0" lvl="0" indent="0" algn="ctr" rtl="0">
              <a:spcBef>
                <a:spcPts val="0"/>
              </a:spcBef>
              <a:spcAft>
                <a:spcPts val="0"/>
              </a:spcAft>
              <a:buNone/>
            </a:pPr>
            <a:r>
              <a:rPr lang="en" sz="1200" i="1">
                <a:solidFill>
                  <a:srgbClr val="00B2A9"/>
                </a:solidFill>
                <a:latin typeface="Roboto"/>
                <a:ea typeface="Roboto"/>
                <a:cs typeface="Roboto"/>
                <a:sym typeface="Roboto"/>
              </a:rPr>
              <a:t>Here “c” is called “d” for “distance”</a:t>
            </a:r>
            <a:endParaRPr sz="1200" i="1">
              <a:solidFill>
                <a:srgbClr val="00B2A9"/>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44"/>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Distance Formula</a:t>
            </a:r>
            <a:endParaRPr b="1">
              <a:solidFill>
                <a:srgbClr val="1F3A93"/>
              </a:solidFill>
              <a:latin typeface="Roboto Condensed"/>
              <a:ea typeface="Roboto Condensed"/>
              <a:cs typeface="Roboto Condensed"/>
              <a:sym typeface="Roboto Condensed"/>
            </a:endParaRPr>
          </a:p>
        </p:txBody>
      </p:sp>
      <p:cxnSp>
        <p:nvCxnSpPr>
          <p:cNvPr id="653" name="Google Shape;653;p44"/>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654" name="Google Shape;654;p44"/>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655" name="Google Shape;655;p44"/>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656" name="Google Shape;656;p44"/>
          <p:cNvSpPr txBox="1"/>
          <p:nvPr/>
        </p:nvSpPr>
        <p:spPr>
          <a:xfrm>
            <a:off x="311700" y="1297150"/>
            <a:ext cx="8520600" cy="103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rgbClr val="FDB82C"/>
                </a:solidFill>
                <a:latin typeface="Roboto"/>
                <a:ea typeface="Roboto"/>
                <a:cs typeface="Roboto"/>
                <a:sym typeface="Roboto"/>
              </a:rPr>
              <a:t>Distance Formula</a:t>
            </a:r>
            <a:endParaRPr sz="3800" b="1">
              <a:solidFill>
                <a:srgbClr val="00B2A9"/>
              </a:solidFill>
              <a:latin typeface="Roboto"/>
              <a:ea typeface="Roboto"/>
              <a:cs typeface="Roboto"/>
              <a:sym typeface="Roboto"/>
            </a:endParaRPr>
          </a:p>
          <a:p>
            <a:pPr marL="0" lvl="0" indent="457200" algn="l" rtl="0">
              <a:lnSpc>
                <a:spcPct val="115000"/>
              </a:lnSpc>
              <a:spcBef>
                <a:spcPts val="0"/>
              </a:spcBef>
              <a:spcAft>
                <a:spcPts val="0"/>
              </a:spcAft>
              <a:buNone/>
            </a:pPr>
            <a:r>
              <a:rPr lang="en" sz="3100" b="1">
                <a:solidFill>
                  <a:srgbClr val="00B2A9"/>
                </a:solidFill>
                <a:latin typeface="Roboto"/>
                <a:ea typeface="Roboto"/>
                <a:cs typeface="Roboto"/>
                <a:sym typeface="Roboto"/>
              </a:rPr>
              <a:t>d =		 (x</a:t>
            </a:r>
            <a:r>
              <a:rPr lang="en" sz="3100" b="1" baseline="-25000">
                <a:solidFill>
                  <a:srgbClr val="00B2A9"/>
                </a:solidFill>
                <a:latin typeface="Roboto"/>
                <a:ea typeface="Roboto"/>
                <a:cs typeface="Roboto"/>
                <a:sym typeface="Roboto"/>
              </a:rPr>
              <a:t>2</a:t>
            </a:r>
            <a:r>
              <a:rPr lang="en" sz="3100" b="1">
                <a:solidFill>
                  <a:srgbClr val="00B2A9"/>
                </a:solidFill>
                <a:latin typeface="Roboto"/>
                <a:ea typeface="Roboto"/>
                <a:cs typeface="Roboto"/>
                <a:sym typeface="Roboto"/>
              </a:rPr>
              <a:t> - x</a:t>
            </a:r>
            <a:r>
              <a:rPr lang="en" sz="3100" b="1" baseline="-25000">
                <a:solidFill>
                  <a:srgbClr val="00B2A9"/>
                </a:solidFill>
                <a:latin typeface="Roboto"/>
                <a:ea typeface="Roboto"/>
                <a:cs typeface="Roboto"/>
                <a:sym typeface="Roboto"/>
              </a:rPr>
              <a:t>1</a:t>
            </a:r>
            <a:r>
              <a:rPr lang="en" sz="3100" b="1">
                <a:solidFill>
                  <a:srgbClr val="00B2A9"/>
                </a:solidFill>
                <a:latin typeface="Roboto"/>
                <a:ea typeface="Roboto"/>
                <a:cs typeface="Roboto"/>
                <a:sym typeface="Roboto"/>
              </a:rPr>
              <a:t>)</a:t>
            </a:r>
            <a:r>
              <a:rPr lang="en" sz="3100" b="1" baseline="30000">
                <a:solidFill>
                  <a:srgbClr val="00B2A9"/>
                </a:solidFill>
                <a:latin typeface="Roboto"/>
                <a:ea typeface="Roboto"/>
                <a:cs typeface="Roboto"/>
                <a:sym typeface="Roboto"/>
              </a:rPr>
              <a:t>2</a:t>
            </a:r>
            <a:r>
              <a:rPr lang="en" sz="3100" b="1">
                <a:solidFill>
                  <a:srgbClr val="00B2A9"/>
                </a:solidFill>
                <a:latin typeface="Roboto"/>
                <a:ea typeface="Roboto"/>
                <a:cs typeface="Roboto"/>
                <a:sym typeface="Roboto"/>
              </a:rPr>
              <a:t>   +   (y</a:t>
            </a:r>
            <a:r>
              <a:rPr lang="en" sz="3100" b="1" baseline="-25000">
                <a:solidFill>
                  <a:srgbClr val="00B2A9"/>
                </a:solidFill>
                <a:latin typeface="Roboto"/>
                <a:ea typeface="Roboto"/>
                <a:cs typeface="Roboto"/>
                <a:sym typeface="Roboto"/>
              </a:rPr>
              <a:t>2</a:t>
            </a:r>
            <a:r>
              <a:rPr lang="en" sz="3100" b="1">
                <a:solidFill>
                  <a:srgbClr val="00B2A9"/>
                </a:solidFill>
                <a:latin typeface="Roboto"/>
                <a:ea typeface="Roboto"/>
                <a:cs typeface="Roboto"/>
                <a:sym typeface="Roboto"/>
              </a:rPr>
              <a:t> - y</a:t>
            </a:r>
            <a:r>
              <a:rPr lang="en" sz="3100" b="1" baseline="-25000">
                <a:solidFill>
                  <a:srgbClr val="00B2A9"/>
                </a:solidFill>
                <a:latin typeface="Roboto"/>
                <a:ea typeface="Roboto"/>
                <a:cs typeface="Roboto"/>
                <a:sym typeface="Roboto"/>
              </a:rPr>
              <a:t>1</a:t>
            </a:r>
            <a:r>
              <a:rPr lang="en" sz="3100" b="1">
                <a:solidFill>
                  <a:srgbClr val="00B2A9"/>
                </a:solidFill>
                <a:latin typeface="Roboto"/>
                <a:ea typeface="Roboto"/>
                <a:cs typeface="Roboto"/>
                <a:sym typeface="Roboto"/>
              </a:rPr>
              <a:t>)</a:t>
            </a:r>
            <a:r>
              <a:rPr lang="en" sz="3100" b="1" baseline="30000">
                <a:solidFill>
                  <a:srgbClr val="00B2A9"/>
                </a:solidFill>
                <a:latin typeface="Roboto"/>
                <a:ea typeface="Roboto"/>
                <a:cs typeface="Roboto"/>
                <a:sym typeface="Roboto"/>
              </a:rPr>
              <a:t>2</a:t>
            </a:r>
            <a:endParaRPr>
              <a:solidFill>
                <a:srgbClr val="424242"/>
              </a:solidFill>
              <a:latin typeface="Roboto"/>
              <a:ea typeface="Roboto"/>
              <a:cs typeface="Roboto"/>
              <a:sym typeface="Roboto"/>
            </a:endParaRPr>
          </a:p>
        </p:txBody>
      </p:sp>
      <p:grpSp>
        <p:nvGrpSpPr>
          <p:cNvPr id="657" name="Google Shape;657;p44"/>
          <p:cNvGrpSpPr/>
          <p:nvPr/>
        </p:nvGrpSpPr>
        <p:grpSpPr>
          <a:xfrm>
            <a:off x="1727110" y="1478948"/>
            <a:ext cx="4808183" cy="1092792"/>
            <a:chOff x="1135641" y="3166129"/>
            <a:chExt cx="5555382" cy="1439400"/>
          </a:xfrm>
        </p:grpSpPr>
        <p:sp>
          <p:nvSpPr>
            <p:cNvPr id="658" name="Google Shape;658;p44"/>
            <p:cNvSpPr txBox="1"/>
            <p:nvPr/>
          </p:nvSpPr>
          <p:spPr>
            <a:xfrm>
              <a:off x="1135641" y="3166129"/>
              <a:ext cx="919800" cy="143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5900">
                  <a:solidFill>
                    <a:srgbClr val="00B2A9"/>
                  </a:solidFill>
                  <a:latin typeface="Roboto"/>
                  <a:ea typeface="Roboto"/>
                  <a:cs typeface="Roboto"/>
                  <a:sym typeface="Roboto"/>
                </a:rPr>
                <a:t>√</a:t>
              </a:r>
              <a:endParaRPr sz="5500">
                <a:solidFill>
                  <a:srgbClr val="00B2A9"/>
                </a:solidFill>
              </a:endParaRPr>
            </a:p>
          </p:txBody>
        </p:sp>
        <p:cxnSp>
          <p:nvCxnSpPr>
            <p:cNvPr id="659" name="Google Shape;659;p44"/>
            <p:cNvCxnSpPr/>
            <p:nvPr/>
          </p:nvCxnSpPr>
          <p:spPr>
            <a:xfrm>
              <a:off x="1669622" y="3528865"/>
              <a:ext cx="5021400" cy="0"/>
            </a:xfrm>
            <a:prstGeom prst="straightConnector1">
              <a:avLst/>
            </a:prstGeom>
            <a:noFill/>
            <a:ln w="38100" cap="flat" cmpd="sng">
              <a:solidFill>
                <a:srgbClr val="00B2A9"/>
              </a:solidFill>
              <a:prstDash val="solid"/>
              <a:round/>
              <a:headEnd type="none" w="med" len="med"/>
              <a:tailEnd type="none" w="med" len="med"/>
            </a:ln>
          </p:spPr>
        </p:cxnSp>
      </p:grpSp>
      <p:grpSp>
        <p:nvGrpSpPr>
          <p:cNvPr id="660" name="Google Shape;660;p44"/>
          <p:cNvGrpSpPr/>
          <p:nvPr/>
        </p:nvGrpSpPr>
        <p:grpSpPr>
          <a:xfrm>
            <a:off x="6110244" y="2224400"/>
            <a:ext cx="2950528" cy="2856484"/>
            <a:chOff x="152400" y="1957450"/>
            <a:chExt cx="3033650" cy="3033650"/>
          </a:xfrm>
        </p:grpSpPr>
        <p:pic>
          <p:nvPicPr>
            <p:cNvPr id="661" name="Google Shape;661;p44"/>
            <p:cNvPicPr preferRelativeResize="0"/>
            <p:nvPr/>
          </p:nvPicPr>
          <p:blipFill>
            <a:blip r:embed="rId5">
              <a:alphaModFix/>
            </a:blip>
            <a:stretch>
              <a:fillRect/>
            </a:stretch>
          </p:blipFill>
          <p:spPr>
            <a:xfrm>
              <a:off x="152400" y="1957450"/>
              <a:ext cx="3033650" cy="3033650"/>
            </a:xfrm>
            <a:prstGeom prst="rect">
              <a:avLst/>
            </a:prstGeom>
            <a:noFill/>
            <a:ln>
              <a:noFill/>
            </a:ln>
          </p:spPr>
        </p:pic>
        <p:cxnSp>
          <p:nvCxnSpPr>
            <p:cNvPr id="662" name="Google Shape;662;p44"/>
            <p:cNvCxnSpPr>
              <a:stCxn id="661" idx="2"/>
            </p:cNvCxnSpPr>
            <p:nvPr/>
          </p:nvCxnSpPr>
          <p:spPr>
            <a:xfrm rot="10800000">
              <a:off x="1669225" y="1957500"/>
              <a:ext cx="0" cy="3033600"/>
            </a:xfrm>
            <a:prstGeom prst="straightConnector1">
              <a:avLst/>
            </a:prstGeom>
            <a:noFill/>
            <a:ln w="19050" cap="flat" cmpd="sng">
              <a:solidFill>
                <a:srgbClr val="1F3A93"/>
              </a:solidFill>
              <a:prstDash val="solid"/>
              <a:round/>
              <a:headEnd type="stealth" w="med" len="med"/>
              <a:tailEnd type="triangle" w="med" len="med"/>
            </a:ln>
          </p:spPr>
        </p:cxnSp>
        <p:cxnSp>
          <p:nvCxnSpPr>
            <p:cNvPr id="663" name="Google Shape;663;p44"/>
            <p:cNvCxnSpPr>
              <a:stCxn id="661" idx="1"/>
              <a:endCxn id="661" idx="3"/>
            </p:cNvCxnSpPr>
            <p:nvPr/>
          </p:nvCxnSpPr>
          <p:spPr>
            <a:xfrm>
              <a:off x="152400" y="3474275"/>
              <a:ext cx="3033600" cy="0"/>
            </a:xfrm>
            <a:prstGeom prst="straightConnector1">
              <a:avLst/>
            </a:prstGeom>
            <a:noFill/>
            <a:ln w="19050" cap="flat" cmpd="sng">
              <a:solidFill>
                <a:srgbClr val="1F3A93"/>
              </a:solidFill>
              <a:prstDash val="solid"/>
              <a:round/>
              <a:headEnd type="stealth" w="med" len="med"/>
              <a:tailEnd type="triangle" w="med" len="med"/>
            </a:ln>
          </p:spPr>
        </p:cxnSp>
        <p:cxnSp>
          <p:nvCxnSpPr>
            <p:cNvPr id="664" name="Google Shape;664;p44"/>
            <p:cNvCxnSpPr/>
            <p:nvPr/>
          </p:nvCxnSpPr>
          <p:spPr>
            <a:xfrm>
              <a:off x="1597975" y="26092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665" name="Google Shape;665;p44"/>
            <p:cNvCxnSpPr/>
            <p:nvPr/>
          </p:nvCxnSpPr>
          <p:spPr>
            <a:xfrm>
              <a:off x="1597975" y="429715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666" name="Google Shape;666;p44"/>
            <p:cNvCxnSpPr/>
            <p:nvPr/>
          </p:nvCxnSpPr>
          <p:spPr>
            <a:xfrm rot="5400000">
              <a:off x="2414650" y="3474300"/>
              <a:ext cx="149700" cy="0"/>
            </a:xfrm>
            <a:prstGeom prst="straightConnector1">
              <a:avLst/>
            </a:prstGeom>
            <a:noFill/>
            <a:ln w="19050" cap="flat" cmpd="sng">
              <a:solidFill>
                <a:srgbClr val="1F3A92"/>
              </a:solidFill>
              <a:prstDash val="solid"/>
              <a:round/>
              <a:headEnd type="none" w="med" len="med"/>
              <a:tailEnd type="none" w="med" len="med"/>
            </a:ln>
          </p:spPr>
        </p:cxnSp>
        <p:cxnSp>
          <p:nvCxnSpPr>
            <p:cNvPr id="667" name="Google Shape;667;p44"/>
            <p:cNvCxnSpPr/>
            <p:nvPr/>
          </p:nvCxnSpPr>
          <p:spPr>
            <a:xfrm rot="5400000">
              <a:off x="729100" y="3474300"/>
              <a:ext cx="149700" cy="0"/>
            </a:xfrm>
            <a:prstGeom prst="straightConnector1">
              <a:avLst/>
            </a:prstGeom>
            <a:noFill/>
            <a:ln w="19050" cap="flat" cmpd="sng">
              <a:solidFill>
                <a:srgbClr val="1F3A92"/>
              </a:solidFill>
              <a:prstDash val="solid"/>
              <a:round/>
              <a:headEnd type="none" w="med" len="med"/>
              <a:tailEnd type="none" w="med" len="med"/>
            </a:ln>
          </p:spPr>
        </p:cxnSp>
        <p:sp>
          <p:nvSpPr>
            <p:cNvPr id="668" name="Google Shape;668;p44"/>
            <p:cNvSpPr txBox="1"/>
            <p:nvPr/>
          </p:nvSpPr>
          <p:spPr>
            <a:xfrm>
              <a:off x="1398225" y="2432200"/>
              <a:ext cx="17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669" name="Google Shape;669;p44"/>
            <p:cNvSpPr txBox="1"/>
            <p:nvPr/>
          </p:nvSpPr>
          <p:spPr>
            <a:xfrm>
              <a:off x="2338450" y="3448600"/>
              <a:ext cx="2958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670" name="Google Shape;670;p44"/>
            <p:cNvSpPr txBox="1"/>
            <p:nvPr/>
          </p:nvSpPr>
          <p:spPr>
            <a:xfrm>
              <a:off x="1324625" y="4120150"/>
              <a:ext cx="32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671" name="Google Shape;671;p44"/>
            <p:cNvSpPr txBox="1"/>
            <p:nvPr/>
          </p:nvSpPr>
          <p:spPr>
            <a:xfrm>
              <a:off x="563950" y="3448600"/>
              <a:ext cx="4800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grpSp>
      <p:sp>
        <p:nvSpPr>
          <p:cNvPr id="672" name="Google Shape;672;p44"/>
          <p:cNvSpPr/>
          <p:nvPr/>
        </p:nvSpPr>
        <p:spPr>
          <a:xfrm>
            <a:off x="7834849" y="2789063"/>
            <a:ext cx="133500" cy="129300"/>
          </a:xfrm>
          <a:prstGeom prst="ellipse">
            <a:avLst/>
          </a:prstGeom>
          <a:solidFill>
            <a:srgbClr val="00B2A9"/>
          </a:solid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4"/>
          <p:cNvSpPr/>
          <p:nvPr/>
        </p:nvSpPr>
        <p:spPr>
          <a:xfrm>
            <a:off x="6535296" y="3292238"/>
            <a:ext cx="133500" cy="129300"/>
          </a:xfrm>
          <a:prstGeom prst="ellipse">
            <a:avLst/>
          </a:prstGeom>
          <a:solidFill>
            <a:srgbClr val="91D5AC"/>
          </a:solidFill>
          <a:ln w="9525" cap="flat" cmpd="sng">
            <a:solidFill>
              <a:srgbClr val="91D5A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4"/>
          <p:cNvSpPr txBox="1"/>
          <p:nvPr/>
        </p:nvSpPr>
        <p:spPr>
          <a:xfrm>
            <a:off x="7218806" y="3292242"/>
            <a:ext cx="30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a</a:t>
            </a:r>
            <a:endParaRPr b="1" i="1">
              <a:solidFill>
                <a:srgbClr val="00B2A9"/>
              </a:solidFill>
            </a:endParaRPr>
          </a:p>
        </p:txBody>
      </p:sp>
      <p:sp>
        <p:nvSpPr>
          <p:cNvPr id="675" name="Google Shape;675;p44"/>
          <p:cNvSpPr txBox="1"/>
          <p:nvPr/>
        </p:nvSpPr>
        <p:spPr>
          <a:xfrm>
            <a:off x="7911819" y="2905279"/>
            <a:ext cx="30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b</a:t>
            </a:r>
            <a:endParaRPr b="1" i="1">
              <a:solidFill>
                <a:srgbClr val="00B2A9"/>
              </a:solidFill>
            </a:endParaRPr>
          </a:p>
        </p:txBody>
      </p:sp>
      <p:sp>
        <p:nvSpPr>
          <p:cNvPr id="676" name="Google Shape;676;p44"/>
          <p:cNvSpPr txBox="1"/>
          <p:nvPr/>
        </p:nvSpPr>
        <p:spPr>
          <a:xfrm>
            <a:off x="7063881" y="2757524"/>
            <a:ext cx="30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00B2A9"/>
                </a:solidFill>
              </a:rPr>
              <a:t>c</a:t>
            </a:r>
            <a:endParaRPr b="1" i="1">
              <a:solidFill>
                <a:srgbClr val="00B2A9"/>
              </a:solidFill>
            </a:endParaRPr>
          </a:p>
        </p:txBody>
      </p:sp>
      <p:sp>
        <p:nvSpPr>
          <p:cNvPr id="677" name="Google Shape;677;p44"/>
          <p:cNvSpPr txBox="1"/>
          <p:nvPr/>
        </p:nvSpPr>
        <p:spPr>
          <a:xfrm>
            <a:off x="5897726" y="3156800"/>
            <a:ext cx="75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(-6, 2)</a:t>
            </a:r>
            <a:endParaRPr b="1" i="1">
              <a:solidFill>
                <a:srgbClr val="424242"/>
              </a:solidFill>
            </a:endParaRPr>
          </a:p>
        </p:txBody>
      </p:sp>
      <p:sp>
        <p:nvSpPr>
          <p:cNvPr id="678" name="Google Shape;678;p44"/>
          <p:cNvSpPr txBox="1"/>
          <p:nvPr/>
        </p:nvSpPr>
        <p:spPr>
          <a:xfrm>
            <a:off x="7892143" y="2522900"/>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(2, 5)</a:t>
            </a:r>
            <a:endParaRPr b="1" i="1">
              <a:solidFill>
                <a:srgbClr val="424242"/>
              </a:solidFill>
            </a:endParaRPr>
          </a:p>
        </p:txBody>
      </p:sp>
      <p:cxnSp>
        <p:nvCxnSpPr>
          <p:cNvPr id="679" name="Google Shape;679;p44"/>
          <p:cNvCxnSpPr/>
          <p:nvPr/>
        </p:nvCxnSpPr>
        <p:spPr>
          <a:xfrm>
            <a:off x="6702013" y="3357650"/>
            <a:ext cx="1210200" cy="0"/>
          </a:xfrm>
          <a:prstGeom prst="straightConnector1">
            <a:avLst/>
          </a:prstGeom>
          <a:noFill/>
          <a:ln w="28575" cap="flat" cmpd="sng">
            <a:solidFill>
              <a:srgbClr val="00B2A9"/>
            </a:solidFill>
            <a:prstDash val="dash"/>
            <a:round/>
            <a:headEnd type="none" w="med" len="med"/>
            <a:tailEnd type="none" w="med" len="med"/>
          </a:ln>
        </p:spPr>
      </p:cxnSp>
      <p:cxnSp>
        <p:nvCxnSpPr>
          <p:cNvPr id="680" name="Google Shape;680;p44"/>
          <p:cNvCxnSpPr>
            <a:stCxn id="672" idx="4"/>
          </p:cNvCxnSpPr>
          <p:nvPr/>
        </p:nvCxnSpPr>
        <p:spPr>
          <a:xfrm>
            <a:off x="7901599" y="2918363"/>
            <a:ext cx="1500" cy="470100"/>
          </a:xfrm>
          <a:prstGeom prst="straightConnector1">
            <a:avLst/>
          </a:prstGeom>
          <a:noFill/>
          <a:ln w="28575" cap="flat" cmpd="sng">
            <a:solidFill>
              <a:srgbClr val="00B2A9"/>
            </a:solidFill>
            <a:prstDash val="dash"/>
            <a:round/>
            <a:headEnd type="none" w="med" len="med"/>
            <a:tailEnd type="none" w="med" len="med"/>
          </a:ln>
        </p:spPr>
      </p:cxnSp>
      <p:cxnSp>
        <p:nvCxnSpPr>
          <p:cNvPr id="681" name="Google Shape;681;p44"/>
          <p:cNvCxnSpPr>
            <a:stCxn id="673" idx="7"/>
            <a:endCxn id="672" idx="3"/>
          </p:cNvCxnSpPr>
          <p:nvPr/>
        </p:nvCxnSpPr>
        <p:spPr>
          <a:xfrm rot="10800000" flipH="1">
            <a:off x="6649246" y="2899574"/>
            <a:ext cx="1205100" cy="411600"/>
          </a:xfrm>
          <a:prstGeom prst="straightConnector1">
            <a:avLst/>
          </a:prstGeom>
          <a:noFill/>
          <a:ln w="28575" cap="flat" cmpd="sng">
            <a:solidFill>
              <a:srgbClr val="00B2A9"/>
            </a:solidFill>
            <a:prstDash val="dash"/>
            <a:round/>
            <a:headEnd type="none" w="med" len="med"/>
            <a:tailEnd type="none" w="med" len="med"/>
          </a:ln>
        </p:spPr>
      </p:cxnSp>
      <p:sp>
        <p:nvSpPr>
          <p:cNvPr id="682" name="Google Shape;682;p44"/>
          <p:cNvSpPr txBox="1"/>
          <p:nvPr/>
        </p:nvSpPr>
        <p:spPr>
          <a:xfrm>
            <a:off x="409575" y="2451075"/>
            <a:ext cx="5434800" cy="22494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d = √(-6 - 2)</a:t>
            </a:r>
            <a:r>
              <a:rPr lang="en" sz="1800" baseline="30000">
                <a:solidFill>
                  <a:srgbClr val="424242"/>
                </a:solidFill>
                <a:latin typeface="Roboto"/>
                <a:ea typeface="Roboto"/>
                <a:cs typeface="Roboto"/>
                <a:sym typeface="Roboto"/>
              </a:rPr>
              <a:t>2 </a:t>
            </a:r>
            <a:r>
              <a:rPr lang="en" sz="1800">
                <a:solidFill>
                  <a:srgbClr val="424242"/>
                </a:solidFill>
                <a:latin typeface="Roboto"/>
                <a:ea typeface="Roboto"/>
                <a:cs typeface="Roboto"/>
                <a:sym typeface="Roboto"/>
              </a:rPr>
              <a:t> + (2 - 5)</a:t>
            </a:r>
            <a:r>
              <a:rPr lang="en" sz="1800" baseline="30000">
                <a:solidFill>
                  <a:srgbClr val="424242"/>
                </a:solidFill>
                <a:latin typeface="Roboto"/>
                <a:ea typeface="Roboto"/>
                <a:cs typeface="Roboto"/>
                <a:sym typeface="Roboto"/>
              </a:rPr>
              <a:t>2</a:t>
            </a:r>
            <a:endParaRPr sz="1800">
              <a:solidFill>
                <a:srgbClr val="424242"/>
              </a:solidFill>
              <a:latin typeface="Roboto"/>
              <a:ea typeface="Roboto"/>
              <a:cs typeface="Roboto"/>
              <a:sym typeface="Roboto"/>
            </a:endParaRPr>
          </a:p>
          <a:p>
            <a:pPr marL="457200" lvl="0" indent="-342900" algn="l" rtl="0">
              <a:lnSpc>
                <a:spcPct val="115000"/>
              </a:lnSpc>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d = √(-8)</a:t>
            </a:r>
            <a:r>
              <a:rPr lang="en" sz="1800" baseline="30000">
                <a:solidFill>
                  <a:srgbClr val="424242"/>
                </a:solidFill>
                <a:latin typeface="Roboto"/>
                <a:ea typeface="Roboto"/>
                <a:cs typeface="Roboto"/>
                <a:sym typeface="Roboto"/>
              </a:rPr>
              <a:t>2</a:t>
            </a:r>
            <a:r>
              <a:rPr lang="en" sz="1800">
                <a:solidFill>
                  <a:srgbClr val="424242"/>
                </a:solidFill>
                <a:latin typeface="Roboto"/>
                <a:ea typeface="Roboto"/>
                <a:cs typeface="Roboto"/>
                <a:sym typeface="Roboto"/>
              </a:rPr>
              <a:t> + (-3)</a:t>
            </a:r>
            <a:r>
              <a:rPr lang="en" sz="1800" baseline="30000">
                <a:solidFill>
                  <a:srgbClr val="424242"/>
                </a:solidFill>
                <a:latin typeface="Roboto"/>
                <a:ea typeface="Roboto"/>
                <a:cs typeface="Roboto"/>
                <a:sym typeface="Roboto"/>
              </a:rPr>
              <a:t>2</a:t>
            </a:r>
            <a:endParaRPr sz="1800">
              <a:solidFill>
                <a:srgbClr val="424242"/>
              </a:solidFill>
              <a:latin typeface="Roboto"/>
              <a:ea typeface="Roboto"/>
              <a:cs typeface="Roboto"/>
              <a:sym typeface="Roboto"/>
            </a:endParaRPr>
          </a:p>
          <a:p>
            <a:pPr marL="457200" lvl="0" indent="-342900" algn="l" rtl="0">
              <a:lnSpc>
                <a:spcPct val="115000"/>
              </a:lnSpc>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d = √64 + 9</a:t>
            </a:r>
            <a:endParaRPr sz="1800">
              <a:solidFill>
                <a:srgbClr val="424242"/>
              </a:solidFill>
              <a:latin typeface="Roboto"/>
              <a:ea typeface="Roboto"/>
              <a:cs typeface="Roboto"/>
              <a:sym typeface="Roboto"/>
            </a:endParaRPr>
          </a:p>
          <a:p>
            <a:pPr marL="457200" lvl="0" indent="-342900" algn="l" rtl="0">
              <a:lnSpc>
                <a:spcPct val="115000"/>
              </a:lnSpc>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d = √73</a:t>
            </a:r>
            <a:endParaRPr sz="1800">
              <a:solidFill>
                <a:srgbClr val="424242"/>
              </a:solidFill>
              <a:latin typeface="Roboto"/>
              <a:ea typeface="Roboto"/>
              <a:cs typeface="Roboto"/>
              <a:sym typeface="Roboto"/>
            </a:endParaRPr>
          </a:p>
          <a:p>
            <a:pPr marL="457200" lvl="0" indent="-342900" algn="l" rtl="0">
              <a:lnSpc>
                <a:spcPct val="115000"/>
              </a:lnSpc>
              <a:spcBef>
                <a:spcPts val="1000"/>
              </a:spcBef>
              <a:spcAft>
                <a:spcPts val="1000"/>
              </a:spcAft>
              <a:buClr>
                <a:srgbClr val="424242"/>
              </a:buClr>
              <a:buSzPts val="1800"/>
              <a:buFont typeface="Roboto"/>
              <a:buChar char="●"/>
            </a:pPr>
            <a:r>
              <a:rPr lang="en" sz="1800">
                <a:solidFill>
                  <a:srgbClr val="424242"/>
                </a:solidFill>
                <a:latin typeface="Roboto"/>
                <a:ea typeface="Roboto"/>
                <a:cs typeface="Roboto"/>
                <a:sym typeface="Roboto"/>
              </a:rPr>
              <a:t>d = 8.54</a:t>
            </a:r>
            <a:endParaRPr sz="1800">
              <a:solidFill>
                <a:srgbClr val="42424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2">
                                            <p:txEl>
                                              <p:pRg st="0" end="0"/>
                                            </p:txEl>
                                          </p:spTgt>
                                        </p:tgtEl>
                                        <p:attrNameLst>
                                          <p:attrName>style.visibility</p:attrName>
                                        </p:attrNameLst>
                                      </p:cBhvr>
                                      <p:to>
                                        <p:strVal val="visible"/>
                                      </p:to>
                                    </p:set>
                                    <p:animEffect transition="in" filter="fade">
                                      <p:cBhvr>
                                        <p:cTn id="7" dur="1000"/>
                                        <p:tgtEl>
                                          <p:spTgt spid="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2">
                                            <p:txEl>
                                              <p:pRg st="1" end="1"/>
                                            </p:txEl>
                                          </p:spTgt>
                                        </p:tgtEl>
                                        <p:attrNameLst>
                                          <p:attrName>style.visibility</p:attrName>
                                        </p:attrNameLst>
                                      </p:cBhvr>
                                      <p:to>
                                        <p:strVal val="visible"/>
                                      </p:to>
                                    </p:set>
                                    <p:animEffect transition="in" filter="fade">
                                      <p:cBhvr>
                                        <p:cTn id="12" dur="1000"/>
                                        <p:tgtEl>
                                          <p:spTgt spid="6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2">
                                            <p:txEl>
                                              <p:pRg st="2" end="2"/>
                                            </p:txEl>
                                          </p:spTgt>
                                        </p:tgtEl>
                                        <p:attrNameLst>
                                          <p:attrName>style.visibility</p:attrName>
                                        </p:attrNameLst>
                                      </p:cBhvr>
                                      <p:to>
                                        <p:strVal val="visible"/>
                                      </p:to>
                                    </p:set>
                                    <p:animEffect transition="in" filter="fade">
                                      <p:cBhvr>
                                        <p:cTn id="17" dur="1000"/>
                                        <p:tgtEl>
                                          <p:spTgt spid="6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2">
                                            <p:txEl>
                                              <p:pRg st="3" end="3"/>
                                            </p:txEl>
                                          </p:spTgt>
                                        </p:tgtEl>
                                        <p:attrNameLst>
                                          <p:attrName>style.visibility</p:attrName>
                                        </p:attrNameLst>
                                      </p:cBhvr>
                                      <p:to>
                                        <p:strVal val="visible"/>
                                      </p:to>
                                    </p:set>
                                    <p:animEffect transition="in" filter="fade">
                                      <p:cBhvr>
                                        <p:cTn id="22" dur="1000"/>
                                        <p:tgtEl>
                                          <p:spTgt spid="6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2">
                                            <p:txEl>
                                              <p:pRg st="4" end="4"/>
                                            </p:txEl>
                                          </p:spTgt>
                                        </p:tgtEl>
                                        <p:attrNameLst>
                                          <p:attrName>style.visibility</p:attrName>
                                        </p:attrNameLst>
                                      </p:cBhvr>
                                      <p:to>
                                        <p:strVal val="visible"/>
                                      </p:to>
                                    </p:set>
                                    <p:animEffect transition="in" filter="fade">
                                      <p:cBhvr>
                                        <p:cTn id="27" dur="1000"/>
                                        <p:tgtEl>
                                          <p:spTgt spid="6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5"/>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Distance Formula</a:t>
            </a:r>
            <a:endParaRPr b="1">
              <a:solidFill>
                <a:srgbClr val="1F3A93"/>
              </a:solidFill>
              <a:latin typeface="Roboto Condensed"/>
              <a:ea typeface="Roboto Condensed"/>
              <a:cs typeface="Roboto Condensed"/>
              <a:sym typeface="Roboto Condensed"/>
            </a:endParaRPr>
          </a:p>
        </p:txBody>
      </p:sp>
      <p:cxnSp>
        <p:nvCxnSpPr>
          <p:cNvPr id="688" name="Google Shape;688;p45"/>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689" name="Google Shape;689;p45"/>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690" name="Google Shape;690;p45"/>
          <p:cNvPicPr preferRelativeResize="0"/>
          <p:nvPr/>
        </p:nvPicPr>
        <p:blipFill>
          <a:blip r:embed="rId4">
            <a:alphaModFix/>
          </a:blip>
          <a:stretch>
            <a:fillRect/>
          </a:stretch>
        </p:blipFill>
        <p:spPr>
          <a:xfrm>
            <a:off x="7797174" y="-46400"/>
            <a:ext cx="1197252" cy="1151298"/>
          </a:xfrm>
          <a:prstGeom prst="rect">
            <a:avLst/>
          </a:prstGeom>
          <a:noFill/>
          <a:ln>
            <a:noFill/>
          </a:ln>
        </p:spPr>
      </p:pic>
      <p:pic>
        <p:nvPicPr>
          <p:cNvPr id="691" name="Google Shape;691;p45" descr="How to find the distance between lines using the Pythagorean Formula&#10;&#10;Practice this lesson yourself on KhanAcademy.org right now: &#10;https://www.khanacademy.org/math/geometry/analytic-geometry-topic/cc-distances-between-points/e/distance_formula?utm_source=YT&amp;utm_medium=Desc&amp;utm_campaign=Geometry&#10;&#10;Watch the next lesson: https://www.khanacademy.org/math/geometry/analytic-geometry-topic/cc-distances-between-points/v/midpoint-formula?utm_source=YT&amp;utm_medium=Desc&amp;utm_campaign=Geometry&#10;&#10;Missed the previous lesson? &#10;https://www.khanacademy.org/math/geometry/analytic-geometry-topic/geometry-problems-coordinate-pla/v/minions-within-reach-of-wizard?utm_source=YT&amp;utm_medium=Desc&amp;utm_campaign=Geometry&#10;&#10;Geometry on Khan Academy: We are surrounded by space. And that space contains lots of things. And these things have shapes. In geometry we are concerned with the nature of these shapes, how we define them, and what they teach us about the world at large--from math to architecture to biology to astronomy (and everything in between). Learning geometry is about more than just taking your medicine (&quot;It's good for you!&quot;), it's at the core of everything that exists--including you. Having said all that, some of the specific topics we'll cover include angles, intersecting lines, right triangles, perimeter, area, volume, circles, triangles, quadrilaterals, analytic geometry, and geometric constructions. Wow. That's a lot. To summarize: it's difficult to imagine any area of math that is more widely used than geometry.&#10;&#10;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10;&#10;For free. For everyone. Forever. #YouCanLearnAnything&#10;&#10;Subscribe to Khan Academy’s Geometry channel:&#10;https://www.youtube.com/channel/UCD3OtKxPRUFw8kzYlhJXa1Q?sub_confirmation=1&#10;Subscribe to Khan Academy: https://www.youtube.com/subscription_center?add_user=khanacademy" title="Distance formula | Analytic geometry | Geometry | Khan Academy">
            <a:hlinkClick r:id="rId5"/>
          </p:cNvPr>
          <p:cNvPicPr preferRelativeResize="0"/>
          <p:nvPr/>
        </p:nvPicPr>
        <p:blipFill>
          <a:blip r:embed="rId6">
            <a:alphaModFix/>
          </a:blip>
          <a:stretch>
            <a:fillRect/>
          </a:stretch>
        </p:blipFill>
        <p:spPr>
          <a:xfrm>
            <a:off x="1412325" y="1163500"/>
            <a:ext cx="6319350" cy="3803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
                                        </p:tgtEl>
                                        <p:attrNameLst>
                                          <p:attrName>style.visibility</p:attrName>
                                        </p:attrNameLst>
                                      </p:cBhvr>
                                      <p:to>
                                        <p:strVal val="visible"/>
                                      </p:to>
                                    </p:set>
                                    <p:animEffect transition="in" filter="fade">
                                      <p:cBhvr>
                                        <p:cTn id="7" dur="1000"/>
                                        <p:tgtEl>
                                          <p:spTgt spid="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6"/>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Distance Formula - Independent Practice!</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697" name="Google Shape;697;p46"/>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sp>
        <p:nvSpPr>
          <p:cNvPr id="698" name="Google Shape;698;p46"/>
          <p:cNvSpPr txBox="1"/>
          <p:nvPr/>
        </p:nvSpPr>
        <p:spPr>
          <a:xfrm>
            <a:off x="409575" y="1163500"/>
            <a:ext cx="8277300" cy="18312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500" b="1" i="1" dirty="0">
                <a:solidFill>
                  <a:srgbClr val="00B2A9"/>
                </a:solidFill>
                <a:latin typeface="Roboto"/>
                <a:ea typeface="Roboto"/>
                <a:cs typeface="Roboto"/>
                <a:sym typeface="Roboto"/>
              </a:rPr>
              <a:t>Complete the following problems on your worksheet</a:t>
            </a:r>
            <a:endParaRPr sz="2500" b="1" i="1" dirty="0">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500" b="1" i="1" dirty="0">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500" b="1" i="1" dirty="0">
                <a:solidFill>
                  <a:srgbClr val="FDB82C"/>
                </a:solidFill>
                <a:latin typeface="Roboto"/>
                <a:ea typeface="Roboto"/>
                <a:cs typeface="Roboto"/>
                <a:sym typeface="Roboto"/>
              </a:rPr>
              <a:t>1.					       2.</a:t>
            </a:r>
            <a:endParaRPr sz="2500" b="1" i="1" dirty="0">
              <a:solidFill>
                <a:srgbClr val="FDB82C"/>
              </a:solidFill>
              <a:latin typeface="Roboto"/>
              <a:ea typeface="Roboto"/>
              <a:cs typeface="Roboto"/>
              <a:sym typeface="Roboto"/>
            </a:endParaRPr>
          </a:p>
          <a:p>
            <a:pPr marL="0" lvl="0" indent="457200" algn="l" rtl="0">
              <a:spcBef>
                <a:spcPts val="0"/>
              </a:spcBef>
              <a:spcAft>
                <a:spcPts val="0"/>
              </a:spcAft>
              <a:buClr>
                <a:schemeClr val="dk1"/>
              </a:buClr>
              <a:buSzPts val="1100"/>
              <a:buFont typeface="Arial"/>
              <a:buNone/>
            </a:pPr>
            <a:r>
              <a:rPr lang="en" sz="1600" dirty="0">
                <a:solidFill>
                  <a:srgbClr val="424242"/>
                </a:solidFill>
                <a:latin typeface="Roboto"/>
                <a:ea typeface="Roboto"/>
                <a:cs typeface="Roboto"/>
                <a:sym typeface="Roboto"/>
              </a:rPr>
              <a:t>Point 1 (-4, -7)					Point 1 (2, 3)	</a:t>
            </a:r>
            <a:endParaRPr sz="1600" dirty="0">
              <a:solidFill>
                <a:srgbClr val="424242"/>
              </a:solidFill>
              <a:latin typeface="Roboto"/>
              <a:ea typeface="Roboto"/>
              <a:cs typeface="Roboto"/>
              <a:sym typeface="Roboto"/>
            </a:endParaRPr>
          </a:p>
          <a:p>
            <a:pPr marL="0" lvl="0" indent="457200" algn="l" rtl="0">
              <a:spcBef>
                <a:spcPts val="0"/>
              </a:spcBef>
              <a:spcAft>
                <a:spcPts val="0"/>
              </a:spcAft>
              <a:buClr>
                <a:schemeClr val="dk1"/>
              </a:buClr>
              <a:buSzPts val="1100"/>
              <a:buFont typeface="Arial"/>
              <a:buNone/>
            </a:pPr>
            <a:r>
              <a:rPr lang="en" sz="1600" dirty="0">
                <a:solidFill>
                  <a:srgbClr val="424242"/>
                </a:solidFill>
                <a:latin typeface="Roboto"/>
                <a:ea typeface="Roboto"/>
                <a:cs typeface="Roboto"/>
                <a:sym typeface="Roboto"/>
              </a:rPr>
              <a:t>Point 2 (-5, -2)					Point 2 (6, 8)</a:t>
            </a:r>
            <a:endParaRPr sz="2100" dirty="0">
              <a:solidFill>
                <a:srgbClr val="424242"/>
              </a:solidFill>
              <a:latin typeface="Roboto"/>
              <a:ea typeface="Roboto"/>
              <a:cs typeface="Roboto"/>
              <a:sym typeface="Roboto"/>
            </a:endParaRPr>
          </a:p>
        </p:txBody>
      </p:sp>
      <p:sp>
        <p:nvSpPr>
          <p:cNvPr id="699" name="Google Shape;699;p46"/>
          <p:cNvSpPr txBox="1"/>
          <p:nvPr/>
        </p:nvSpPr>
        <p:spPr>
          <a:xfrm>
            <a:off x="2313900" y="3072275"/>
            <a:ext cx="1986300" cy="2016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√(-5 - -4)</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(-2 - -7)</a:t>
            </a:r>
            <a:r>
              <a:rPr lang="en" baseline="30000">
                <a:solidFill>
                  <a:srgbClr val="1F3A92"/>
                </a:solidFill>
                <a:latin typeface="Roboto"/>
                <a:ea typeface="Roboto"/>
                <a:cs typeface="Roboto"/>
                <a:sym typeface="Roboto"/>
              </a:rPr>
              <a:t>2</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√(-5 + 4)</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(-2 + 7)</a:t>
            </a:r>
            <a:r>
              <a:rPr lang="en" baseline="30000">
                <a:solidFill>
                  <a:srgbClr val="1F3A92"/>
                </a:solidFill>
                <a:latin typeface="Roboto"/>
                <a:ea typeface="Roboto"/>
                <a:cs typeface="Roboto"/>
                <a:sym typeface="Roboto"/>
              </a:rPr>
              <a:t>2</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√(-1)</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(5)</a:t>
            </a:r>
            <a:r>
              <a:rPr lang="en" baseline="30000">
                <a:solidFill>
                  <a:srgbClr val="1F3A92"/>
                </a:solidFill>
                <a:latin typeface="Roboto"/>
                <a:ea typeface="Roboto"/>
                <a:cs typeface="Roboto"/>
                <a:sym typeface="Roboto"/>
              </a:rPr>
              <a:t>2</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√1 + 25</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√26</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a:solidFill>
                  <a:srgbClr val="1F3A92"/>
                </a:solidFill>
                <a:latin typeface="Roboto"/>
                <a:ea typeface="Roboto"/>
                <a:cs typeface="Roboto"/>
                <a:sym typeface="Roboto"/>
              </a:rPr>
              <a:t>d = 5.1</a:t>
            </a:r>
            <a:endParaRPr>
              <a:solidFill>
                <a:srgbClr val="1F3A92"/>
              </a:solidFill>
              <a:latin typeface="Roboto"/>
              <a:ea typeface="Roboto"/>
              <a:cs typeface="Roboto"/>
              <a:sym typeface="Roboto"/>
            </a:endParaRPr>
          </a:p>
        </p:txBody>
      </p:sp>
      <p:cxnSp>
        <p:nvCxnSpPr>
          <p:cNvPr id="700" name="Google Shape;700;p46"/>
          <p:cNvCxnSpPr/>
          <p:nvPr/>
        </p:nvCxnSpPr>
        <p:spPr>
          <a:xfrm>
            <a:off x="4540325" y="1721800"/>
            <a:ext cx="21900" cy="3290100"/>
          </a:xfrm>
          <a:prstGeom prst="straightConnector1">
            <a:avLst/>
          </a:prstGeom>
          <a:noFill/>
          <a:ln w="19050" cap="flat" cmpd="sng">
            <a:solidFill>
              <a:srgbClr val="1F3A92"/>
            </a:solidFill>
            <a:prstDash val="solid"/>
            <a:round/>
            <a:headEnd type="none" w="med" len="med"/>
            <a:tailEnd type="none" w="med" len="med"/>
          </a:ln>
        </p:spPr>
      </p:cxnSp>
      <p:sp>
        <p:nvSpPr>
          <p:cNvPr id="701" name="Google Shape;701;p46"/>
          <p:cNvSpPr txBox="1"/>
          <p:nvPr/>
        </p:nvSpPr>
        <p:spPr>
          <a:xfrm>
            <a:off x="6846000" y="2995300"/>
            <a:ext cx="19863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√(6 - 2)</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(8 - 3)</a:t>
            </a:r>
            <a:r>
              <a:rPr lang="en" baseline="30000">
                <a:solidFill>
                  <a:srgbClr val="1F3A92"/>
                </a:solidFill>
                <a:latin typeface="Roboto"/>
                <a:ea typeface="Roboto"/>
                <a:cs typeface="Roboto"/>
                <a:sym typeface="Roboto"/>
              </a:rPr>
              <a:t>2</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√(4)</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(5)</a:t>
            </a:r>
            <a:r>
              <a:rPr lang="en" baseline="30000">
                <a:solidFill>
                  <a:srgbClr val="1F3A92"/>
                </a:solidFill>
                <a:latin typeface="Roboto"/>
                <a:ea typeface="Roboto"/>
                <a:cs typeface="Roboto"/>
                <a:sym typeface="Roboto"/>
              </a:rPr>
              <a:t>2</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√16 + 25</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√41</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d = 6.4</a:t>
            </a:r>
            <a:endParaRPr>
              <a:solidFill>
                <a:srgbClr val="1F3A92"/>
              </a:solidFill>
              <a:latin typeface="Roboto"/>
              <a:ea typeface="Roboto"/>
              <a:cs typeface="Roboto"/>
              <a:sym typeface="Roboto"/>
            </a:endParaRPr>
          </a:p>
        </p:txBody>
      </p:sp>
      <p:pic>
        <p:nvPicPr>
          <p:cNvPr id="702" name="Google Shape;702;p46"/>
          <p:cNvPicPr preferRelativeResize="0"/>
          <p:nvPr/>
        </p:nvPicPr>
        <p:blipFill>
          <a:blip r:embed="rId3">
            <a:alphaModFix/>
          </a:blip>
          <a:stretch>
            <a:fillRect/>
          </a:stretch>
        </p:blipFill>
        <p:spPr>
          <a:xfrm>
            <a:off x="8130863" y="165475"/>
            <a:ext cx="739450" cy="739450"/>
          </a:xfrm>
          <a:prstGeom prst="rect">
            <a:avLst/>
          </a:prstGeom>
          <a:noFill/>
          <a:ln>
            <a:noFill/>
          </a:ln>
        </p:spPr>
      </p:pic>
      <p:pic>
        <p:nvPicPr>
          <p:cNvPr id="703" name="Google Shape;703;p46"/>
          <p:cNvPicPr preferRelativeResize="0"/>
          <p:nvPr/>
        </p:nvPicPr>
        <p:blipFill rotWithShape="1">
          <a:blip r:embed="rId4">
            <a:alphaModFix/>
          </a:blip>
          <a:srcRect t="15604"/>
          <a:stretch/>
        </p:blipFill>
        <p:spPr>
          <a:xfrm>
            <a:off x="7923500" y="183225"/>
            <a:ext cx="1001775" cy="8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xEl>
                                              <p:pRg st="0" end="0"/>
                                            </p:txEl>
                                          </p:spTgt>
                                        </p:tgtEl>
                                        <p:attrNameLst>
                                          <p:attrName>style.visibility</p:attrName>
                                        </p:attrNameLst>
                                      </p:cBhvr>
                                      <p:to>
                                        <p:strVal val="visible"/>
                                      </p:to>
                                    </p:set>
                                    <p:animEffect transition="in" filter="fade">
                                      <p:cBhvr>
                                        <p:cTn id="7" dur="1000"/>
                                        <p:tgtEl>
                                          <p:spTgt spid="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9">
                                            <p:txEl>
                                              <p:pRg st="1" end="1"/>
                                            </p:txEl>
                                          </p:spTgt>
                                        </p:tgtEl>
                                        <p:attrNameLst>
                                          <p:attrName>style.visibility</p:attrName>
                                        </p:attrNameLst>
                                      </p:cBhvr>
                                      <p:to>
                                        <p:strVal val="visible"/>
                                      </p:to>
                                    </p:set>
                                    <p:animEffect transition="in" filter="fade">
                                      <p:cBhvr>
                                        <p:cTn id="12" dur="1000"/>
                                        <p:tgtEl>
                                          <p:spTgt spid="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9">
                                            <p:txEl>
                                              <p:pRg st="2" end="2"/>
                                            </p:txEl>
                                          </p:spTgt>
                                        </p:tgtEl>
                                        <p:attrNameLst>
                                          <p:attrName>style.visibility</p:attrName>
                                        </p:attrNameLst>
                                      </p:cBhvr>
                                      <p:to>
                                        <p:strVal val="visible"/>
                                      </p:to>
                                    </p:set>
                                    <p:animEffect transition="in" filter="fade">
                                      <p:cBhvr>
                                        <p:cTn id="17" dur="1000"/>
                                        <p:tgtEl>
                                          <p:spTgt spid="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9">
                                            <p:txEl>
                                              <p:pRg st="3" end="3"/>
                                            </p:txEl>
                                          </p:spTgt>
                                        </p:tgtEl>
                                        <p:attrNameLst>
                                          <p:attrName>style.visibility</p:attrName>
                                        </p:attrNameLst>
                                      </p:cBhvr>
                                      <p:to>
                                        <p:strVal val="visible"/>
                                      </p:to>
                                    </p:set>
                                    <p:animEffect transition="in" filter="fade">
                                      <p:cBhvr>
                                        <p:cTn id="22" dur="1000"/>
                                        <p:tgtEl>
                                          <p:spTgt spid="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9">
                                            <p:txEl>
                                              <p:pRg st="4" end="4"/>
                                            </p:txEl>
                                          </p:spTgt>
                                        </p:tgtEl>
                                        <p:attrNameLst>
                                          <p:attrName>style.visibility</p:attrName>
                                        </p:attrNameLst>
                                      </p:cBhvr>
                                      <p:to>
                                        <p:strVal val="visible"/>
                                      </p:to>
                                    </p:set>
                                    <p:animEffect transition="in" filter="fade">
                                      <p:cBhvr>
                                        <p:cTn id="27" dur="1000"/>
                                        <p:tgtEl>
                                          <p:spTgt spid="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9">
                                            <p:txEl>
                                              <p:pRg st="5" end="5"/>
                                            </p:txEl>
                                          </p:spTgt>
                                        </p:tgtEl>
                                        <p:attrNameLst>
                                          <p:attrName>style.visibility</p:attrName>
                                        </p:attrNameLst>
                                      </p:cBhvr>
                                      <p:to>
                                        <p:strVal val="visible"/>
                                      </p:to>
                                    </p:set>
                                    <p:animEffect transition="in" filter="fade">
                                      <p:cBhvr>
                                        <p:cTn id="32" dur="1000"/>
                                        <p:tgtEl>
                                          <p:spTgt spid="6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1">
                                            <p:txEl>
                                              <p:pRg st="0" end="0"/>
                                            </p:txEl>
                                          </p:spTgt>
                                        </p:tgtEl>
                                        <p:attrNameLst>
                                          <p:attrName>style.visibility</p:attrName>
                                        </p:attrNameLst>
                                      </p:cBhvr>
                                      <p:to>
                                        <p:strVal val="visible"/>
                                      </p:to>
                                    </p:set>
                                    <p:animEffect transition="in" filter="fade">
                                      <p:cBhvr>
                                        <p:cTn id="37" dur="1000"/>
                                        <p:tgtEl>
                                          <p:spTgt spid="70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1">
                                            <p:txEl>
                                              <p:pRg st="1" end="1"/>
                                            </p:txEl>
                                          </p:spTgt>
                                        </p:tgtEl>
                                        <p:attrNameLst>
                                          <p:attrName>style.visibility</p:attrName>
                                        </p:attrNameLst>
                                      </p:cBhvr>
                                      <p:to>
                                        <p:strVal val="visible"/>
                                      </p:to>
                                    </p:set>
                                    <p:animEffect transition="in" filter="fade">
                                      <p:cBhvr>
                                        <p:cTn id="42" dur="1000"/>
                                        <p:tgtEl>
                                          <p:spTgt spid="70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01">
                                            <p:txEl>
                                              <p:pRg st="2" end="2"/>
                                            </p:txEl>
                                          </p:spTgt>
                                        </p:tgtEl>
                                        <p:attrNameLst>
                                          <p:attrName>style.visibility</p:attrName>
                                        </p:attrNameLst>
                                      </p:cBhvr>
                                      <p:to>
                                        <p:strVal val="visible"/>
                                      </p:to>
                                    </p:set>
                                    <p:animEffect transition="in" filter="fade">
                                      <p:cBhvr>
                                        <p:cTn id="47" dur="1000"/>
                                        <p:tgtEl>
                                          <p:spTgt spid="70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01">
                                            <p:txEl>
                                              <p:pRg st="3" end="3"/>
                                            </p:txEl>
                                          </p:spTgt>
                                        </p:tgtEl>
                                        <p:attrNameLst>
                                          <p:attrName>style.visibility</p:attrName>
                                        </p:attrNameLst>
                                      </p:cBhvr>
                                      <p:to>
                                        <p:strVal val="visible"/>
                                      </p:to>
                                    </p:set>
                                    <p:animEffect transition="in" filter="fade">
                                      <p:cBhvr>
                                        <p:cTn id="52" dur="1000"/>
                                        <p:tgtEl>
                                          <p:spTgt spid="70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01">
                                            <p:txEl>
                                              <p:pRg st="4" end="4"/>
                                            </p:txEl>
                                          </p:spTgt>
                                        </p:tgtEl>
                                        <p:attrNameLst>
                                          <p:attrName>style.visibility</p:attrName>
                                        </p:attrNameLst>
                                      </p:cBhvr>
                                      <p:to>
                                        <p:strVal val="visible"/>
                                      </p:to>
                                    </p:set>
                                    <p:animEffect transition="in" filter="fade">
                                      <p:cBhvr>
                                        <p:cTn id="57" dur="1000"/>
                                        <p:tgtEl>
                                          <p:spTgt spid="7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47"/>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Distance Formula - Independent Practice!</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709" name="Google Shape;709;p47"/>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sp>
        <p:nvSpPr>
          <p:cNvPr id="710" name="Google Shape;710;p47"/>
          <p:cNvSpPr txBox="1"/>
          <p:nvPr/>
        </p:nvSpPr>
        <p:spPr>
          <a:xfrm>
            <a:off x="409575" y="1163500"/>
            <a:ext cx="8277300" cy="18312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500" b="1" i="1" dirty="0">
                <a:solidFill>
                  <a:srgbClr val="00B2A9"/>
                </a:solidFill>
                <a:latin typeface="Roboto"/>
                <a:ea typeface="Roboto"/>
                <a:cs typeface="Roboto"/>
                <a:sym typeface="Roboto"/>
              </a:rPr>
              <a:t>Complete the following problems on your worksheet</a:t>
            </a:r>
            <a:endParaRPr sz="2500" b="1" i="1" dirty="0">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500" b="1" i="1" dirty="0">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500" b="1" i="1" dirty="0">
                <a:solidFill>
                  <a:srgbClr val="FDB82C"/>
                </a:solidFill>
                <a:latin typeface="Roboto"/>
                <a:ea typeface="Roboto"/>
                <a:cs typeface="Roboto"/>
                <a:sym typeface="Roboto"/>
              </a:rPr>
              <a:t>3.					 4.</a:t>
            </a:r>
            <a:endParaRPr sz="2500" b="1" i="1" dirty="0">
              <a:solidFill>
                <a:srgbClr val="FDB82C"/>
              </a:solidFill>
              <a:latin typeface="Roboto"/>
              <a:ea typeface="Roboto"/>
              <a:cs typeface="Roboto"/>
              <a:sym typeface="Roboto"/>
            </a:endParaRPr>
          </a:p>
          <a:p>
            <a:pPr marL="0" lvl="0" indent="457200" algn="l" rtl="0">
              <a:spcBef>
                <a:spcPts val="0"/>
              </a:spcBef>
              <a:spcAft>
                <a:spcPts val="0"/>
              </a:spcAft>
              <a:buClr>
                <a:schemeClr val="dk1"/>
              </a:buClr>
              <a:buSzPts val="1100"/>
              <a:buFont typeface="Arial"/>
              <a:buNone/>
            </a:pPr>
            <a:r>
              <a:rPr lang="en" sz="1600" dirty="0">
                <a:solidFill>
                  <a:srgbClr val="424242"/>
                </a:solidFill>
                <a:latin typeface="Roboto"/>
                <a:ea typeface="Roboto"/>
                <a:cs typeface="Roboto"/>
                <a:sym typeface="Roboto"/>
              </a:rPr>
              <a:t>Point 1 (-7, -2)					Point 1 (4, 6)	</a:t>
            </a:r>
            <a:endParaRPr sz="1600" dirty="0">
              <a:solidFill>
                <a:srgbClr val="424242"/>
              </a:solidFill>
              <a:latin typeface="Roboto"/>
              <a:ea typeface="Roboto"/>
              <a:cs typeface="Roboto"/>
              <a:sym typeface="Roboto"/>
            </a:endParaRPr>
          </a:p>
          <a:p>
            <a:pPr marL="0" lvl="0" indent="457200" algn="l" rtl="0">
              <a:spcBef>
                <a:spcPts val="0"/>
              </a:spcBef>
              <a:spcAft>
                <a:spcPts val="0"/>
              </a:spcAft>
              <a:buClr>
                <a:schemeClr val="dk1"/>
              </a:buClr>
              <a:buSzPts val="1100"/>
              <a:buFont typeface="Arial"/>
              <a:buNone/>
            </a:pPr>
            <a:r>
              <a:rPr lang="en" sz="1600" dirty="0">
                <a:solidFill>
                  <a:srgbClr val="424242"/>
                </a:solidFill>
                <a:latin typeface="Roboto"/>
                <a:ea typeface="Roboto"/>
                <a:cs typeface="Roboto"/>
                <a:sym typeface="Roboto"/>
              </a:rPr>
              <a:t>Point 2 (11, 3)					Point 2 (1, 5)</a:t>
            </a:r>
            <a:endParaRPr sz="2100" dirty="0">
              <a:solidFill>
                <a:srgbClr val="424242"/>
              </a:solidFill>
              <a:latin typeface="Roboto"/>
              <a:ea typeface="Roboto"/>
              <a:cs typeface="Roboto"/>
              <a:sym typeface="Roboto"/>
            </a:endParaRPr>
          </a:p>
        </p:txBody>
      </p:sp>
      <p:sp>
        <p:nvSpPr>
          <p:cNvPr id="711" name="Google Shape;711;p47"/>
          <p:cNvSpPr txBox="1"/>
          <p:nvPr/>
        </p:nvSpPr>
        <p:spPr>
          <a:xfrm>
            <a:off x="2313900" y="3072275"/>
            <a:ext cx="1986300" cy="2016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√(11 - -7)</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(3 - -2)</a:t>
            </a:r>
            <a:r>
              <a:rPr lang="en" baseline="30000">
                <a:solidFill>
                  <a:srgbClr val="1F3A92"/>
                </a:solidFill>
                <a:latin typeface="Roboto"/>
                <a:ea typeface="Roboto"/>
                <a:cs typeface="Roboto"/>
                <a:sym typeface="Roboto"/>
              </a:rPr>
              <a:t>2</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√(11 + 7)</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(3 + 2)</a:t>
            </a:r>
            <a:r>
              <a:rPr lang="en" baseline="30000">
                <a:solidFill>
                  <a:srgbClr val="1F3A92"/>
                </a:solidFill>
                <a:latin typeface="Roboto"/>
                <a:ea typeface="Roboto"/>
                <a:cs typeface="Roboto"/>
                <a:sym typeface="Roboto"/>
              </a:rPr>
              <a:t>2</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√(18)</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(5)</a:t>
            </a:r>
            <a:r>
              <a:rPr lang="en" baseline="30000">
                <a:solidFill>
                  <a:srgbClr val="1F3A92"/>
                </a:solidFill>
                <a:latin typeface="Roboto"/>
                <a:ea typeface="Roboto"/>
                <a:cs typeface="Roboto"/>
                <a:sym typeface="Roboto"/>
              </a:rPr>
              <a:t>2</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√324 + 25</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√349</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d = 18.7</a:t>
            </a:r>
            <a:endParaRPr>
              <a:solidFill>
                <a:srgbClr val="1F3A92"/>
              </a:solidFill>
              <a:latin typeface="Roboto"/>
              <a:ea typeface="Roboto"/>
              <a:cs typeface="Roboto"/>
              <a:sym typeface="Roboto"/>
            </a:endParaRPr>
          </a:p>
        </p:txBody>
      </p:sp>
      <p:cxnSp>
        <p:nvCxnSpPr>
          <p:cNvPr id="712" name="Google Shape;712;p47"/>
          <p:cNvCxnSpPr/>
          <p:nvPr/>
        </p:nvCxnSpPr>
        <p:spPr>
          <a:xfrm>
            <a:off x="4540325" y="1721800"/>
            <a:ext cx="21900" cy="3290100"/>
          </a:xfrm>
          <a:prstGeom prst="straightConnector1">
            <a:avLst/>
          </a:prstGeom>
          <a:noFill/>
          <a:ln w="19050" cap="flat" cmpd="sng">
            <a:solidFill>
              <a:srgbClr val="1F3A92"/>
            </a:solidFill>
            <a:prstDash val="solid"/>
            <a:round/>
            <a:headEnd type="none" w="med" len="med"/>
            <a:tailEnd type="none" w="med" len="med"/>
          </a:ln>
        </p:spPr>
      </p:cxnSp>
      <p:sp>
        <p:nvSpPr>
          <p:cNvPr id="713" name="Google Shape;713;p47"/>
          <p:cNvSpPr txBox="1"/>
          <p:nvPr/>
        </p:nvSpPr>
        <p:spPr>
          <a:xfrm>
            <a:off x="6846000" y="2995300"/>
            <a:ext cx="19863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√(1 - 4)</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(5 - 6)</a:t>
            </a:r>
            <a:r>
              <a:rPr lang="en" baseline="30000">
                <a:solidFill>
                  <a:srgbClr val="1F3A92"/>
                </a:solidFill>
                <a:latin typeface="Roboto"/>
                <a:ea typeface="Roboto"/>
                <a:cs typeface="Roboto"/>
                <a:sym typeface="Roboto"/>
              </a:rPr>
              <a:t>2</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√(-3)</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(-1)</a:t>
            </a:r>
            <a:r>
              <a:rPr lang="en" baseline="30000">
                <a:solidFill>
                  <a:srgbClr val="1F3A92"/>
                </a:solidFill>
                <a:latin typeface="Roboto"/>
                <a:ea typeface="Roboto"/>
                <a:cs typeface="Roboto"/>
                <a:sym typeface="Roboto"/>
              </a:rPr>
              <a:t>2</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√9 + 1</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√10</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d = 3.2</a:t>
            </a:r>
            <a:endParaRPr>
              <a:solidFill>
                <a:srgbClr val="1F3A92"/>
              </a:solidFill>
              <a:latin typeface="Roboto"/>
              <a:ea typeface="Roboto"/>
              <a:cs typeface="Roboto"/>
              <a:sym typeface="Roboto"/>
            </a:endParaRPr>
          </a:p>
        </p:txBody>
      </p:sp>
      <p:pic>
        <p:nvPicPr>
          <p:cNvPr id="714" name="Google Shape;714;p47"/>
          <p:cNvPicPr preferRelativeResize="0"/>
          <p:nvPr/>
        </p:nvPicPr>
        <p:blipFill>
          <a:blip r:embed="rId3">
            <a:alphaModFix/>
          </a:blip>
          <a:stretch>
            <a:fillRect/>
          </a:stretch>
        </p:blipFill>
        <p:spPr>
          <a:xfrm>
            <a:off x="8130863" y="165475"/>
            <a:ext cx="739450" cy="739450"/>
          </a:xfrm>
          <a:prstGeom prst="rect">
            <a:avLst/>
          </a:prstGeom>
          <a:noFill/>
          <a:ln>
            <a:noFill/>
          </a:ln>
        </p:spPr>
      </p:pic>
      <p:pic>
        <p:nvPicPr>
          <p:cNvPr id="715" name="Google Shape;715;p47"/>
          <p:cNvPicPr preferRelativeResize="0"/>
          <p:nvPr/>
        </p:nvPicPr>
        <p:blipFill rotWithShape="1">
          <a:blip r:embed="rId4">
            <a:alphaModFix/>
          </a:blip>
          <a:srcRect t="15604"/>
          <a:stretch/>
        </p:blipFill>
        <p:spPr>
          <a:xfrm>
            <a:off x="7923500" y="183225"/>
            <a:ext cx="1001775" cy="8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1">
                                            <p:txEl>
                                              <p:pRg st="0" end="0"/>
                                            </p:txEl>
                                          </p:spTgt>
                                        </p:tgtEl>
                                        <p:attrNameLst>
                                          <p:attrName>style.visibility</p:attrName>
                                        </p:attrNameLst>
                                      </p:cBhvr>
                                      <p:to>
                                        <p:strVal val="visible"/>
                                      </p:to>
                                    </p:set>
                                    <p:animEffect transition="in" filter="fade">
                                      <p:cBhvr>
                                        <p:cTn id="7" dur="1000"/>
                                        <p:tgtEl>
                                          <p:spTgt spid="7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1">
                                            <p:txEl>
                                              <p:pRg st="1" end="1"/>
                                            </p:txEl>
                                          </p:spTgt>
                                        </p:tgtEl>
                                        <p:attrNameLst>
                                          <p:attrName>style.visibility</p:attrName>
                                        </p:attrNameLst>
                                      </p:cBhvr>
                                      <p:to>
                                        <p:strVal val="visible"/>
                                      </p:to>
                                    </p:set>
                                    <p:animEffect transition="in" filter="fade">
                                      <p:cBhvr>
                                        <p:cTn id="12" dur="1000"/>
                                        <p:tgtEl>
                                          <p:spTgt spid="7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1">
                                            <p:txEl>
                                              <p:pRg st="2" end="2"/>
                                            </p:txEl>
                                          </p:spTgt>
                                        </p:tgtEl>
                                        <p:attrNameLst>
                                          <p:attrName>style.visibility</p:attrName>
                                        </p:attrNameLst>
                                      </p:cBhvr>
                                      <p:to>
                                        <p:strVal val="visible"/>
                                      </p:to>
                                    </p:set>
                                    <p:animEffect transition="in" filter="fade">
                                      <p:cBhvr>
                                        <p:cTn id="17" dur="1000"/>
                                        <p:tgtEl>
                                          <p:spTgt spid="7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1">
                                            <p:txEl>
                                              <p:pRg st="3" end="3"/>
                                            </p:txEl>
                                          </p:spTgt>
                                        </p:tgtEl>
                                        <p:attrNameLst>
                                          <p:attrName>style.visibility</p:attrName>
                                        </p:attrNameLst>
                                      </p:cBhvr>
                                      <p:to>
                                        <p:strVal val="visible"/>
                                      </p:to>
                                    </p:set>
                                    <p:animEffect transition="in" filter="fade">
                                      <p:cBhvr>
                                        <p:cTn id="22" dur="1000"/>
                                        <p:tgtEl>
                                          <p:spTgt spid="7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1">
                                            <p:txEl>
                                              <p:pRg st="4" end="4"/>
                                            </p:txEl>
                                          </p:spTgt>
                                        </p:tgtEl>
                                        <p:attrNameLst>
                                          <p:attrName>style.visibility</p:attrName>
                                        </p:attrNameLst>
                                      </p:cBhvr>
                                      <p:to>
                                        <p:strVal val="visible"/>
                                      </p:to>
                                    </p:set>
                                    <p:animEffect transition="in" filter="fade">
                                      <p:cBhvr>
                                        <p:cTn id="27" dur="1000"/>
                                        <p:tgtEl>
                                          <p:spTgt spid="7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1">
                                            <p:txEl>
                                              <p:pRg st="5" end="5"/>
                                            </p:txEl>
                                          </p:spTgt>
                                        </p:tgtEl>
                                        <p:attrNameLst>
                                          <p:attrName>style.visibility</p:attrName>
                                        </p:attrNameLst>
                                      </p:cBhvr>
                                      <p:to>
                                        <p:strVal val="visible"/>
                                      </p:to>
                                    </p:set>
                                    <p:animEffect transition="in" filter="fade">
                                      <p:cBhvr>
                                        <p:cTn id="32" dur="1000"/>
                                        <p:tgtEl>
                                          <p:spTgt spid="7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3">
                                            <p:txEl>
                                              <p:pRg st="0" end="0"/>
                                            </p:txEl>
                                          </p:spTgt>
                                        </p:tgtEl>
                                        <p:attrNameLst>
                                          <p:attrName>style.visibility</p:attrName>
                                        </p:attrNameLst>
                                      </p:cBhvr>
                                      <p:to>
                                        <p:strVal val="visible"/>
                                      </p:to>
                                    </p:set>
                                    <p:animEffect transition="in" filter="fade">
                                      <p:cBhvr>
                                        <p:cTn id="37" dur="1000"/>
                                        <p:tgtEl>
                                          <p:spTgt spid="7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3">
                                            <p:txEl>
                                              <p:pRg st="1" end="1"/>
                                            </p:txEl>
                                          </p:spTgt>
                                        </p:tgtEl>
                                        <p:attrNameLst>
                                          <p:attrName>style.visibility</p:attrName>
                                        </p:attrNameLst>
                                      </p:cBhvr>
                                      <p:to>
                                        <p:strVal val="visible"/>
                                      </p:to>
                                    </p:set>
                                    <p:animEffect transition="in" filter="fade">
                                      <p:cBhvr>
                                        <p:cTn id="42" dur="1000"/>
                                        <p:tgtEl>
                                          <p:spTgt spid="7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3">
                                            <p:txEl>
                                              <p:pRg st="2" end="2"/>
                                            </p:txEl>
                                          </p:spTgt>
                                        </p:tgtEl>
                                        <p:attrNameLst>
                                          <p:attrName>style.visibility</p:attrName>
                                        </p:attrNameLst>
                                      </p:cBhvr>
                                      <p:to>
                                        <p:strVal val="visible"/>
                                      </p:to>
                                    </p:set>
                                    <p:animEffect transition="in" filter="fade">
                                      <p:cBhvr>
                                        <p:cTn id="47" dur="1000"/>
                                        <p:tgtEl>
                                          <p:spTgt spid="71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3">
                                            <p:txEl>
                                              <p:pRg st="3" end="3"/>
                                            </p:txEl>
                                          </p:spTgt>
                                        </p:tgtEl>
                                        <p:attrNameLst>
                                          <p:attrName>style.visibility</p:attrName>
                                        </p:attrNameLst>
                                      </p:cBhvr>
                                      <p:to>
                                        <p:strVal val="visible"/>
                                      </p:to>
                                    </p:set>
                                    <p:animEffect transition="in" filter="fade">
                                      <p:cBhvr>
                                        <p:cTn id="52" dur="1000"/>
                                        <p:tgtEl>
                                          <p:spTgt spid="71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3">
                                            <p:txEl>
                                              <p:pRg st="4" end="4"/>
                                            </p:txEl>
                                          </p:spTgt>
                                        </p:tgtEl>
                                        <p:attrNameLst>
                                          <p:attrName>style.visibility</p:attrName>
                                        </p:attrNameLst>
                                      </p:cBhvr>
                                      <p:to>
                                        <p:strVal val="visible"/>
                                      </p:to>
                                    </p:set>
                                    <p:animEffect transition="in" filter="fade">
                                      <p:cBhvr>
                                        <p:cTn id="57" dur="1000"/>
                                        <p:tgtEl>
                                          <p:spTgt spid="7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8"/>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Distance Formula - Independent Practice!</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721" name="Google Shape;721;p48"/>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sp>
        <p:nvSpPr>
          <p:cNvPr id="722" name="Google Shape;722;p48"/>
          <p:cNvSpPr txBox="1"/>
          <p:nvPr/>
        </p:nvSpPr>
        <p:spPr>
          <a:xfrm>
            <a:off x="409575" y="1163500"/>
            <a:ext cx="8277300" cy="334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500" b="1" i="1">
                <a:solidFill>
                  <a:srgbClr val="00B2A9"/>
                </a:solidFill>
                <a:latin typeface="Roboto"/>
                <a:ea typeface="Roboto"/>
                <a:cs typeface="Roboto"/>
                <a:sym typeface="Roboto"/>
              </a:rPr>
              <a:t>Complete the following problems on your worksheet</a:t>
            </a:r>
            <a:endParaRPr sz="2500" b="1" i="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500" b="1" i="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500" b="1" i="1">
                <a:solidFill>
                  <a:srgbClr val="FDB82C"/>
                </a:solidFill>
                <a:latin typeface="Roboto"/>
                <a:ea typeface="Roboto"/>
                <a:cs typeface="Roboto"/>
                <a:sym typeface="Roboto"/>
              </a:rPr>
              <a:t>5.</a:t>
            </a:r>
            <a:endParaRPr sz="2500" b="1" i="1">
              <a:solidFill>
                <a:srgbClr val="FDB82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500" b="1" i="1">
                <a:solidFill>
                  <a:srgbClr val="FDB82C"/>
                </a:solidFill>
                <a:latin typeface="Roboto"/>
                <a:ea typeface="Roboto"/>
                <a:cs typeface="Roboto"/>
                <a:sym typeface="Roboto"/>
              </a:rPr>
              <a:t>	</a:t>
            </a:r>
            <a:r>
              <a:rPr lang="en" sz="1600">
                <a:solidFill>
                  <a:srgbClr val="424242"/>
                </a:solidFill>
                <a:latin typeface="Roboto"/>
                <a:ea typeface="Roboto"/>
                <a:cs typeface="Roboto"/>
                <a:sym typeface="Roboto"/>
              </a:rPr>
              <a:t>A </a:t>
            </a:r>
            <a:r>
              <a:rPr lang="en" sz="1600" b="1">
                <a:solidFill>
                  <a:srgbClr val="424242"/>
                </a:solidFill>
                <a:latin typeface="Roboto"/>
                <a:ea typeface="Roboto"/>
                <a:cs typeface="Roboto"/>
                <a:sym typeface="Roboto"/>
              </a:rPr>
              <a:t>horizontal</a:t>
            </a:r>
            <a:r>
              <a:rPr lang="en" sz="1600">
                <a:solidFill>
                  <a:srgbClr val="424242"/>
                </a:solidFill>
                <a:latin typeface="Roboto"/>
                <a:ea typeface="Roboto"/>
                <a:cs typeface="Roboto"/>
                <a:sym typeface="Roboto"/>
              </a:rPr>
              <a:t> line segment has a length of 6 units and one endpoint is (-4, 5). Which could be the other endpoint?</a:t>
            </a:r>
            <a:endParaRPr sz="1600">
              <a:solidFill>
                <a:srgbClr val="424242"/>
              </a:solidFill>
              <a:latin typeface="Roboto"/>
              <a:ea typeface="Roboto"/>
              <a:cs typeface="Roboto"/>
              <a:sym typeface="Roboto"/>
            </a:endParaRPr>
          </a:p>
          <a:p>
            <a:pPr marL="914400" lvl="0" indent="-330200" algn="l" rtl="0">
              <a:spcBef>
                <a:spcPts val="0"/>
              </a:spcBef>
              <a:spcAft>
                <a:spcPts val="0"/>
              </a:spcAft>
              <a:buClr>
                <a:srgbClr val="424242"/>
              </a:buClr>
              <a:buSzPts val="1600"/>
              <a:buFont typeface="Roboto"/>
              <a:buAutoNum type="alphaUcPeriod"/>
            </a:pPr>
            <a:r>
              <a:rPr lang="en" sz="1600">
                <a:solidFill>
                  <a:srgbClr val="424242"/>
                </a:solidFill>
                <a:latin typeface="Roboto"/>
                <a:ea typeface="Roboto"/>
                <a:cs typeface="Roboto"/>
                <a:sym typeface="Roboto"/>
              </a:rPr>
              <a:t>(2, 5)</a:t>
            </a:r>
            <a:endParaRPr sz="1600">
              <a:solidFill>
                <a:srgbClr val="424242"/>
              </a:solidFill>
              <a:latin typeface="Roboto"/>
              <a:ea typeface="Roboto"/>
              <a:cs typeface="Roboto"/>
              <a:sym typeface="Roboto"/>
            </a:endParaRPr>
          </a:p>
          <a:p>
            <a:pPr marL="914400" lvl="0" indent="-330200" algn="l" rtl="0">
              <a:spcBef>
                <a:spcPts val="0"/>
              </a:spcBef>
              <a:spcAft>
                <a:spcPts val="0"/>
              </a:spcAft>
              <a:buClr>
                <a:srgbClr val="424242"/>
              </a:buClr>
              <a:buSzPts val="1600"/>
              <a:buFont typeface="Roboto"/>
              <a:buAutoNum type="alphaUcPeriod"/>
            </a:pPr>
            <a:r>
              <a:rPr lang="en" sz="1600">
                <a:solidFill>
                  <a:srgbClr val="424242"/>
                </a:solidFill>
                <a:latin typeface="Roboto"/>
                <a:ea typeface="Roboto"/>
                <a:cs typeface="Roboto"/>
                <a:sym typeface="Roboto"/>
              </a:rPr>
              <a:t>(2, 1)</a:t>
            </a:r>
            <a:endParaRPr sz="1600">
              <a:solidFill>
                <a:srgbClr val="424242"/>
              </a:solidFill>
              <a:latin typeface="Roboto"/>
              <a:ea typeface="Roboto"/>
              <a:cs typeface="Roboto"/>
              <a:sym typeface="Roboto"/>
            </a:endParaRPr>
          </a:p>
          <a:p>
            <a:pPr marL="914400" lvl="0" indent="-330200" algn="l" rtl="0">
              <a:spcBef>
                <a:spcPts val="0"/>
              </a:spcBef>
              <a:spcAft>
                <a:spcPts val="0"/>
              </a:spcAft>
              <a:buClr>
                <a:srgbClr val="424242"/>
              </a:buClr>
              <a:buSzPts val="1600"/>
              <a:buFont typeface="Roboto"/>
              <a:buAutoNum type="alphaUcPeriod"/>
            </a:pPr>
            <a:r>
              <a:rPr lang="en" sz="1600">
                <a:solidFill>
                  <a:srgbClr val="424242"/>
                </a:solidFill>
                <a:latin typeface="Roboto"/>
                <a:ea typeface="Roboto"/>
                <a:cs typeface="Roboto"/>
                <a:sym typeface="Roboto"/>
              </a:rPr>
              <a:t>(-4, 11)</a:t>
            </a:r>
            <a:endParaRPr sz="1600">
              <a:solidFill>
                <a:srgbClr val="424242"/>
              </a:solidFill>
              <a:latin typeface="Roboto"/>
              <a:ea typeface="Roboto"/>
              <a:cs typeface="Roboto"/>
              <a:sym typeface="Roboto"/>
            </a:endParaRPr>
          </a:p>
          <a:p>
            <a:pPr marL="914400" lvl="0" indent="-330200" algn="l" rtl="0">
              <a:spcBef>
                <a:spcPts val="0"/>
              </a:spcBef>
              <a:spcAft>
                <a:spcPts val="0"/>
              </a:spcAft>
              <a:buClr>
                <a:srgbClr val="424242"/>
              </a:buClr>
              <a:buSzPts val="1600"/>
              <a:buFont typeface="Roboto"/>
              <a:buAutoNum type="alphaUcPeriod"/>
            </a:pPr>
            <a:r>
              <a:rPr lang="en" sz="1600">
                <a:solidFill>
                  <a:srgbClr val="424242"/>
                </a:solidFill>
                <a:latin typeface="Roboto"/>
                <a:ea typeface="Roboto"/>
                <a:cs typeface="Roboto"/>
                <a:sym typeface="Roboto"/>
              </a:rPr>
              <a:t>(10, 13)</a:t>
            </a:r>
            <a:endParaRPr sz="1600">
              <a:solidFill>
                <a:srgbClr val="42424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500" b="1" i="1">
                <a:solidFill>
                  <a:srgbClr val="FDB82C"/>
                </a:solidFill>
                <a:latin typeface="Roboto"/>
                <a:ea typeface="Roboto"/>
                <a:cs typeface="Roboto"/>
                <a:sym typeface="Roboto"/>
              </a:rPr>
              <a:t>								 </a:t>
            </a:r>
            <a:endParaRPr sz="2100">
              <a:solidFill>
                <a:srgbClr val="424242"/>
              </a:solidFill>
              <a:latin typeface="Roboto"/>
              <a:ea typeface="Roboto"/>
              <a:cs typeface="Roboto"/>
              <a:sym typeface="Roboto"/>
            </a:endParaRPr>
          </a:p>
        </p:txBody>
      </p:sp>
      <p:sp>
        <p:nvSpPr>
          <p:cNvPr id="723" name="Google Shape;723;p48"/>
          <p:cNvSpPr txBox="1"/>
          <p:nvPr/>
        </p:nvSpPr>
        <p:spPr>
          <a:xfrm>
            <a:off x="5381775" y="2903300"/>
            <a:ext cx="24555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6 =√(-4 - 2)</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(5 - 5)</a:t>
            </a:r>
            <a:r>
              <a:rPr lang="en" baseline="30000">
                <a:solidFill>
                  <a:srgbClr val="1F3A92"/>
                </a:solidFill>
                <a:latin typeface="Roboto"/>
                <a:ea typeface="Roboto"/>
                <a:cs typeface="Roboto"/>
                <a:sym typeface="Roboto"/>
              </a:rPr>
              <a:t>2</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6 = √(6)</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(0)</a:t>
            </a:r>
            <a:r>
              <a:rPr lang="en" baseline="30000">
                <a:solidFill>
                  <a:srgbClr val="1F3A92"/>
                </a:solidFill>
                <a:latin typeface="Roboto"/>
                <a:ea typeface="Roboto"/>
                <a:cs typeface="Roboto"/>
                <a:sym typeface="Roboto"/>
              </a:rPr>
              <a:t>2</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6 = √36 + 0</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6 = √36</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Answer: (2,5)</a:t>
            </a:r>
            <a:endParaRPr>
              <a:solidFill>
                <a:srgbClr val="1F3A92"/>
              </a:solidFill>
              <a:latin typeface="Roboto"/>
              <a:ea typeface="Roboto"/>
              <a:cs typeface="Roboto"/>
              <a:sym typeface="Roboto"/>
            </a:endParaRPr>
          </a:p>
        </p:txBody>
      </p:sp>
      <p:pic>
        <p:nvPicPr>
          <p:cNvPr id="724" name="Google Shape;724;p48"/>
          <p:cNvPicPr preferRelativeResize="0"/>
          <p:nvPr/>
        </p:nvPicPr>
        <p:blipFill>
          <a:blip r:embed="rId3">
            <a:alphaModFix/>
          </a:blip>
          <a:stretch>
            <a:fillRect/>
          </a:stretch>
        </p:blipFill>
        <p:spPr>
          <a:xfrm>
            <a:off x="8130863" y="165475"/>
            <a:ext cx="739450" cy="739450"/>
          </a:xfrm>
          <a:prstGeom prst="rect">
            <a:avLst/>
          </a:prstGeom>
          <a:noFill/>
          <a:ln>
            <a:noFill/>
          </a:ln>
        </p:spPr>
      </p:pic>
      <p:pic>
        <p:nvPicPr>
          <p:cNvPr id="725" name="Google Shape;725;p48"/>
          <p:cNvPicPr preferRelativeResize="0"/>
          <p:nvPr/>
        </p:nvPicPr>
        <p:blipFill rotWithShape="1">
          <a:blip r:embed="rId4">
            <a:alphaModFix/>
          </a:blip>
          <a:srcRect t="15604"/>
          <a:stretch/>
        </p:blipFill>
        <p:spPr>
          <a:xfrm>
            <a:off x="7923500" y="183225"/>
            <a:ext cx="1001775" cy="8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3">
                                            <p:txEl>
                                              <p:pRg st="0" end="0"/>
                                            </p:txEl>
                                          </p:spTgt>
                                        </p:tgtEl>
                                        <p:attrNameLst>
                                          <p:attrName>style.visibility</p:attrName>
                                        </p:attrNameLst>
                                      </p:cBhvr>
                                      <p:to>
                                        <p:strVal val="visible"/>
                                      </p:to>
                                    </p:set>
                                    <p:animEffect transition="in" filter="fade">
                                      <p:cBhvr>
                                        <p:cTn id="7" dur="1000"/>
                                        <p:tgtEl>
                                          <p:spTgt spid="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3">
                                            <p:txEl>
                                              <p:pRg st="1" end="1"/>
                                            </p:txEl>
                                          </p:spTgt>
                                        </p:tgtEl>
                                        <p:attrNameLst>
                                          <p:attrName>style.visibility</p:attrName>
                                        </p:attrNameLst>
                                      </p:cBhvr>
                                      <p:to>
                                        <p:strVal val="visible"/>
                                      </p:to>
                                    </p:set>
                                    <p:animEffect transition="in" filter="fade">
                                      <p:cBhvr>
                                        <p:cTn id="12" dur="1000"/>
                                        <p:tgtEl>
                                          <p:spTgt spid="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3">
                                            <p:txEl>
                                              <p:pRg st="2" end="2"/>
                                            </p:txEl>
                                          </p:spTgt>
                                        </p:tgtEl>
                                        <p:attrNameLst>
                                          <p:attrName>style.visibility</p:attrName>
                                        </p:attrNameLst>
                                      </p:cBhvr>
                                      <p:to>
                                        <p:strVal val="visible"/>
                                      </p:to>
                                    </p:set>
                                    <p:animEffect transition="in" filter="fade">
                                      <p:cBhvr>
                                        <p:cTn id="17" dur="1000"/>
                                        <p:tgtEl>
                                          <p:spTgt spid="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3">
                                            <p:txEl>
                                              <p:pRg st="3" end="3"/>
                                            </p:txEl>
                                          </p:spTgt>
                                        </p:tgtEl>
                                        <p:attrNameLst>
                                          <p:attrName>style.visibility</p:attrName>
                                        </p:attrNameLst>
                                      </p:cBhvr>
                                      <p:to>
                                        <p:strVal val="visible"/>
                                      </p:to>
                                    </p:set>
                                    <p:animEffect transition="in" filter="fade">
                                      <p:cBhvr>
                                        <p:cTn id="22" dur="1000"/>
                                        <p:tgtEl>
                                          <p:spTgt spid="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3">
                                            <p:txEl>
                                              <p:pRg st="4" end="4"/>
                                            </p:txEl>
                                          </p:spTgt>
                                        </p:tgtEl>
                                        <p:attrNameLst>
                                          <p:attrName>style.visibility</p:attrName>
                                        </p:attrNameLst>
                                      </p:cBhvr>
                                      <p:to>
                                        <p:strVal val="visible"/>
                                      </p:to>
                                    </p:set>
                                    <p:animEffect transition="in" filter="fade">
                                      <p:cBhvr>
                                        <p:cTn id="27" dur="1000"/>
                                        <p:tgtEl>
                                          <p:spTgt spid="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49"/>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Distance Formula - Independent Practice!</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731" name="Google Shape;731;p49"/>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sp>
        <p:nvSpPr>
          <p:cNvPr id="732" name="Google Shape;732;p49"/>
          <p:cNvSpPr txBox="1"/>
          <p:nvPr/>
        </p:nvSpPr>
        <p:spPr>
          <a:xfrm>
            <a:off x="409575" y="1163500"/>
            <a:ext cx="8277300" cy="186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500" b="1" i="1">
                <a:solidFill>
                  <a:srgbClr val="00B2A9"/>
                </a:solidFill>
                <a:latin typeface="Roboto"/>
                <a:ea typeface="Roboto"/>
                <a:cs typeface="Roboto"/>
                <a:sym typeface="Roboto"/>
              </a:rPr>
              <a:t>Complete the following problem on your worksheet with a partner!</a:t>
            </a:r>
            <a:endParaRPr sz="2500" b="1" i="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300" b="1" i="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2500" b="1" i="1">
                <a:solidFill>
                  <a:srgbClr val="FDB82C"/>
                </a:solidFill>
                <a:latin typeface="Roboto"/>
                <a:ea typeface="Roboto"/>
                <a:cs typeface="Roboto"/>
                <a:sym typeface="Roboto"/>
              </a:rPr>
              <a:t>6.									</a:t>
            </a:r>
            <a:endParaRPr sz="2500" b="1" i="1">
              <a:solidFill>
                <a:srgbClr val="FDB82C"/>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p:txBody>
      </p:sp>
      <p:sp>
        <p:nvSpPr>
          <p:cNvPr id="733" name="Google Shape;733;p49"/>
          <p:cNvSpPr txBox="1"/>
          <p:nvPr/>
        </p:nvSpPr>
        <p:spPr>
          <a:xfrm>
            <a:off x="888375" y="2171550"/>
            <a:ext cx="7798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a:ea typeface="Roboto"/>
                <a:cs typeface="Roboto"/>
                <a:sym typeface="Roboto"/>
              </a:rPr>
              <a:t>Find the perimeter of ΔEFG. Round the answer to the nearest tenth.</a:t>
            </a:r>
            <a:endParaRPr sz="1600">
              <a:latin typeface="Roboto"/>
              <a:ea typeface="Roboto"/>
              <a:cs typeface="Roboto"/>
              <a:sym typeface="Roboto"/>
            </a:endParaRPr>
          </a:p>
        </p:txBody>
      </p:sp>
      <p:pic>
        <p:nvPicPr>
          <p:cNvPr id="734" name="Google Shape;734;p49"/>
          <p:cNvPicPr preferRelativeResize="0"/>
          <p:nvPr/>
        </p:nvPicPr>
        <p:blipFill>
          <a:blip r:embed="rId3">
            <a:alphaModFix/>
          </a:blip>
          <a:stretch>
            <a:fillRect/>
          </a:stretch>
        </p:blipFill>
        <p:spPr>
          <a:xfrm>
            <a:off x="8130863" y="165475"/>
            <a:ext cx="739450" cy="739450"/>
          </a:xfrm>
          <a:prstGeom prst="rect">
            <a:avLst/>
          </a:prstGeom>
          <a:noFill/>
          <a:ln>
            <a:noFill/>
          </a:ln>
        </p:spPr>
      </p:pic>
      <p:pic>
        <p:nvPicPr>
          <p:cNvPr id="735" name="Google Shape;735;p49"/>
          <p:cNvPicPr preferRelativeResize="0"/>
          <p:nvPr/>
        </p:nvPicPr>
        <p:blipFill rotWithShape="1">
          <a:blip r:embed="rId4">
            <a:alphaModFix/>
          </a:blip>
          <a:srcRect t="15604"/>
          <a:stretch/>
        </p:blipFill>
        <p:spPr>
          <a:xfrm>
            <a:off x="7923500" y="183225"/>
            <a:ext cx="1001775" cy="845475"/>
          </a:xfrm>
          <a:prstGeom prst="rect">
            <a:avLst/>
          </a:prstGeom>
          <a:noFill/>
          <a:ln>
            <a:noFill/>
          </a:ln>
        </p:spPr>
      </p:pic>
      <p:pic>
        <p:nvPicPr>
          <p:cNvPr id="736" name="Google Shape;736;p49"/>
          <p:cNvPicPr preferRelativeResize="0"/>
          <p:nvPr/>
        </p:nvPicPr>
        <p:blipFill rotWithShape="1">
          <a:blip r:embed="rId5">
            <a:alphaModFix/>
          </a:blip>
          <a:srcRect l="43143" t="27146" b="16984"/>
          <a:stretch/>
        </p:blipFill>
        <p:spPr>
          <a:xfrm>
            <a:off x="6279600" y="2546038"/>
            <a:ext cx="2645675" cy="2516826"/>
          </a:xfrm>
          <a:prstGeom prst="rect">
            <a:avLst/>
          </a:prstGeom>
          <a:noFill/>
          <a:ln>
            <a:noFill/>
          </a:ln>
        </p:spPr>
      </p:pic>
      <p:cxnSp>
        <p:nvCxnSpPr>
          <p:cNvPr id="737" name="Google Shape;737;p49"/>
          <p:cNvCxnSpPr/>
          <p:nvPr/>
        </p:nvCxnSpPr>
        <p:spPr>
          <a:xfrm>
            <a:off x="6516510" y="3025888"/>
            <a:ext cx="145500" cy="0"/>
          </a:xfrm>
          <a:prstGeom prst="straightConnector1">
            <a:avLst/>
          </a:prstGeom>
          <a:noFill/>
          <a:ln w="19050" cap="flat" cmpd="sng">
            <a:solidFill>
              <a:srgbClr val="1F3A92"/>
            </a:solidFill>
            <a:prstDash val="solid"/>
            <a:round/>
            <a:headEnd type="none" w="med" len="med"/>
            <a:tailEnd type="none" w="med" len="med"/>
          </a:ln>
        </p:spPr>
      </p:cxnSp>
      <p:cxnSp>
        <p:nvCxnSpPr>
          <p:cNvPr id="738" name="Google Shape;738;p49"/>
          <p:cNvCxnSpPr/>
          <p:nvPr/>
        </p:nvCxnSpPr>
        <p:spPr>
          <a:xfrm rot="5400000">
            <a:off x="7829182" y="4325388"/>
            <a:ext cx="141000" cy="0"/>
          </a:xfrm>
          <a:prstGeom prst="straightConnector1">
            <a:avLst/>
          </a:prstGeom>
          <a:noFill/>
          <a:ln w="19050" cap="flat" cmpd="sng">
            <a:solidFill>
              <a:srgbClr val="1F3A92"/>
            </a:solidFill>
            <a:prstDash val="solid"/>
            <a:round/>
            <a:headEnd type="none" w="med" len="med"/>
            <a:tailEnd type="none" w="med" len="med"/>
          </a:ln>
        </p:spPr>
      </p:cxnSp>
      <p:sp>
        <p:nvSpPr>
          <p:cNvPr id="739" name="Google Shape;739;p49"/>
          <p:cNvSpPr txBox="1"/>
          <p:nvPr/>
        </p:nvSpPr>
        <p:spPr>
          <a:xfrm>
            <a:off x="6285408" y="2859237"/>
            <a:ext cx="169800" cy="33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sp>
        <p:nvSpPr>
          <p:cNvPr id="740" name="Google Shape;740;p49"/>
          <p:cNvSpPr txBox="1"/>
          <p:nvPr/>
        </p:nvSpPr>
        <p:spPr>
          <a:xfrm>
            <a:off x="7755821" y="4325367"/>
            <a:ext cx="287700" cy="33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5</a:t>
            </a:r>
            <a:endParaRPr sz="1100"/>
          </a:p>
        </p:txBody>
      </p:sp>
      <p:cxnSp>
        <p:nvCxnSpPr>
          <p:cNvPr id="741" name="Google Shape;741;p49"/>
          <p:cNvCxnSpPr/>
          <p:nvPr/>
        </p:nvCxnSpPr>
        <p:spPr>
          <a:xfrm>
            <a:off x="6589250" y="2580050"/>
            <a:ext cx="0" cy="2504100"/>
          </a:xfrm>
          <a:prstGeom prst="straightConnector1">
            <a:avLst/>
          </a:prstGeom>
          <a:noFill/>
          <a:ln w="19050" cap="flat" cmpd="sng">
            <a:solidFill>
              <a:srgbClr val="1F3A92"/>
            </a:solidFill>
            <a:prstDash val="solid"/>
            <a:round/>
            <a:headEnd type="triangle" w="med" len="med"/>
            <a:tailEnd type="triangle" w="med" len="med"/>
          </a:ln>
        </p:spPr>
      </p:cxnSp>
      <p:cxnSp>
        <p:nvCxnSpPr>
          <p:cNvPr id="742" name="Google Shape;742;p49"/>
          <p:cNvCxnSpPr/>
          <p:nvPr/>
        </p:nvCxnSpPr>
        <p:spPr>
          <a:xfrm>
            <a:off x="6361600" y="4325375"/>
            <a:ext cx="2567400" cy="0"/>
          </a:xfrm>
          <a:prstGeom prst="straightConnector1">
            <a:avLst/>
          </a:prstGeom>
          <a:noFill/>
          <a:ln w="19050" cap="flat" cmpd="sng">
            <a:solidFill>
              <a:srgbClr val="1F3A92"/>
            </a:solidFill>
            <a:prstDash val="solid"/>
            <a:round/>
            <a:headEnd type="triangle" w="med" len="med"/>
            <a:tailEnd type="triangle" w="med" len="med"/>
          </a:ln>
        </p:spPr>
      </p:cxnSp>
      <p:sp>
        <p:nvSpPr>
          <p:cNvPr id="743" name="Google Shape;743;p49"/>
          <p:cNvSpPr/>
          <p:nvPr/>
        </p:nvSpPr>
        <p:spPr>
          <a:xfrm>
            <a:off x="6785124" y="4015838"/>
            <a:ext cx="133500" cy="129300"/>
          </a:xfrm>
          <a:prstGeom prst="ellipse">
            <a:avLst/>
          </a:prstGeom>
          <a:solidFill>
            <a:srgbClr val="00B2A9"/>
          </a:solid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9"/>
          <p:cNvSpPr/>
          <p:nvPr/>
        </p:nvSpPr>
        <p:spPr>
          <a:xfrm>
            <a:off x="8357636" y="4453163"/>
            <a:ext cx="133500" cy="129300"/>
          </a:xfrm>
          <a:prstGeom prst="ellipse">
            <a:avLst/>
          </a:prstGeom>
          <a:solidFill>
            <a:srgbClr val="00B2A9"/>
          </a:solid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9"/>
          <p:cNvSpPr/>
          <p:nvPr/>
        </p:nvSpPr>
        <p:spPr>
          <a:xfrm>
            <a:off x="7292274" y="3192513"/>
            <a:ext cx="133500" cy="129300"/>
          </a:xfrm>
          <a:prstGeom prst="ellipse">
            <a:avLst/>
          </a:prstGeom>
          <a:solidFill>
            <a:srgbClr val="00B2A9"/>
          </a:solidFill>
          <a:ln w="952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6" name="Google Shape;746;p49"/>
          <p:cNvCxnSpPr>
            <a:stCxn id="745" idx="5"/>
            <a:endCxn id="744" idx="5"/>
          </p:cNvCxnSpPr>
          <p:nvPr/>
        </p:nvCxnSpPr>
        <p:spPr>
          <a:xfrm>
            <a:off x="7406223" y="3302878"/>
            <a:ext cx="1065300" cy="1260600"/>
          </a:xfrm>
          <a:prstGeom prst="straightConnector1">
            <a:avLst/>
          </a:prstGeom>
          <a:noFill/>
          <a:ln w="19050" cap="flat" cmpd="sng">
            <a:solidFill>
              <a:srgbClr val="00B2A9"/>
            </a:solidFill>
            <a:prstDash val="dash"/>
            <a:round/>
            <a:headEnd type="none" w="med" len="med"/>
            <a:tailEnd type="none" w="med" len="med"/>
          </a:ln>
        </p:spPr>
      </p:cxnSp>
      <p:cxnSp>
        <p:nvCxnSpPr>
          <p:cNvPr id="747" name="Google Shape;747;p49"/>
          <p:cNvCxnSpPr>
            <a:stCxn id="743" idx="3"/>
            <a:endCxn id="745" idx="3"/>
          </p:cNvCxnSpPr>
          <p:nvPr/>
        </p:nvCxnSpPr>
        <p:spPr>
          <a:xfrm rot="10800000" flipH="1">
            <a:off x="6804674" y="3303003"/>
            <a:ext cx="507300" cy="823200"/>
          </a:xfrm>
          <a:prstGeom prst="straightConnector1">
            <a:avLst/>
          </a:prstGeom>
          <a:noFill/>
          <a:ln w="19050" cap="flat" cmpd="sng">
            <a:solidFill>
              <a:srgbClr val="00B2A9"/>
            </a:solidFill>
            <a:prstDash val="dash"/>
            <a:round/>
            <a:headEnd type="none" w="med" len="med"/>
            <a:tailEnd type="none" w="med" len="med"/>
          </a:ln>
        </p:spPr>
      </p:cxnSp>
      <p:cxnSp>
        <p:nvCxnSpPr>
          <p:cNvPr id="748" name="Google Shape;748;p49"/>
          <p:cNvCxnSpPr>
            <a:stCxn id="743" idx="6"/>
            <a:endCxn id="744" idx="6"/>
          </p:cNvCxnSpPr>
          <p:nvPr/>
        </p:nvCxnSpPr>
        <p:spPr>
          <a:xfrm>
            <a:off x="6918624" y="4080488"/>
            <a:ext cx="1572600" cy="437400"/>
          </a:xfrm>
          <a:prstGeom prst="straightConnector1">
            <a:avLst/>
          </a:prstGeom>
          <a:noFill/>
          <a:ln w="19050" cap="flat" cmpd="sng">
            <a:solidFill>
              <a:srgbClr val="00B2A9"/>
            </a:solidFill>
            <a:prstDash val="dash"/>
            <a:round/>
            <a:headEnd type="none" w="med" len="med"/>
            <a:tailEnd type="none" w="med" len="med"/>
          </a:ln>
        </p:spPr>
      </p:cxnSp>
      <p:sp>
        <p:nvSpPr>
          <p:cNvPr id="749" name="Google Shape;749;p49"/>
          <p:cNvSpPr txBox="1"/>
          <p:nvPr/>
        </p:nvSpPr>
        <p:spPr>
          <a:xfrm>
            <a:off x="6516496" y="3880300"/>
            <a:ext cx="34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G</a:t>
            </a:r>
            <a:endParaRPr b="1" i="1">
              <a:solidFill>
                <a:srgbClr val="424242"/>
              </a:solidFill>
            </a:endParaRPr>
          </a:p>
        </p:txBody>
      </p:sp>
      <p:sp>
        <p:nvSpPr>
          <p:cNvPr id="750" name="Google Shape;750;p49"/>
          <p:cNvSpPr txBox="1"/>
          <p:nvPr/>
        </p:nvSpPr>
        <p:spPr>
          <a:xfrm>
            <a:off x="7188321" y="2859225"/>
            <a:ext cx="34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F</a:t>
            </a:r>
            <a:endParaRPr b="1" i="1">
              <a:solidFill>
                <a:srgbClr val="424242"/>
              </a:solidFill>
            </a:endParaRPr>
          </a:p>
        </p:txBody>
      </p:sp>
      <p:sp>
        <p:nvSpPr>
          <p:cNvPr id="751" name="Google Shape;751;p49"/>
          <p:cNvSpPr txBox="1"/>
          <p:nvPr/>
        </p:nvSpPr>
        <p:spPr>
          <a:xfrm>
            <a:off x="8471521" y="4453175"/>
            <a:ext cx="34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solidFill>
                  <a:srgbClr val="424242"/>
                </a:solidFill>
              </a:rPr>
              <a:t>E</a:t>
            </a:r>
            <a:endParaRPr b="1" i="1">
              <a:solidFill>
                <a:srgbClr val="424242"/>
              </a:solidFill>
            </a:endParaRPr>
          </a:p>
        </p:txBody>
      </p:sp>
      <p:sp>
        <p:nvSpPr>
          <p:cNvPr id="752" name="Google Shape;752;p49"/>
          <p:cNvSpPr txBox="1"/>
          <p:nvPr/>
        </p:nvSpPr>
        <p:spPr>
          <a:xfrm>
            <a:off x="1019175" y="2769750"/>
            <a:ext cx="2221200" cy="2339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EF = √(3 - 7)</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(4 - -1)</a:t>
            </a:r>
            <a:r>
              <a:rPr lang="en" baseline="30000">
                <a:solidFill>
                  <a:srgbClr val="1F3A92"/>
                </a:solidFill>
                <a:latin typeface="Roboto"/>
                <a:ea typeface="Roboto"/>
                <a:cs typeface="Roboto"/>
                <a:sym typeface="Roboto"/>
              </a:rPr>
              <a:t>2</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EF = √(16 + 25) = √41</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endParaRPr sz="7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FG = √(1-3)</a:t>
            </a:r>
            <a:r>
              <a:rPr lang="en" baseline="30000">
                <a:solidFill>
                  <a:srgbClr val="1F3A92"/>
                </a:solidFill>
                <a:latin typeface="Roboto"/>
                <a:ea typeface="Roboto"/>
                <a:cs typeface="Roboto"/>
                <a:sym typeface="Roboto"/>
              </a:rPr>
              <a:t>2 </a:t>
            </a:r>
            <a:r>
              <a:rPr lang="en">
                <a:solidFill>
                  <a:srgbClr val="1F3A92"/>
                </a:solidFill>
                <a:latin typeface="Roboto"/>
                <a:ea typeface="Roboto"/>
                <a:cs typeface="Roboto"/>
                <a:sym typeface="Roboto"/>
              </a:rPr>
              <a:t>+ (1-4)</a:t>
            </a:r>
            <a:r>
              <a:rPr lang="en" baseline="30000">
                <a:solidFill>
                  <a:srgbClr val="1F3A92"/>
                </a:solidFill>
                <a:latin typeface="Roboto"/>
                <a:ea typeface="Roboto"/>
                <a:cs typeface="Roboto"/>
                <a:sym typeface="Roboto"/>
              </a:rPr>
              <a:t>2</a:t>
            </a:r>
            <a:endParaRPr baseline="300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FG = √4 + 9 = √13</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endParaRPr sz="700">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GE = √(7-1)</a:t>
            </a:r>
            <a:r>
              <a:rPr lang="en" baseline="30000">
                <a:solidFill>
                  <a:srgbClr val="1F3A92"/>
                </a:solidFill>
                <a:latin typeface="Roboto"/>
                <a:ea typeface="Roboto"/>
                <a:cs typeface="Roboto"/>
                <a:sym typeface="Roboto"/>
              </a:rPr>
              <a:t>2</a:t>
            </a:r>
            <a:r>
              <a:rPr lang="en">
                <a:solidFill>
                  <a:srgbClr val="1F3A92"/>
                </a:solidFill>
                <a:latin typeface="Roboto"/>
                <a:ea typeface="Roboto"/>
                <a:cs typeface="Roboto"/>
                <a:sym typeface="Roboto"/>
              </a:rPr>
              <a:t> + (-1 - 1)</a:t>
            </a:r>
            <a:r>
              <a:rPr lang="en" baseline="30000">
                <a:solidFill>
                  <a:srgbClr val="1F3A92"/>
                </a:solidFill>
                <a:latin typeface="Roboto"/>
                <a:ea typeface="Roboto"/>
                <a:cs typeface="Roboto"/>
                <a:sym typeface="Roboto"/>
              </a:rPr>
              <a:t>2</a:t>
            </a:r>
            <a:endParaRPr>
              <a:solidFill>
                <a:srgbClr val="1F3A92"/>
              </a:solidFill>
              <a:latin typeface="Roboto"/>
              <a:ea typeface="Roboto"/>
              <a:cs typeface="Roboto"/>
              <a:sym typeface="Roboto"/>
            </a:endParaRPr>
          </a:p>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GE = √36 + 4 = √40</a:t>
            </a:r>
            <a:endParaRPr>
              <a:solidFill>
                <a:srgbClr val="1F3A92"/>
              </a:solidFill>
              <a:latin typeface="Roboto"/>
              <a:ea typeface="Roboto"/>
              <a:cs typeface="Roboto"/>
              <a:sym typeface="Roboto"/>
            </a:endParaRPr>
          </a:p>
        </p:txBody>
      </p:sp>
      <p:sp>
        <p:nvSpPr>
          <p:cNvPr id="753" name="Google Shape;753;p49"/>
          <p:cNvSpPr txBox="1"/>
          <p:nvPr/>
        </p:nvSpPr>
        <p:spPr>
          <a:xfrm>
            <a:off x="3551075" y="3681063"/>
            <a:ext cx="2221200" cy="400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solidFill>
                  <a:srgbClr val="1F3A92"/>
                </a:solidFill>
                <a:latin typeface="Roboto"/>
                <a:ea typeface="Roboto"/>
                <a:cs typeface="Roboto"/>
                <a:sym typeface="Roboto"/>
              </a:rPr>
              <a:t>√41 + √13 + √40  = 16.3</a:t>
            </a:r>
            <a:endParaRPr>
              <a:solidFill>
                <a:srgbClr val="1F3A92"/>
              </a:solidFill>
              <a:latin typeface="Roboto"/>
              <a:ea typeface="Roboto"/>
              <a:cs typeface="Roboto"/>
              <a:sym typeface="Roboto"/>
            </a:endParaRPr>
          </a:p>
        </p:txBody>
      </p:sp>
      <p:sp>
        <p:nvSpPr>
          <p:cNvPr id="754" name="Google Shape;754;p49"/>
          <p:cNvSpPr/>
          <p:nvPr/>
        </p:nvSpPr>
        <p:spPr>
          <a:xfrm>
            <a:off x="2984775" y="2908875"/>
            <a:ext cx="341400" cy="1944600"/>
          </a:xfrm>
          <a:prstGeom prst="rightBrace">
            <a:avLst>
              <a:gd name="adj1" fmla="val 50000"/>
              <a:gd name="adj2" fmla="val 50080"/>
            </a:avLst>
          </a:prstGeom>
          <a:noFill/>
          <a:ln w="9525" cap="flat" cmpd="sng">
            <a:solidFill>
              <a:srgbClr val="1F3A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2">
                                            <p:txEl>
                                              <p:pRg st="0" end="0"/>
                                            </p:txEl>
                                          </p:spTgt>
                                        </p:tgtEl>
                                        <p:attrNameLst>
                                          <p:attrName>style.visibility</p:attrName>
                                        </p:attrNameLst>
                                      </p:cBhvr>
                                      <p:to>
                                        <p:strVal val="visible"/>
                                      </p:to>
                                    </p:set>
                                    <p:animEffect transition="in" filter="fade">
                                      <p:cBhvr>
                                        <p:cTn id="7" dur="1000"/>
                                        <p:tgtEl>
                                          <p:spTgt spid="7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2">
                                            <p:txEl>
                                              <p:pRg st="1" end="1"/>
                                            </p:txEl>
                                          </p:spTgt>
                                        </p:tgtEl>
                                        <p:attrNameLst>
                                          <p:attrName>style.visibility</p:attrName>
                                        </p:attrNameLst>
                                      </p:cBhvr>
                                      <p:to>
                                        <p:strVal val="visible"/>
                                      </p:to>
                                    </p:set>
                                    <p:animEffect transition="in" filter="fade">
                                      <p:cBhvr>
                                        <p:cTn id="12" dur="1000"/>
                                        <p:tgtEl>
                                          <p:spTgt spid="7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2">
                                            <p:txEl>
                                              <p:pRg st="2" end="2"/>
                                            </p:txEl>
                                          </p:spTgt>
                                        </p:tgtEl>
                                        <p:attrNameLst>
                                          <p:attrName>style.visibility</p:attrName>
                                        </p:attrNameLst>
                                      </p:cBhvr>
                                      <p:to>
                                        <p:strVal val="visible"/>
                                      </p:to>
                                    </p:set>
                                    <p:animEffect transition="in" filter="fade">
                                      <p:cBhvr>
                                        <p:cTn id="17" dur="1000"/>
                                        <p:tgtEl>
                                          <p:spTgt spid="7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2">
                                            <p:txEl>
                                              <p:pRg st="3" end="3"/>
                                            </p:txEl>
                                          </p:spTgt>
                                        </p:tgtEl>
                                        <p:attrNameLst>
                                          <p:attrName>style.visibility</p:attrName>
                                        </p:attrNameLst>
                                      </p:cBhvr>
                                      <p:to>
                                        <p:strVal val="visible"/>
                                      </p:to>
                                    </p:set>
                                    <p:animEffect transition="in" filter="fade">
                                      <p:cBhvr>
                                        <p:cTn id="22" dur="1000"/>
                                        <p:tgtEl>
                                          <p:spTgt spid="7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xEl>
                                              <p:pRg st="4" end="4"/>
                                            </p:txEl>
                                          </p:spTgt>
                                        </p:tgtEl>
                                        <p:attrNameLst>
                                          <p:attrName>style.visibility</p:attrName>
                                        </p:attrNameLst>
                                      </p:cBhvr>
                                      <p:to>
                                        <p:strVal val="visible"/>
                                      </p:to>
                                    </p:set>
                                    <p:animEffect transition="in" filter="fade">
                                      <p:cBhvr>
                                        <p:cTn id="27" dur="1000"/>
                                        <p:tgtEl>
                                          <p:spTgt spid="7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2">
                                            <p:txEl>
                                              <p:pRg st="5" end="5"/>
                                            </p:txEl>
                                          </p:spTgt>
                                        </p:tgtEl>
                                        <p:attrNameLst>
                                          <p:attrName>style.visibility</p:attrName>
                                        </p:attrNameLst>
                                      </p:cBhvr>
                                      <p:to>
                                        <p:strVal val="visible"/>
                                      </p:to>
                                    </p:set>
                                    <p:animEffect transition="in" filter="fade">
                                      <p:cBhvr>
                                        <p:cTn id="32" dur="1000"/>
                                        <p:tgtEl>
                                          <p:spTgt spid="7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2">
                                            <p:txEl>
                                              <p:pRg st="6" end="6"/>
                                            </p:txEl>
                                          </p:spTgt>
                                        </p:tgtEl>
                                        <p:attrNameLst>
                                          <p:attrName>style.visibility</p:attrName>
                                        </p:attrNameLst>
                                      </p:cBhvr>
                                      <p:to>
                                        <p:strVal val="visible"/>
                                      </p:to>
                                    </p:set>
                                    <p:animEffect transition="in" filter="fade">
                                      <p:cBhvr>
                                        <p:cTn id="37" dur="1000"/>
                                        <p:tgtEl>
                                          <p:spTgt spid="7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2">
                                            <p:txEl>
                                              <p:pRg st="7" end="7"/>
                                            </p:txEl>
                                          </p:spTgt>
                                        </p:tgtEl>
                                        <p:attrNameLst>
                                          <p:attrName>style.visibility</p:attrName>
                                        </p:attrNameLst>
                                      </p:cBhvr>
                                      <p:to>
                                        <p:strVal val="visible"/>
                                      </p:to>
                                    </p:set>
                                    <p:animEffect transition="in" filter="fade">
                                      <p:cBhvr>
                                        <p:cTn id="42" dur="1000"/>
                                        <p:tgtEl>
                                          <p:spTgt spid="75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54"/>
                                        </p:tgtEl>
                                        <p:attrNameLst>
                                          <p:attrName>style.visibility</p:attrName>
                                        </p:attrNameLst>
                                      </p:cBhvr>
                                      <p:to>
                                        <p:strVal val="visible"/>
                                      </p:to>
                                    </p:set>
                                    <p:animEffect transition="in" filter="fade">
                                      <p:cBhvr>
                                        <p:cTn id="47" dur="1000"/>
                                        <p:tgtEl>
                                          <p:spTgt spid="7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53"/>
                                        </p:tgtEl>
                                        <p:attrNameLst>
                                          <p:attrName>style.visibility</p:attrName>
                                        </p:attrNameLst>
                                      </p:cBhvr>
                                      <p:to>
                                        <p:strVal val="visible"/>
                                      </p:to>
                                    </p:set>
                                    <p:animEffect transition="in" filter="fade">
                                      <p:cBhvr>
                                        <p:cTn id="52" dur="10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50"/>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760" name="Google Shape;760;p50"/>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Activity: Worksheet</a:t>
            </a:r>
            <a:endParaRPr b="1" i="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761" name="Google Shape;761;p50"/>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762" name="Google Shape;762;p50"/>
          <p:cNvPicPr preferRelativeResize="0"/>
          <p:nvPr/>
        </p:nvPicPr>
        <p:blipFill rotWithShape="1">
          <a:blip r:embed="rId4">
            <a:alphaModFix/>
          </a:blip>
          <a:srcRect t="15604"/>
          <a:stretch/>
        </p:blipFill>
        <p:spPr>
          <a:xfrm>
            <a:off x="7923500" y="183225"/>
            <a:ext cx="1001775" cy="845475"/>
          </a:xfrm>
          <a:prstGeom prst="rect">
            <a:avLst/>
          </a:prstGeom>
          <a:noFill/>
          <a:ln>
            <a:noFill/>
          </a:ln>
        </p:spPr>
      </p:pic>
      <p:sp>
        <p:nvSpPr>
          <p:cNvPr id="763" name="Google Shape;763;p50"/>
          <p:cNvSpPr txBox="1"/>
          <p:nvPr/>
        </p:nvSpPr>
        <p:spPr>
          <a:xfrm>
            <a:off x="327600" y="1188575"/>
            <a:ext cx="8488800" cy="800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000" b="1">
                <a:solidFill>
                  <a:srgbClr val="00B2A9"/>
                </a:solidFill>
                <a:latin typeface="Roboto"/>
                <a:ea typeface="Roboto"/>
                <a:cs typeface="Roboto"/>
                <a:sym typeface="Roboto"/>
              </a:rPr>
              <a:t>Let’s review our answers!</a:t>
            </a:r>
            <a:endParaRPr sz="4000" b="1">
              <a:solidFill>
                <a:srgbClr val="00B2A9"/>
              </a:solidFill>
              <a:latin typeface="Roboto"/>
              <a:ea typeface="Roboto"/>
              <a:cs typeface="Roboto"/>
              <a:sym typeface="Roboto"/>
            </a:endParaRPr>
          </a:p>
        </p:txBody>
      </p:sp>
      <p:pic>
        <p:nvPicPr>
          <p:cNvPr id="764" name="Google Shape;764;p50"/>
          <p:cNvPicPr preferRelativeResize="0"/>
          <p:nvPr/>
        </p:nvPicPr>
        <p:blipFill rotWithShape="1">
          <a:blip r:embed="rId5">
            <a:alphaModFix/>
          </a:blip>
          <a:srcRect t="15765" b="15206"/>
          <a:stretch/>
        </p:blipFill>
        <p:spPr>
          <a:xfrm>
            <a:off x="2253588" y="2051950"/>
            <a:ext cx="4589274" cy="316775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51"/>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Exit Ticket: </a:t>
            </a:r>
            <a:r>
              <a:rPr lang="en" b="1" i="1">
                <a:solidFill>
                  <a:srgbClr val="1F3A93"/>
                </a:solidFill>
                <a:latin typeface="Roboto Condensed"/>
                <a:ea typeface="Roboto Condensed"/>
                <a:cs typeface="Roboto Condensed"/>
                <a:sym typeface="Roboto Condensed"/>
              </a:rPr>
              <a:t>Carmen’s River Escape</a:t>
            </a:r>
            <a:endParaRPr b="1" i="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770" name="Google Shape;770;p51"/>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771" name="Google Shape;771;p51"/>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772" name="Google Shape;772;p51"/>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773" name="Google Shape;773;p51"/>
          <p:cNvGraphicFramePr/>
          <p:nvPr/>
        </p:nvGraphicFramePr>
        <p:xfrm>
          <a:off x="201413" y="1152475"/>
          <a:ext cx="3000000" cy="3000000"/>
        </p:xfrm>
        <a:graphic>
          <a:graphicData uri="http://schemas.openxmlformats.org/drawingml/2006/table">
            <a:tbl>
              <a:tblPr>
                <a:noFill/>
                <a:tableStyleId>{2EF98042-BD1A-4085-A095-198CE39C0EB7}</a:tableStyleId>
              </a:tblPr>
              <a:tblGrid>
                <a:gridCol w="8734050">
                  <a:extLst>
                    <a:ext uri="{9D8B030D-6E8A-4147-A177-3AD203B41FA5}">
                      <a16:colId xmlns:a16="http://schemas.microsoft.com/office/drawing/2014/main" val="20000"/>
                    </a:ext>
                  </a:extLst>
                </a:gridCol>
              </a:tblGrid>
              <a:tr h="3917550">
                <a:tc>
                  <a:txBody>
                    <a:bodyPr/>
                    <a:lstStyle/>
                    <a:p>
                      <a:pPr marL="0" lvl="0" indent="0" algn="l" rtl="0">
                        <a:spcBef>
                          <a:spcPts val="0"/>
                        </a:spcBef>
                        <a:spcAft>
                          <a:spcPts val="0"/>
                        </a:spcAft>
                        <a:buNone/>
                      </a:pPr>
                      <a:r>
                        <a:rPr lang="en" sz="1500" b="1">
                          <a:solidFill>
                            <a:srgbClr val="1F3A93"/>
                          </a:solidFill>
                          <a:latin typeface="Roboto"/>
                          <a:ea typeface="Roboto"/>
                          <a:cs typeface="Roboto"/>
                          <a:sym typeface="Roboto"/>
                        </a:rPr>
                        <a:t>Carmen was recently spotted taking foreign language lessons, likely to aid in her upcoming caper. Solve the equation below to discover what language she was learning.</a:t>
                      </a:r>
                      <a:endParaRPr sz="1500" b="1">
                        <a:solidFill>
                          <a:srgbClr val="1F3A93"/>
                        </a:solidFill>
                        <a:latin typeface="Roboto"/>
                        <a:ea typeface="Roboto"/>
                        <a:cs typeface="Roboto"/>
                        <a:sym typeface="Roboto"/>
                      </a:endParaRPr>
                    </a:p>
                    <a:p>
                      <a:pPr marL="0" lvl="0" indent="0" algn="l" rtl="0">
                        <a:spcBef>
                          <a:spcPts val="0"/>
                        </a:spcBef>
                        <a:spcAft>
                          <a:spcPts val="0"/>
                        </a:spcAft>
                        <a:buNone/>
                      </a:pPr>
                      <a:endParaRPr sz="1500" b="1">
                        <a:solidFill>
                          <a:srgbClr val="1F3A93"/>
                        </a:solidFill>
                        <a:latin typeface="Roboto"/>
                        <a:ea typeface="Roboto"/>
                        <a:cs typeface="Roboto"/>
                        <a:sym typeface="Roboto"/>
                      </a:endParaRPr>
                    </a:p>
                    <a:p>
                      <a:pPr marL="0" lvl="0" indent="0" algn="l" rtl="0">
                        <a:spcBef>
                          <a:spcPts val="0"/>
                        </a:spcBef>
                        <a:spcAft>
                          <a:spcPts val="0"/>
                        </a:spcAft>
                        <a:buNone/>
                      </a:pPr>
                      <a:endParaRPr sz="1500" b="1">
                        <a:solidFill>
                          <a:srgbClr val="1F3A93"/>
                        </a:solidFill>
                        <a:latin typeface="Roboto"/>
                        <a:ea typeface="Roboto"/>
                        <a:cs typeface="Roboto"/>
                        <a:sym typeface="Roboto"/>
                      </a:endParaRPr>
                    </a:p>
                    <a:p>
                      <a:pPr marL="0" lvl="0" indent="0" algn="ctr" rtl="0">
                        <a:spcBef>
                          <a:spcPts val="0"/>
                        </a:spcBef>
                        <a:spcAft>
                          <a:spcPts val="0"/>
                        </a:spcAft>
                        <a:buNone/>
                      </a:pPr>
                      <a:r>
                        <a:rPr lang="en" sz="1500" b="1">
                          <a:solidFill>
                            <a:srgbClr val="1F3A93"/>
                          </a:solidFill>
                          <a:latin typeface="Roboto"/>
                          <a:ea typeface="Roboto"/>
                          <a:cs typeface="Roboto"/>
                          <a:sym typeface="Roboto"/>
                        </a:rPr>
                        <a:t>If (13, 6) is one endpoint and (-3, </a:t>
                      </a:r>
                      <a:r>
                        <a:rPr lang="en" sz="1500" b="1" i="1">
                          <a:solidFill>
                            <a:srgbClr val="1F3A93"/>
                          </a:solidFill>
                          <a:latin typeface="Roboto"/>
                          <a:ea typeface="Roboto"/>
                          <a:cs typeface="Roboto"/>
                          <a:sym typeface="Roboto"/>
                        </a:rPr>
                        <a:t>k</a:t>
                      </a:r>
                      <a:r>
                        <a:rPr lang="en" sz="1500" b="1">
                          <a:solidFill>
                            <a:srgbClr val="1F3A93"/>
                          </a:solidFill>
                          <a:latin typeface="Roboto"/>
                          <a:ea typeface="Roboto"/>
                          <a:cs typeface="Roboto"/>
                          <a:sym typeface="Roboto"/>
                        </a:rPr>
                        <a:t>) is the other, what is </a:t>
                      </a:r>
                      <a:r>
                        <a:rPr lang="en" sz="1500" b="1" i="1">
                          <a:solidFill>
                            <a:srgbClr val="1F3A93"/>
                          </a:solidFill>
                          <a:latin typeface="Roboto"/>
                          <a:ea typeface="Roboto"/>
                          <a:cs typeface="Roboto"/>
                          <a:sym typeface="Roboto"/>
                        </a:rPr>
                        <a:t>k</a:t>
                      </a:r>
                      <a:r>
                        <a:rPr lang="en" sz="1500" b="1">
                          <a:solidFill>
                            <a:srgbClr val="1F3A93"/>
                          </a:solidFill>
                          <a:latin typeface="Roboto"/>
                          <a:ea typeface="Roboto"/>
                          <a:cs typeface="Roboto"/>
                          <a:sym typeface="Roboto"/>
                        </a:rPr>
                        <a:t> if the distance is √260?</a:t>
                      </a:r>
                      <a:endParaRPr sz="1500">
                        <a:solidFill>
                          <a:srgbClr val="1F3A93"/>
                        </a:solidFill>
                        <a:latin typeface="Roboto"/>
                        <a:ea typeface="Roboto"/>
                        <a:cs typeface="Roboto"/>
                        <a:sym typeface="Roboto"/>
                      </a:endParaRPr>
                    </a:p>
                  </a:txBody>
                  <a:tcPr marL="91425" marR="91425" marT="91425" marB="91425">
                    <a:lnL w="76200" cap="flat" cmpd="sng">
                      <a:solidFill>
                        <a:srgbClr val="00B2A9"/>
                      </a:solidFill>
                      <a:prstDash val="solid"/>
                      <a:round/>
                      <a:headEnd type="none" w="sm" len="sm"/>
                      <a:tailEnd type="none" w="sm" len="sm"/>
                    </a:lnL>
                    <a:lnR w="76200" cap="flat" cmpd="sng">
                      <a:solidFill>
                        <a:srgbClr val="00B2A9"/>
                      </a:solidFill>
                      <a:prstDash val="solid"/>
                      <a:round/>
                      <a:headEnd type="none" w="sm" len="sm"/>
                      <a:tailEnd type="none" w="sm" len="sm"/>
                    </a:lnR>
                    <a:lnT w="76200" cap="flat" cmpd="sng">
                      <a:solidFill>
                        <a:srgbClr val="00B2A9"/>
                      </a:solidFill>
                      <a:prstDash val="solid"/>
                      <a:round/>
                      <a:headEnd type="none" w="sm" len="sm"/>
                      <a:tailEnd type="none" w="sm" len="sm"/>
                    </a:lnT>
                    <a:lnB w="76200" cap="flat" cmpd="sng">
                      <a:solidFill>
                        <a:srgbClr val="00B2A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774" name="Google Shape;774;p51"/>
          <p:cNvGraphicFramePr/>
          <p:nvPr/>
        </p:nvGraphicFramePr>
        <p:xfrm>
          <a:off x="3025650" y="2800400"/>
          <a:ext cx="3000000" cy="3000000"/>
        </p:xfrm>
        <a:graphic>
          <a:graphicData uri="http://schemas.openxmlformats.org/drawingml/2006/table">
            <a:tbl>
              <a:tblPr>
                <a:noFill/>
                <a:tableStyleId>{2EF98042-BD1A-4085-A095-198CE39C0EB7}</a:tableStyleId>
              </a:tblPr>
              <a:tblGrid>
                <a:gridCol w="1316050">
                  <a:extLst>
                    <a:ext uri="{9D8B030D-6E8A-4147-A177-3AD203B41FA5}">
                      <a16:colId xmlns:a16="http://schemas.microsoft.com/office/drawing/2014/main" val="20000"/>
                    </a:ext>
                  </a:extLst>
                </a:gridCol>
                <a:gridCol w="177665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b="1">
                          <a:solidFill>
                            <a:srgbClr val="1F3A92"/>
                          </a:solidFill>
                        </a:rPr>
                        <a:t>Answer</a:t>
                      </a:r>
                      <a:endParaRPr b="1">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1F3A92"/>
                          </a:solidFill>
                        </a:rPr>
                        <a:t>Clue</a:t>
                      </a:r>
                      <a:endParaRPr b="1">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solidFill>
                            <a:srgbClr val="1F3A92"/>
                          </a:solidFill>
                        </a:rPr>
                        <a:t>6</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Mandarin</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solidFill>
                            <a:srgbClr val="1F3A92"/>
                          </a:solidFill>
                        </a:rPr>
                        <a:t>16</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Tagalog</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a:solidFill>
                            <a:srgbClr val="1F3A92"/>
                          </a:solidFill>
                        </a:rPr>
                        <a:t>-4</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French</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
                          <a:solidFill>
                            <a:srgbClr val="1F3A92"/>
                          </a:solidFill>
                        </a:rPr>
                        <a:t>4</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Arabic</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775" name="Google Shape;775;p51"/>
          <p:cNvPicPr preferRelativeResize="0"/>
          <p:nvPr/>
        </p:nvPicPr>
        <p:blipFill>
          <a:blip r:embed="rId5">
            <a:alphaModFix/>
          </a:blip>
          <a:stretch>
            <a:fillRect/>
          </a:stretch>
        </p:blipFill>
        <p:spPr>
          <a:xfrm>
            <a:off x="7298000" y="3438650"/>
            <a:ext cx="1534300" cy="153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85" name="Google Shape;85;p16"/>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86" name="Google Shape;86;p16"/>
          <p:cNvSpPr txBox="1">
            <a:spLocks noGrp="1"/>
          </p:cNvSpPr>
          <p:nvPr>
            <p:ph type="body" idx="1"/>
          </p:nvPr>
        </p:nvSpPr>
        <p:spPr>
          <a:xfrm>
            <a:off x="311700" y="1152475"/>
            <a:ext cx="8692500" cy="3416400"/>
          </a:xfrm>
          <a:prstGeom prst="rect">
            <a:avLst/>
          </a:prstGeom>
        </p:spPr>
        <p:txBody>
          <a:bodyPr spcFirstLastPara="1" wrap="square" lIns="91425" tIns="91425" rIns="91425" bIns="91425" anchor="t" anchorCtr="0">
            <a:normAutofit/>
          </a:bodyPr>
          <a:lstStyle/>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Do Now: Right Triangles</a:t>
            </a:r>
            <a:endParaRPr sz="24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Introduction to Uncharted</a:t>
            </a:r>
            <a:endParaRPr sz="24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Lesson: Pythagorean Theorem</a:t>
            </a:r>
            <a:endParaRPr sz="23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Activity: Practice Worksheet</a:t>
            </a:r>
            <a:endParaRPr sz="24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Lesson: Practical Applications</a:t>
            </a:r>
            <a:endParaRPr sz="24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Exit Ticket</a:t>
            </a:r>
            <a:endParaRPr sz="2800">
              <a:solidFill>
                <a:srgbClr val="00B2A9"/>
              </a:solidFill>
              <a:latin typeface="Roboto"/>
              <a:ea typeface="Roboto"/>
              <a:cs typeface="Roboto"/>
              <a:sym typeface="Roboto"/>
            </a:endParaRPr>
          </a:p>
          <a:p>
            <a:pPr marL="0" lvl="0" indent="0" algn="l" rtl="0">
              <a:spcBef>
                <a:spcPts val="0"/>
              </a:spcBef>
              <a:spcAft>
                <a:spcPts val="1200"/>
              </a:spcAft>
              <a:buNone/>
            </a:pPr>
            <a:endParaRPr>
              <a:solidFill>
                <a:srgbClr val="414143"/>
              </a:solidFill>
              <a:latin typeface="Roboto"/>
              <a:ea typeface="Roboto"/>
              <a:cs typeface="Roboto"/>
              <a:sym typeface="Roboto"/>
            </a:endParaRPr>
          </a:p>
        </p:txBody>
      </p:sp>
      <p:cxnSp>
        <p:nvCxnSpPr>
          <p:cNvPr id="87" name="Google Shape;87;p16"/>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88" name="Google Shape;88;p16"/>
          <p:cNvPicPr preferRelativeResize="0"/>
          <p:nvPr/>
        </p:nvPicPr>
        <p:blipFill>
          <a:blip r:embed="rId4">
            <a:alphaModFix/>
          </a:blip>
          <a:stretch>
            <a:fillRect/>
          </a:stretch>
        </p:blipFill>
        <p:spPr>
          <a:xfrm>
            <a:off x="7891450" y="0"/>
            <a:ext cx="1063197" cy="115247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F3A93"/>
        </a:solidFill>
        <a:effectLst/>
      </p:bgPr>
    </p:bg>
    <p:spTree>
      <p:nvGrpSpPr>
        <p:cNvPr id="1" name="Shape 779"/>
        <p:cNvGrpSpPr/>
        <p:nvPr/>
      </p:nvGrpSpPr>
      <p:grpSpPr>
        <a:xfrm>
          <a:off x="0" y="0"/>
          <a:ext cx="0" cy="0"/>
          <a:chOff x="0" y="0"/>
          <a:chExt cx="0" cy="0"/>
        </a:xfrm>
      </p:grpSpPr>
      <p:pic>
        <p:nvPicPr>
          <p:cNvPr id="780" name="Google Shape;780;p52"/>
          <p:cNvPicPr preferRelativeResize="0"/>
          <p:nvPr/>
        </p:nvPicPr>
        <p:blipFill rotWithShape="1">
          <a:blip r:embed="rId3">
            <a:alphaModFix/>
          </a:blip>
          <a:srcRect t="13456" r="21703" b="16016"/>
          <a:stretch/>
        </p:blipFill>
        <p:spPr>
          <a:xfrm rot="10800000">
            <a:off x="-33200" y="800"/>
            <a:ext cx="5945075" cy="5157650"/>
          </a:xfrm>
          <a:prstGeom prst="rect">
            <a:avLst/>
          </a:prstGeom>
          <a:noFill/>
          <a:ln>
            <a:noFill/>
          </a:ln>
        </p:spPr>
      </p:pic>
      <p:sp>
        <p:nvSpPr>
          <p:cNvPr id="781" name="Google Shape;781;p52"/>
          <p:cNvSpPr txBox="1">
            <a:spLocks noGrp="1"/>
          </p:cNvSpPr>
          <p:nvPr>
            <p:ph type="ctrTitle"/>
          </p:nvPr>
        </p:nvSpPr>
        <p:spPr>
          <a:xfrm>
            <a:off x="597375" y="2126526"/>
            <a:ext cx="4887300" cy="1231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800" b="1">
                <a:solidFill>
                  <a:schemeClr val="lt1"/>
                </a:solidFill>
                <a:latin typeface="Roboto Condensed"/>
                <a:ea typeface="Roboto Condensed"/>
                <a:cs typeface="Roboto Condensed"/>
                <a:sym typeface="Roboto Condensed"/>
              </a:rPr>
              <a:t>Day 3</a:t>
            </a:r>
            <a:endParaRPr sz="4800" b="1">
              <a:solidFill>
                <a:schemeClr val="lt1"/>
              </a:solidFill>
              <a:latin typeface="Roboto Condensed"/>
              <a:ea typeface="Roboto Condensed"/>
              <a:cs typeface="Roboto Condensed"/>
              <a:sym typeface="Roboto Condensed"/>
            </a:endParaRPr>
          </a:p>
        </p:txBody>
      </p:sp>
      <p:sp>
        <p:nvSpPr>
          <p:cNvPr id="782" name="Google Shape;782;p52"/>
          <p:cNvSpPr txBox="1">
            <a:spLocks noGrp="1"/>
          </p:cNvSpPr>
          <p:nvPr>
            <p:ph type="subTitle" idx="1"/>
          </p:nvPr>
        </p:nvSpPr>
        <p:spPr>
          <a:xfrm>
            <a:off x="597375" y="3358021"/>
            <a:ext cx="4025100" cy="748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Where in the World is Carmen Sandiego</a:t>
            </a:r>
            <a:endParaRPr sz="2330">
              <a:solidFill>
                <a:schemeClr val="lt1"/>
              </a:solidFill>
              <a:latin typeface="Raleway Medium"/>
              <a:ea typeface="Raleway Medium"/>
              <a:cs typeface="Raleway Medium"/>
              <a:sym typeface="Raleway Medium"/>
            </a:endParaRPr>
          </a:p>
          <a:p>
            <a:pPr marL="0" lvl="0" indent="0" algn="l" rtl="0">
              <a:lnSpc>
                <a:spcPct val="80000"/>
              </a:lnSpc>
              <a:spcBef>
                <a:spcPts val="0"/>
              </a:spcBef>
              <a:spcAft>
                <a:spcPts val="0"/>
              </a:spcAft>
              <a:buClr>
                <a:schemeClr val="dk1"/>
              </a:buClr>
              <a:buSzPts val="605"/>
              <a:buFont typeface="Arial"/>
              <a:buNone/>
            </a:pPr>
            <a:endParaRPr sz="2330">
              <a:solidFill>
                <a:schemeClr val="lt1"/>
              </a:solidFill>
              <a:latin typeface="Raleway Medium"/>
              <a:ea typeface="Raleway Medium"/>
              <a:cs typeface="Raleway Medium"/>
              <a:sym typeface="Raleway Medium"/>
            </a:endParaRPr>
          </a:p>
          <a:p>
            <a:pPr marL="0" lvl="0" indent="0" algn="l" rtl="0">
              <a:lnSpc>
                <a:spcPct val="80000"/>
              </a:lnSpc>
              <a:spcBef>
                <a:spcPts val="0"/>
              </a:spcBef>
              <a:spcAft>
                <a:spcPts val="0"/>
              </a:spcAft>
              <a:buSzPts val="605"/>
              <a:buNone/>
            </a:pPr>
            <a:endParaRPr sz="1430">
              <a:solidFill>
                <a:schemeClr val="lt1"/>
              </a:solidFill>
              <a:latin typeface="Raleway Medium"/>
              <a:ea typeface="Raleway Medium"/>
              <a:cs typeface="Raleway Medium"/>
              <a:sym typeface="Raleway Medium"/>
            </a:endParaRPr>
          </a:p>
        </p:txBody>
      </p:sp>
      <p:cxnSp>
        <p:nvCxnSpPr>
          <p:cNvPr id="783" name="Google Shape;783;p52"/>
          <p:cNvCxnSpPr/>
          <p:nvPr/>
        </p:nvCxnSpPr>
        <p:spPr>
          <a:xfrm>
            <a:off x="690719" y="2126536"/>
            <a:ext cx="4431000" cy="0"/>
          </a:xfrm>
          <a:prstGeom prst="straightConnector1">
            <a:avLst/>
          </a:prstGeom>
          <a:noFill/>
          <a:ln w="28575" cap="flat" cmpd="sng">
            <a:solidFill>
              <a:schemeClr val="lt1"/>
            </a:solidFill>
            <a:prstDash val="solid"/>
            <a:round/>
            <a:headEnd type="none" w="med" len="med"/>
            <a:tailEnd type="none" w="med" len="med"/>
          </a:ln>
        </p:spPr>
      </p:cxnSp>
      <p:pic>
        <p:nvPicPr>
          <p:cNvPr id="784" name="Google Shape;784;p52"/>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785" name="Google Shape;785;p52"/>
          <p:cNvPicPr preferRelativeResize="0"/>
          <p:nvPr/>
        </p:nvPicPr>
        <p:blipFill>
          <a:blip r:embed="rId5">
            <a:alphaModFix/>
          </a:blip>
          <a:stretch>
            <a:fillRect/>
          </a:stretch>
        </p:blipFill>
        <p:spPr>
          <a:xfrm>
            <a:off x="5355550" y="708588"/>
            <a:ext cx="3726325" cy="37263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53"/>
          <p:cNvSpPr txBox="1">
            <a:spLocks noGrp="1"/>
          </p:cNvSpPr>
          <p:nvPr>
            <p:ph type="title"/>
          </p:nvPr>
        </p:nvSpPr>
        <p:spPr>
          <a:xfrm>
            <a:off x="311700" y="321200"/>
            <a:ext cx="7222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791" name="Google Shape;791;p53"/>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792" name="Google Shape;792;p53"/>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793" name="Google Shape;793;p53"/>
          <p:cNvPicPr preferRelativeResize="0"/>
          <p:nvPr/>
        </p:nvPicPr>
        <p:blipFill rotWithShape="1">
          <a:blip r:embed="rId4">
            <a:alphaModFix/>
          </a:blip>
          <a:srcRect t="15382" r="23512" b="15513"/>
          <a:stretch/>
        </p:blipFill>
        <p:spPr>
          <a:xfrm rot="302347">
            <a:off x="7839423" y="196701"/>
            <a:ext cx="881528" cy="796397"/>
          </a:xfrm>
          <a:prstGeom prst="rect">
            <a:avLst/>
          </a:prstGeom>
          <a:noFill/>
          <a:ln>
            <a:noFill/>
          </a:ln>
        </p:spPr>
      </p:pic>
      <p:graphicFrame>
        <p:nvGraphicFramePr>
          <p:cNvPr id="794" name="Google Shape;794;p53"/>
          <p:cNvGraphicFramePr/>
          <p:nvPr/>
        </p:nvGraphicFramePr>
        <p:xfrm>
          <a:off x="570855" y="1240650"/>
          <a:ext cx="3000000" cy="3000000"/>
        </p:xfrm>
        <a:graphic>
          <a:graphicData uri="http://schemas.openxmlformats.org/drawingml/2006/table">
            <a:tbl>
              <a:tblPr>
                <a:noFill/>
                <a:tableStyleId>{2EF98042-BD1A-4085-A095-198CE39C0EB7}</a:tableStyleId>
              </a:tblPr>
              <a:tblGrid>
                <a:gridCol w="7973200">
                  <a:extLst>
                    <a:ext uri="{9D8B030D-6E8A-4147-A177-3AD203B41FA5}">
                      <a16:colId xmlns:a16="http://schemas.microsoft.com/office/drawing/2014/main" val="20000"/>
                    </a:ext>
                  </a:extLst>
                </a:gridCol>
              </a:tblGrid>
              <a:tr h="3742150">
                <a:tc>
                  <a:txBody>
                    <a:bodyPr/>
                    <a:lstStyle/>
                    <a:p>
                      <a:pPr marL="0" lvl="0" indent="0" algn="ctr" rtl="0">
                        <a:spcBef>
                          <a:spcPts val="0"/>
                        </a:spcBef>
                        <a:spcAft>
                          <a:spcPts val="0"/>
                        </a:spcAft>
                        <a:buNone/>
                      </a:pPr>
                      <a:r>
                        <a:rPr lang="en" sz="1900" b="1">
                          <a:solidFill>
                            <a:srgbClr val="1F3A92"/>
                          </a:solidFill>
                          <a:latin typeface="Roboto"/>
                          <a:ea typeface="Roboto"/>
                          <a:cs typeface="Roboto"/>
                          <a:sym typeface="Roboto"/>
                        </a:rPr>
                        <a:t>For one last clue on Carmen’s recent whereabouts, solve the following:</a:t>
                      </a:r>
                      <a:endParaRPr sz="1900" b="1">
                        <a:solidFill>
                          <a:srgbClr val="1F3A92"/>
                        </a:solidFill>
                        <a:latin typeface="Roboto"/>
                        <a:ea typeface="Roboto"/>
                        <a:cs typeface="Roboto"/>
                        <a:sym typeface="Roboto"/>
                      </a:endParaRPr>
                    </a:p>
                    <a:p>
                      <a:pPr marL="0" lvl="0" indent="0" algn="ctr" rtl="0">
                        <a:spcBef>
                          <a:spcPts val="0"/>
                        </a:spcBef>
                        <a:spcAft>
                          <a:spcPts val="0"/>
                        </a:spcAft>
                        <a:buNone/>
                      </a:pPr>
                      <a:endParaRPr sz="2200" b="1">
                        <a:solidFill>
                          <a:srgbClr val="00B2A9"/>
                        </a:solidFill>
                        <a:latin typeface="Roboto"/>
                        <a:ea typeface="Roboto"/>
                        <a:cs typeface="Roboto"/>
                        <a:sym typeface="Roboto"/>
                      </a:endParaRPr>
                    </a:p>
                    <a:p>
                      <a:pPr marL="0" lvl="0" indent="0" algn="l" rtl="0">
                        <a:spcBef>
                          <a:spcPts val="0"/>
                        </a:spcBef>
                        <a:spcAft>
                          <a:spcPts val="0"/>
                        </a:spcAft>
                        <a:buNone/>
                      </a:pPr>
                      <a:endParaRPr sz="2200" b="1">
                        <a:solidFill>
                          <a:srgbClr val="00B2A9"/>
                        </a:solidFill>
                        <a:latin typeface="Roboto"/>
                        <a:ea typeface="Roboto"/>
                        <a:cs typeface="Roboto"/>
                        <a:sym typeface="Roboto"/>
                      </a:endParaRPr>
                    </a:p>
                    <a:p>
                      <a:pPr marL="0" lvl="0" indent="0" algn="ctr" rtl="0">
                        <a:spcBef>
                          <a:spcPts val="0"/>
                        </a:spcBef>
                        <a:spcAft>
                          <a:spcPts val="0"/>
                        </a:spcAft>
                        <a:buNone/>
                      </a:pPr>
                      <a:r>
                        <a:rPr lang="en" sz="2200" b="1">
                          <a:solidFill>
                            <a:srgbClr val="00B2A9"/>
                          </a:solidFill>
                          <a:latin typeface="Roboto"/>
                          <a:ea typeface="Roboto"/>
                          <a:cs typeface="Roboto"/>
                          <a:sym typeface="Roboto"/>
                        </a:rPr>
                        <a:t>Find the distance between (3, 5) and (3, -2).</a:t>
                      </a:r>
                      <a:endParaRPr sz="2200" b="1">
                        <a:solidFill>
                          <a:srgbClr val="00B2A9"/>
                        </a:solidFill>
                        <a:latin typeface="Roboto"/>
                        <a:ea typeface="Roboto"/>
                        <a:cs typeface="Roboto"/>
                        <a:sym typeface="Roboto"/>
                      </a:endParaRPr>
                    </a:p>
                    <a:p>
                      <a:pPr marL="0" lvl="0" indent="0" algn="ctr" rtl="0">
                        <a:spcBef>
                          <a:spcPts val="0"/>
                        </a:spcBef>
                        <a:spcAft>
                          <a:spcPts val="0"/>
                        </a:spcAft>
                        <a:buNone/>
                      </a:pPr>
                      <a:endParaRPr b="1">
                        <a:solidFill>
                          <a:schemeClr val="dk1"/>
                        </a:solidFill>
                        <a:latin typeface="Roboto"/>
                        <a:ea typeface="Roboto"/>
                        <a:cs typeface="Roboto"/>
                        <a:sym typeface="Roboto"/>
                      </a:endParaRPr>
                    </a:p>
                  </a:txBody>
                  <a:tcPr marL="91425" marR="91425" marT="91425" marB="91425">
                    <a:lnL w="76200" cap="flat" cmpd="sng">
                      <a:solidFill>
                        <a:srgbClr val="00B2A9"/>
                      </a:solidFill>
                      <a:prstDash val="solid"/>
                      <a:round/>
                      <a:headEnd type="none" w="sm" len="sm"/>
                      <a:tailEnd type="none" w="sm" len="sm"/>
                    </a:lnL>
                    <a:lnR w="76200" cap="flat" cmpd="sng">
                      <a:solidFill>
                        <a:srgbClr val="00B2A9"/>
                      </a:solidFill>
                      <a:prstDash val="solid"/>
                      <a:round/>
                      <a:headEnd type="none" w="sm" len="sm"/>
                      <a:tailEnd type="none" w="sm" len="sm"/>
                    </a:lnR>
                    <a:lnT w="76200" cap="flat" cmpd="sng">
                      <a:solidFill>
                        <a:srgbClr val="00B2A9"/>
                      </a:solidFill>
                      <a:prstDash val="solid"/>
                      <a:round/>
                      <a:headEnd type="none" w="sm" len="sm"/>
                      <a:tailEnd type="none" w="sm" len="sm"/>
                    </a:lnT>
                    <a:lnB w="76200" cap="flat" cmpd="sng">
                      <a:solidFill>
                        <a:srgbClr val="00B2A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795" name="Google Shape;795;p53"/>
          <p:cNvGraphicFramePr/>
          <p:nvPr/>
        </p:nvGraphicFramePr>
        <p:xfrm>
          <a:off x="3001875" y="2834300"/>
          <a:ext cx="3000000" cy="3000000"/>
        </p:xfrm>
        <a:graphic>
          <a:graphicData uri="http://schemas.openxmlformats.org/drawingml/2006/table">
            <a:tbl>
              <a:tblPr>
                <a:noFill/>
                <a:tableStyleId>{2EF98042-BD1A-4085-A095-198CE39C0EB7}</a:tableStyleId>
              </a:tblPr>
              <a:tblGrid>
                <a:gridCol w="1316050">
                  <a:extLst>
                    <a:ext uri="{9D8B030D-6E8A-4147-A177-3AD203B41FA5}">
                      <a16:colId xmlns:a16="http://schemas.microsoft.com/office/drawing/2014/main" val="20000"/>
                    </a:ext>
                  </a:extLst>
                </a:gridCol>
                <a:gridCol w="1776650">
                  <a:extLst>
                    <a:ext uri="{9D8B030D-6E8A-4147-A177-3AD203B41FA5}">
                      <a16:colId xmlns:a16="http://schemas.microsoft.com/office/drawing/2014/main" val="20001"/>
                    </a:ext>
                  </a:extLst>
                </a:gridCol>
              </a:tblGrid>
              <a:tr h="369000">
                <a:tc>
                  <a:txBody>
                    <a:bodyPr/>
                    <a:lstStyle/>
                    <a:p>
                      <a:pPr marL="0" lvl="0" indent="0" algn="ctr" rtl="0">
                        <a:spcBef>
                          <a:spcPts val="0"/>
                        </a:spcBef>
                        <a:spcAft>
                          <a:spcPts val="0"/>
                        </a:spcAft>
                        <a:buNone/>
                      </a:pPr>
                      <a:r>
                        <a:rPr lang="en" b="1">
                          <a:solidFill>
                            <a:srgbClr val="1F3A92"/>
                          </a:solidFill>
                        </a:rPr>
                        <a:t>Answer</a:t>
                      </a:r>
                      <a:endParaRPr b="1">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1F3A92"/>
                          </a:solidFill>
                        </a:rPr>
                        <a:t>Clue</a:t>
                      </a:r>
                      <a:endParaRPr b="1">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0"/>
                  </a:ext>
                </a:extLst>
              </a:tr>
              <a:tr h="369000">
                <a:tc>
                  <a:txBody>
                    <a:bodyPr/>
                    <a:lstStyle/>
                    <a:p>
                      <a:pPr marL="0" lvl="0" indent="0" algn="ctr" rtl="0">
                        <a:spcBef>
                          <a:spcPts val="0"/>
                        </a:spcBef>
                        <a:spcAft>
                          <a:spcPts val="0"/>
                        </a:spcAft>
                        <a:buNone/>
                      </a:pPr>
                      <a:r>
                        <a:rPr lang="en">
                          <a:solidFill>
                            <a:srgbClr val="1F3A92"/>
                          </a:solidFill>
                        </a:rPr>
                        <a:t>7</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Pyramids</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1"/>
                  </a:ext>
                </a:extLst>
              </a:tr>
              <a:tr h="369000">
                <a:tc>
                  <a:txBody>
                    <a:bodyPr/>
                    <a:lstStyle/>
                    <a:p>
                      <a:pPr marL="0" lvl="0" indent="0" algn="ctr" rtl="0">
                        <a:spcBef>
                          <a:spcPts val="0"/>
                        </a:spcBef>
                        <a:spcAft>
                          <a:spcPts val="0"/>
                        </a:spcAft>
                        <a:buNone/>
                      </a:pPr>
                      <a:r>
                        <a:rPr lang="en">
                          <a:solidFill>
                            <a:srgbClr val="1F3A92"/>
                          </a:solidFill>
                        </a:rPr>
                        <a:t>√7</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The Great Wall</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2"/>
                  </a:ext>
                </a:extLst>
              </a:tr>
              <a:tr h="369000">
                <a:tc>
                  <a:txBody>
                    <a:bodyPr/>
                    <a:lstStyle/>
                    <a:p>
                      <a:pPr marL="0" lvl="0" indent="0" algn="ctr" rtl="0">
                        <a:spcBef>
                          <a:spcPts val="0"/>
                        </a:spcBef>
                        <a:spcAft>
                          <a:spcPts val="0"/>
                        </a:spcAft>
                        <a:buNone/>
                      </a:pPr>
                      <a:r>
                        <a:rPr lang="en">
                          <a:solidFill>
                            <a:srgbClr val="1F3A92"/>
                          </a:solidFill>
                        </a:rPr>
                        <a:t>-7</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Hockey Games</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3"/>
                  </a:ext>
                </a:extLst>
              </a:tr>
              <a:tr h="369000">
                <a:tc>
                  <a:txBody>
                    <a:bodyPr/>
                    <a:lstStyle/>
                    <a:p>
                      <a:pPr marL="0" lvl="0" indent="0" algn="ctr" rtl="0">
                        <a:spcBef>
                          <a:spcPts val="0"/>
                        </a:spcBef>
                        <a:spcAft>
                          <a:spcPts val="0"/>
                        </a:spcAft>
                        <a:buNone/>
                      </a:pPr>
                      <a:r>
                        <a:rPr lang="en">
                          <a:solidFill>
                            <a:srgbClr val="1F3A92"/>
                          </a:solidFill>
                        </a:rPr>
                        <a:t>49</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1F3A92"/>
                          </a:solidFill>
                        </a:rPr>
                        <a:t>Castles</a:t>
                      </a:r>
                      <a:endParaRPr>
                        <a:solidFill>
                          <a:srgbClr val="1F3A92"/>
                        </a:solidFill>
                      </a:endParaRPr>
                    </a:p>
                  </a:txBody>
                  <a:tcPr marL="91425" marR="91425" marT="91425" marB="91425">
                    <a:lnL w="9525" cap="flat" cmpd="sng">
                      <a:solidFill>
                        <a:srgbClr val="91D5AC"/>
                      </a:solidFill>
                      <a:prstDash val="solid"/>
                      <a:round/>
                      <a:headEnd type="none" w="sm" len="sm"/>
                      <a:tailEnd type="none" w="sm" len="sm"/>
                    </a:lnL>
                    <a:lnR w="9525" cap="flat" cmpd="sng">
                      <a:solidFill>
                        <a:srgbClr val="91D5AC"/>
                      </a:solidFill>
                      <a:prstDash val="solid"/>
                      <a:round/>
                      <a:headEnd type="none" w="sm" len="sm"/>
                      <a:tailEnd type="none" w="sm" len="sm"/>
                    </a:lnR>
                    <a:lnT w="9525" cap="flat" cmpd="sng">
                      <a:solidFill>
                        <a:srgbClr val="91D5AC"/>
                      </a:solidFill>
                      <a:prstDash val="solid"/>
                      <a:round/>
                      <a:headEnd type="none" w="sm" len="sm"/>
                      <a:tailEnd type="none" w="sm" len="sm"/>
                    </a:lnT>
                    <a:lnB w="9525" cap="flat" cmpd="sng">
                      <a:solidFill>
                        <a:srgbClr val="91D5A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796" name="Google Shape;796;p53"/>
          <p:cNvPicPr preferRelativeResize="0"/>
          <p:nvPr/>
        </p:nvPicPr>
        <p:blipFill>
          <a:blip r:embed="rId5">
            <a:alphaModFix/>
          </a:blip>
          <a:stretch>
            <a:fillRect/>
          </a:stretch>
        </p:blipFill>
        <p:spPr>
          <a:xfrm>
            <a:off x="6960525" y="3372950"/>
            <a:ext cx="1534300" cy="1534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pic>
        <p:nvPicPr>
          <p:cNvPr id="801" name="Google Shape;801;p54"/>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802" name="Google Shape;802;p54"/>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803" name="Google Shape;803;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Do Now </a:t>
            </a:r>
            <a:endParaRPr sz="24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Where in the World is Carmen Sandiego Game</a:t>
            </a:r>
            <a:endParaRPr sz="24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Class Discussion</a:t>
            </a:r>
            <a:endParaRPr sz="2400" b="1">
              <a:solidFill>
                <a:srgbClr val="00B2A9"/>
              </a:solidFill>
              <a:latin typeface="Roboto"/>
              <a:ea typeface="Roboto"/>
              <a:cs typeface="Roboto"/>
              <a:sym typeface="Roboto"/>
            </a:endParaRPr>
          </a:p>
          <a:p>
            <a:pPr marL="0" lvl="0" indent="0" algn="l" rtl="0">
              <a:spcBef>
                <a:spcPts val="0"/>
              </a:spcBef>
              <a:spcAft>
                <a:spcPts val="1200"/>
              </a:spcAft>
              <a:buNone/>
            </a:pPr>
            <a:endParaRPr>
              <a:solidFill>
                <a:srgbClr val="414143"/>
              </a:solidFill>
              <a:latin typeface="Roboto"/>
              <a:ea typeface="Roboto"/>
              <a:cs typeface="Roboto"/>
              <a:sym typeface="Roboto"/>
            </a:endParaRPr>
          </a:p>
        </p:txBody>
      </p:sp>
      <p:cxnSp>
        <p:nvCxnSpPr>
          <p:cNvPr id="804" name="Google Shape;804;p54"/>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805" name="Google Shape;805;p54"/>
          <p:cNvPicPr preferRelativeResize="0"/>
          <p:nvPr/>
        </p:nvPicPr>
        <p:blipFill>
          <a:blip r:embed="rId4">
            <a:alphaModFix/>
          </a:blip>
          <a:stretch>
            <a:fillRect/>
          </a:stretch>
        </p:blipFill>
        <p:spPr>
          <a:xfrm>
            <a:off x="7891450" y="0"/>
            <a:ext cx="1063197" cy="115247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55"/>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811" name="Google Shape;811;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marL="457200" lvl="0" indent="-342900" algn="l" rtl="0">
              <a:spcBef>
                <a:spcPts val="1200"/>
              </a:spcBef>
              <a:spcAft>
                <a:spcPts val="0"/>
              </a:spcAft>
              <a:buClr>
                <a:srgbClr val="414143"/>
              </a:buClr>
              <a:buSzPts val="1800"/>
              <a:buFont typeface="Roboto"/>
              <a:buChar char="●"/>
            </a:pPr>
            <a:r>
              <a:rPr lang="en">
                <a:solidFill>
                  <a:srgbClr val="414143"/>
                </a:solidFill>
                <a:latin typeface="Roboto"/>
                <a:ea typeface="Roboto"/>
                <a:cs typeface="Roboto"/>
                <a:sym typeface="Roboto"/>
              </a:rPr>
              <a:t>Apply the distance formula</a:t>
            </a:r>
            <a:endParaRPr>
              <a:solidFill>
                <a:srgbClr val="414143"/>
              </a:solidFill>
              <a:latin typeface="Roboto"/>
              <a:ea typeface="Roboto"/>
              <a:cs typeface="Roboto"/>
              <a:sym typeface="Roboto"/>
            </a:endParaRPr>
          </a:p>
          <a:p>
            <a:pPr marL="457200" lvl="0" indent="-342900" algn="l" rtl="0">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Use logic and reasoning to solve puzzles</a:t>
            </a:r>
            <a:endParaRPr>
              <a:solidFill>
                <a:srgbClr val="414143"/>
              </a:solidFill>
              <a:latin typeface="Roboto"/>
              <a:ea typeface="Roboto"/>
              <a:cs typeface="Roboto"/>
              <a:sym typeface="Roboto"/>
            </a:endParaRPr>
          </a:p>
        </p:txBody>
      </p:sp>
      <p:cxnSp>
        <p:nvCxnSpPr>
          <p:cNvPr id="812" name="Google Shape;812;p55"/>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813" name="Google Shape;813;p55"/>
          <p:cNvPicPr preferRelativeResize="0"/>
          <p:nvPr/>
        </p:nvPicPr>
        <p:blipFill>
          <a:blip r:embed="rId3">
            <a:alphaModFix/>
          </a:blip>
          <a:stretch>
            <a:fillRect/>
          </a:stretch>
        </p:blipFill>
        <p:spPr>
          <a:xfrm rot="5934597">
            <a:off x="8050816" y="93525"/>
            <a:ext cx="757319" cy="757319"/>
          </a:xfrm>
          <a:prstGeom prst="rect">
            <a:avLst/>
          </a:prstGeom>
          <a:noFill/>
          <a:ln>
            <a:noFill/>
          </a:ln>
        </p:spPr>
      </p:pic>
      <p:pic>
        <p:nvPicPr>
          <p:cNvPr id="814" name="Google Shape;814;p55"/>
          <p:cNvPicPr preferRelativeResize="0"/>
          <p:nvPr/>
        </p:nvPicPr>
        <p:blipFill rotWithShape="1">
          <a:blip r:embed="rId4">
            <a:alphaModFix/>
          </a:blip>
          <a:srcRect l="16717" r="14962" b="16464"/>
          <a:stretch/>
        </p:blipFill>
        <p:spPr>
          <a:xfrm>
            <a:off x="7950450" y="-228600"/>
            <a:ext cx="958050" cy="117137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Google Shape;819;p56"/>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820" name="Google Shape;820;p56"/>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Activity: Worksheet</a:t>
            </a:r>
            <a:endParaRPr b="1" i="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821" name="Google Shape;821;p56"/>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822" name="Google Shape;822;p56"/>
          <p:cNvPicPr preferRelativeResize="0"/>
          <p:nvPr/>
        </p:nvPicPr>
        <p:blipFill rotWithShape="1">
          <a:blip r:embed="rId4">
            <a:alphaModFix/>
          </a:blip>
          <a:srcRect t="15604"/>
          <a:stretch/>
        </p:blipFill>
        <p:spPr>
          <a:xfrm>
            <a:off x="7923500" y="183225"/>
            <a:ext cx="1001775" cy="845475"/>
          </a:xfrm>
          <a:prstGeom prst="rect">
            <a:avLst/>
          </a:prstGeom>
          <a:noFill/>
          <a:ln>
            <a:noFill/>
          </a:ln>
        </p:spPr>
      </p:pic>
      <p:sp>
        <p:nvSpPr>
          <p:cNvPr id="823" name="Google Shape;823;p56"/>
          <p:cNvSpPr txBox="1"/>
          <p:nvPr/>
        </p:nvSpPr>
        <p:spPr>
          <a:xfrm>
            <a:off x="327600" y="1188575"/>
            <a:ext cx="8488800" cy="60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700" b="1">
                <a:solidFill>
                  <a:srgbClr val="00B2A9"/>
                </a:solidFill>
                <a:latin typeface="Roboto"/>
                <a:ea typeface="Roboto"/>
                <a:cs typeface="Roboto"/>
                <a:sym typeface="Roboto"/>
              </a:rPr>
              <a:t>Time to Play Where in the World is Carmen Sandiego!</a:t>
            </a:r>
            <a:endParaRPr sz="2700" b="1">
              <a:solidFill>
                <a:srgbClr val="00B2A9"/>
              </a:solidFill>
              <a:latin typeface="Roboto"/>
              <a:ea typeface="Roboto"/>
              <a:cs typeface="Roboto"/>
              <a:sym typeface="Roboto"/>
            </a:endParaRPr>
          </a:p>
        </p:txBody>
      </p:sp>
      <p:sp>
        <p:nvSpPr>
          <p:cNvPr id="824" name="Google Shape;824;p56"/>
          <p:cNvSpPr txBox="1"/>
          <p:nvPr/>
        </p:nvSpPr>
        <p:spPr>
          <a:xfrm>
            <a:off x="616413" y="1927575"/>
            <a:ext cx="2461500" cy="2911200"/>
          </a:xfrm>
          <a:prstGeom prst="rect">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rgbClr val="1F3A92"/>
                </a:solidFill>
              </a:rPr>
              <a:t>As you play the game, follow along on the passport worksheet to keep track of your travel locations!</a:t>
            </a:r>
            <a:endParaRPr sz="2100">
              <a:solidFill>
                <a:srgbClr val="1F3A92"/>
              </a:solidFill>
            </a:endParaRPr>
          </a:p>
        </p:txBody>
      </p:sp>
      <p:pic>
        <p:nvPicPr>
          <p:cNvPr id="825" name="Google Shape;825;p56">
            <a:hlinkClick r:id="rId5"/>
          </p:cNvPr>
          <p:cNvPicPr preferRelativeResize="0"/>
          <p:nvPr/>
        </p:nvPicPr>
        <p:blipFill>
          <a:blip r:embed="rId6">
            <a:alphaModFix/>
          </a:blip>
          <a:stretch>
            <a:fillRect/>
          </a:stretch>
        </p:blipFill>
        <p:spPr>
          <a:xfrm>
            <a:off x="3396319" y="1948750"/>
            <a:ext cx="5137805" cy="2890025"/>
          </a:xfrm>
          <a:prstGeom prst="rect">
            <a:avLst/>
          </a:prstGeom>
          <a:noFill/>
          <a:ln w="28575" cap="flat" cmpd="sng">
            <a:solidFill>
              <a:srgbClr val="00B2A9"/>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7"/>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831" name="Google Shape;831;p57"/>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832" name="Google Shape;832;p57"/>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833" name="Google Shape;833;p57"/>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834" name="Google Shape;834;p57"/>
          <p:cNvGraphicFramePr/>
          <p:nvPr/>
        </p:nvGraphicFramePr>
        <p:xfrm>
          <a:off x="566063" y="1383350"/>
          <a:ext cx="3000000" cy="3000000"/>
        </p:xfrm>
        <a:graphic>
          <a:graphicData uri="http://schemas.openxmlformats.org/drawingml/2006/table">
            <a:tbl>
              <a:tblPr>
                <a:noFill/>
                <a:tableStyleId>{2EF98042-BD1A-4085-A095-198CE39C0EB7}</a:tableStyleId>
              </a:tblPr>
              <a:tblGrid>
                <a:gridCol w="7964300">
                  <a:extLst>
                    <a:ext uri="{9D8B030D-6E8A-4147-A177-3AD203B41FA5}">
                      <a16:colId xmlns:a16="http://schemas.microsoft.com/office/drawing/2014/main" val="20000"/>
                    </a:ext>
                  </a:extLst>
                </a:gridCol>
              </a:tblGrid>
              <a:tr h="3370575">
                <a:tc>
                  <a:txBody>
                    <a:bodyPr/>
                    <a:lstStyle/>
                    <a:p>
                      <a:pPr marL="0" lvl="0" indent="0" algn="ctr" rtl="0">
                        <a:spcBef>
                          <a:spcPts val="0"/>
                        </a:spcBef>
                        <a:spcAft>
                          <a:spcPts val="0"/>
                        </a:spcAft>
                        <a:buNone/>
                      </a:pPr>
                      <a:r>
                        <a:rPr lang="en" sz="2600">
                          <a:solidFill>
                            <a:srgbClr val="1F3A93"/>
                          </a:solidFill>
                          <a:latin typeface="Roboto"/>
                          <a:ea typeface="Roboto"/>
                          <a:cs typeface="Roboto"/>
                          <a:sym typeface="Roboto"/>
                        </a:rPr>
                        <a:t>What are three things you’ve learned from playing </a:t>
                      </a:r>
                      <a:endParaRPr sz="2600">
                        <a:solidFill>
                          <a:srgbClr val="1F3A93"/>
                        </a:solidFill>
                        <a:latin typeface="Roboto"/>
                        <a:ea typeface="Roboto"/>
                        <a:cs typeface="Roboto"/>
                        <a:sym typeface="Roboto"/>
                      </a:endParaRPr>
                    </a:p>
                    <a:p>
                      <a:pPr marL="0" lvl="0" indent="0" algn="ctr" rtl="0">
                        <a:spcBef>
                          <a:spcPts val="0"/>
                        </a:spcBef>
                        <a:spcAft>
                          <a:spcPts val="0"/>
                        </a:spcAft>
                        <a:buNone/>
                      </a:pPr>
                      <a:r>
                        <a:rPr lang="en" sz="2600">
                          <a:solidFill>
                            <a:srgbClr val="1F3A93"/>
                          </a:solidFill>
                          <a:latin typeface="Roboto"/>
                          <a:ea typeface="Roboto"/>
                          <a:cs typeface="Roboto"/>
                          <a:sym typeface="Roboto"/>
                        </a:rPr>
                        <a:t>Where in the World is Carmen Sandiego?</a:t>
                      </a:r>
                      <a:endParaRPr sz="2600">
                        <a:solidFill>
                          <a:srgbClr val="1F3A93"/>
                        </a:solidFill>
                        <a:latin typeface="Roboto"/>
                        <a:ea typeface="Roboto"/>
                        <a:cs typeface="Roboto"/>
                        <a:sym typeface="Roboto"/>
                      </a:endParaRPr>
                    </a:p>
                  </a:txBody>
                  <a:tcPr marL="91425" marR="91425" marT="91425" marB="91425" anchor="ctr">
                    <a:lnL w="76200" cap="flat" cmpd="sng">
                      <a:solidFill>
                        <a:srgbClr val="00B2A9"/>
                      </a:solidFill>
                      <a:prstDash val="solid"/>
                      <a:round/>
                      <a:headEnd type="none" w="sm" len="sm"/>
                      <a:tailEnd type="none" w="sm" len="sm"/>
                    </a:lnL>
                    <a:lnR w="76200" cap="flat" cmpd="sng">
                      <a:solidFill>
                        <a:srgbClr val="00B2A9"/>
                      </a:solidFill>
                      <a:prstDash val="solid"/>
                      <a:round/>
                      <a:headEnd type="none" w="sm" len="sm"/>
                      <a:tailEnd type="none" w="sm" len="sm"/>
                    </a:lnR>
                    <a:lnT w="76200" cap="flat" cmpd="sng">
                      <a:solidFill>
                        <a:srgbClr val="00B2A9"/>
                      </a:solidFill>
                      <a:prstDash val="solid"/>
                      <a:round/>
                      <a:headEnd type="none" w="sm" len="sm"/>
                      <a:tailEnd type="none" w="sm" len="sm"/>
                    </a:lnT>
                    <a:lnB w="76200" cap="flat" cmpd="sng">
                      <a:solidFill>
                        <a:srgbClr val="00B2A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F3A93"/>
        </a:solidFill>
        <a:effectLst/>
      </p:bgPr>
    </p:bg>
    <p:spTree>
      <p:nvGrpSpPr>
        <p:cNvPr id="1" name="Shape 838"/>
        <p:cNvGrpSpPr/>
        <p:nvPr/>
      </p:nvGrpSpPr>
      <p:grpSpPr>
        <a:xfrm>
          <a:off x="0" y="0"/>
          <a:ext cx="0" cy="0"/>
          <a:chOff x="0" y="0"/>
          <a:chExt cx="0" cy="0"/>
        </a:xfrm>
      </p:grpSpPr>
      <p:pic>
        <p:nvPicPr>
          <p:cNvPr id="839" name="Google Shape;839;p58"/>
          <p:cNvPicPr preferRelativeResize="0"/>
          <p:nvPr/>
        </p:nvPicPr>
        <p:blipFill rotWithShape="1">
          <a:blip r:embed="rId3">
            <a:alphaModFix/>
          </a:blip>
          <a:srcRect t="13456" r="21703" b="16016"/>
          <a:stretch/>
        </p:blipFill>
        <p:spPr>
          <a:xfrm rot="10800000">
            <a:off x="-33200" y="800"/>
            <a:ext cx="5945075" cy="5157650"/>
          </a:xfrm>
          <a:prstGeom prst="rect">
            <a:avLst/>
          </a:prstGeom>
          <a:noFill/>
          <a:ln>
            <a:noFill/>
          </a:ln>
        </p:spPr>
      </p:pic>
      <p:sp>
        <p:nvSpPr>
          <p:cNvPr id="840" name="Google Shape;840;p58"/>
          <p:cNvSpPr txBox="1">
            <a:spLocks noGrp="1"/>
          </p:cNvSpPr>
          <p:nvPr>
            <p:ph type="ctrTitle"/>
          </p:nvPr>
        </p:nvSpPr>
        <p:spPr>
          <a:xfrm>
            <a:off x="597375" y="2126526"/>
            <a:ext cx="4887300" cy="1231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800" b="1">
                <a:solidFill>
                  <a:schemeClr val="lt1"/>
                </a:solidFill>
                <a:latin typeface="Roboto Condensed"/>
                <a:ea typeface="Roboto Condensed"/>
                <a:cs typeface="Roboto Condensed"/>
                <a:sym typeface="Roboto Condensed"/>
              </a:rPr>
              <a:t>Day 4+</a:t>
            </a:r>
            <a:endParaRPr sz="4800" b="1">
              <a:solidFill>
                <a:schemeClr val="lt1"/>
              </a:solidFill>
              <a:latin typeface="Roboto Condensed"/>
              <a:ea typeface="Roboto Condensed"/>
              <a:cs typeface="Roboto Condensed"/>
              <a:sym typeface="Roboto Condensed"/>
            </a:endParaRPr>
          </a:p>
        </p:txBody>
      </p:sp>
      <p:sp>
        <p:nvSpPr>
          <p:cNvPr id="841" name="Google Shape;841;p58"/>
          <p:cNvSpPr txBox="1">
            <a:spLocks noGrp="1"/>
          </p:cNvSpPr>
          <p:nvPr>
            <p:ph type="subTitle" idx="1"/>
          </p:nvPr>
        </p:nvSpPr>
        <p:spPr>
          <a:xfrm>
            <a:off x="597375" y="3358021"/>
            <a:ext cx="4025100" cy="748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Making a Children’s Book</a:t>
            </a:r>
            <a:endParaRPr sz="2330">
              <a:solidFill>
                <a:schemeClr val="lt1"/>
              </a:solidFill>
              <a:latin typeface="Raleway Medium"/>
              <a:ea typeface="Raleway Medium"/>
              <a:cs typeface="Raleway Medium"/>
              <a:sym typeface="Raleway Medium"/>
            </a:endParaRPr>
          </a:p>
          <a:p>
            <a:pPr marL="0" lvl="0" indent="0" algn="l" rtl="0">
              <a:lnSpc>
                <a:spcPct val="80000"/>
              </a:lnSpc>
              <a:spcBef>
                <a:spcPts val="0"/>
              </a:spcBef>
              <a:spcAft>
                <a:spcPts val="0"/>
              </a:spcAft>
              <a:buClr>
                <a:schemeClr val="dk1"/>
              </a:buClr>
              <a:buSzPts val="605"/>
              <a:buFont typeface="Arial"/>
              <a:buNone/>
            </a:pPr>
            <a:endParaRPr sz="2330">
              <a:solidFill>
                <a:schemeClr val="lt1"/>
              </a:solidFill>
              <a:latin typeface="Raleway Medium"/>
              <a:ea typeface="Raleway Medium"/>
              <a:cs typeface="Raleway Medium"/>
              <a:sym typeface="Raleway Medium"/>
            </a:endParaRPr>
          </a:p>
          <a:p>
            <a:pPr marL="0" lvl="0" indent="0" algn="l" rtl="0">
              <a:lnSpc>
                <a:spcPct val="80000"/>
              </a:lnSpc>
              <a:spcBef>
                <a:spcPts val="0"/>
              </a:spcBef>
              <a:spcAft>
                <a:spcPts val="0"/>
              </a:spcAft>
              <a:buSzPts val="605"/>
              <a:buNone/>
            </a:pPr>
            <a:endParaRPr sz="1430">
              <a:solidFill>
                <a:schemeClr val="lt1"/>
              </a:solidFill>
              <a:latin typeface="Raleway Medium"/>
              <a:ea typeface="Raleway Medium"/>
              <a:cs typeface="Raleway Medium"/>
              <a:sym typeface="Raleway Medium"/>
            </a:endParaRPr>
          </a:p>
        </p:txBody>
      </p:sp>
      <p:cxnSp>
        <p:nvCxnSpPr>
          <p:cNvPr id="842" name="Google Shape;842;p58"/>
          <p:cNvCxnSpPr/>
          <p:nvPr/>
        </p:nvCxnSpPr>
        <p:spPr>
          <a:xfrm>
            <a:off x="690719" y="2126536"/>
            <a:ext cx="4431000" cy="0"/>
          </a:xfrm>
          <a:prstGeom prst="straightConnector1">
            <a:avLst/>
          </a:prstGeom>
          <a:noFill/>
          <a:ln w="28575" cap="flat" cmpd="sng">
            <a:solidFill>
              <a:schemeClr val="lt1"/>
            </a:solidFill>
            <a:prstDash val="solid"/>
            <a:round/>
            <a:headEnd type="none" w="med" len="med"/>
            <a:tailEnd type="none" w="med" len="med"/>
          </a:ln>
        </p:spPr>
      </p:cxnSp>
      <p:pic>
        <p:nvPicPr>
          <p:cNvPr id="843" name="Google Shape;843;p58"/>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844" name="Google Shape;844;p58"/>
          <p:cNvPicPr preferRelativeResize="0"/>
          <p:nvPr/>
        </p:nvPicPr>
        <p:blipFill>
          <a:blip r:embed="rId5">
            <a:alphaModFix/>
          </a:blip>
          <a:stretch>
            <a:fillRect/>
          </a:stretch>
        </p:blipFill>
        <p:spPr>
          <a:xfrm>
            <a:off x="5355550" y="708588"/>
            <a:ext cx="3726325" cy="37263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311700" y="321200"/>
            <a:ext cx="7222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Do Now: </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850" name="Google Shape;850;p59"/>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851" name="Google Shape;851;p59"/>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852" name="Google Shape;852;p59"/>
          <p:cNvPicPr preferRelativeResize="0"/>
          <p:nvPr/>
        </p:nvPicPr>
        <p:blipFill rotWithShape="1">
          <a:blip r:embed="rId4">
            <a:alphaModFix/>
          </a:blip>
          <a:srcRect t="15382" r="23512" b="15513"/>
          <a:stretch/>
        </p:blipFill>
        <p:spPr>
          <a:xfrm rot="302347">
            <a:off x="7839423" y="196701"/>
            <a:ext cx="881528" cy="796397"/>
          </a:xfrm>
          <a:prstGeom prst="rect">
            <a:avLst/>
          </a:prstGeom>
          <a:noFill/>
          <a:ln>
            <a:noFill/>
          </a:ln>
        </p:spPr>
      </p:pic>
      <p:graphicFrame>
        <p:nvGraphicFramePr>
          <p:cNvPr id="853" name="Google Shape;853;p59"/>
          <p:cNvGraphicFramePr/>
          <p:nvPr/>
        </p:nvGraphicFramePr>
        <p:xfrm>
          <a:off x="577818" y="1677600"/>
          <a:ext cx="3000000" cy="3000000"/>
        </p:xfrm>
        <a:graphic>
          <a:graphicData uri="http://schemas.openxmlformats.org/drawingml/2006/table">
            <a:tbl>
              <a:tblPr>
                <a:noFill/>
                <a:tableStyleId>{2EF98042-BD1A-4085-A095-198CE39C0EB7}</a:tableStyleId>
              </a:tblPr>
              <a:tblGrid>
                <a:gridCol w="4001150">
                  <a:extLst>
                    <a:ext uri="{9D8B030D-6E8A-4147-A177-3AD203B41FA5}">
                      <a16:colId xmlns:a16="http://schemas.microsoft.com/office/drawing/2014/main" val="20000"/>
                    </a:ext>
                  </a:extLst>
                </a:gridCol>
                <a:gridCol w="3939675">
                  <a:extLst>
                    <a:ext uri="{9D8B030D-6E8A-4147-A177-3AD203B41FA5}">
                      <a16:colId xmlns:a16="http://schemas.microsoft.com/office/drawing/2014/main" val="20001"/>
                    </a:ext>
                  </a:extLst>
                </a:gridCol>
              </a:tblGrid>
              <a:tr h="2638650">
                <a:tc gridSpan="2">
                  <a:txBody>
                    <a:bodyPr/>
                    <a:lstStyle/>
                    <a:p>
                      <a:pPr marL="0" lvl="0" indent="0" algn="l" rtl="0">
                        <a:spcBef>
                          <a:spcPts val="0"/>
                        </a:spcBef>
                        <a:spcAft>
                          <a:spcPts val="0"/>
                        </a:spcAft>
                        <a:buNone/>
                      </a:pPr>
                      <a:endParaRPr sz="2100" b="1">
                        <a:solidFill>
                          <a:srgbClr val="1F3A93"/>
                        </a:solidFill>
                        <a:latin typeface="Roboto"/>
                        <a:ea typeface="Roboto"/>
                        <a:cs typeface="Roboto"/>
                        <a:sym typeface="Roboto"/>
                      </a:endParaRPr>
                    </a:p>
                    <a:p>
                      <a:pPr marL="0" lvl="0" indent="0" algn="ctr" rtl="0">
                        <a:spcBef>
                          <a:spcPts val="0"/>
                        </a:spcBef>
                        <a:spcAft>
                          <a:spcPts val="0"/>
                        </a:spcAft>
                        <a:buNone/>
                      </a:pPr>
                      <a:r>
                        <a:rPr lang="en" sz="2100" b="1">
                          <a:solidFill>
                            <a:srgbClr val="1F3A93"/>
                          </a:solidFill>
                          <a:latin typeface="Roboto"/>
                          <a:ea typeface="Roboto"/>
                          <a:cs typeface="Roboto"/>
                          <a:sym typeface="Roboto"/>
                        </a:rPr>
                        <a:t>Chat with a partner:</a:t>
                      </a:r>
                      <a:endParaRPr sz="2100" b="1">
                        <a:solidFill>
                          <a:srgbClr val="1F3A93"/>
                        </a:solidFill>
                        <a:latin typeface="Roboto"/>
                        <a:ea typeface="Roboto"/>
                        <a:cs typeface="Roboto"/>
                        <a:sym typeface="Roboto"/>
                      </a:endParaRPr>
                    </a:p>
                    <a:p>
                      <a:pPr marL="0" lvl="0" indent="0" algn="ctr" rtl="0">
                        <a:spcBef>
                          <a:spcPts val="0"/>
                        </a:spcBef>
                        <a:spcAft>
                          <a:spcPts val="0"/>
                        </a:spcAft>
                        <a:buNone/>
                      </a:pPr>
                      <a:endParaRPr sz="2100" b="1">
                        <a:solidFill>
                          <a:srgbClr val="1F3A93"/>
                        </a:solidFill>
                        <a:latin typeface="Roboto"/>
                        <a:ea typeface="Roboto"/>
                        <a:cs typeface="Roboto"/>
                        <a:sym typeface="Roboto"/>
                      </a:endParaRPr>
                    </a:p>
                    <a:p>
                      <a:pPr marL="0" lvl="0" indent="0" algn="ctr" rtl="0">
                        <a:spcBef>
                          <a:spcPts val="0"/>
                        </a:spcBef>
                        <a:spcAft>
                          <a:spcPts val="0"/>
                        </a:spcAft>
                        <a:buNone/>
                      </a:pPr>
                      <a:r>
                        <a:rPr lang="en" sz="2100" b="1">
                          <a:solidFill>
                            <a:srgbClr val="1F3A93"/>
                          </a:solidFill>
                          <a:latin typeface="Roboto"/>
                          <a:ea typeface="Roboto"/>
                          <a:cs typeface="Roboto"/>
                          <a:sym typeface="Roboto"/>
                        </a:rPr>
                        <a:t>What were your favorite children’s books?</a:t>
                      </a:r>
                      <a:endParaRPr sz="2100" b="1">
                        <a:solidFill>
                          <a:srgbClr val="1F3A93"/>
                        </a:solidFill>
                        <a:latin typeface="Roboto"/>
                        <a:ea typeface="Roboto"/>
                        <a:cs typeface="Roboto"/>
                        <a:sym typeface="Roboto"/>
                      </a:endParaRPr>
                    </a:p>
                    <a:p>
                      <a:pPr marL="0" lvl="0" indent="0" algn="ctr" rtl="0">
                        <a:spcBef>
                          <a:spcPts val="1000"/>
                        </a:spcBef>
                        <a:spcAft>
                          <a:spcPts val="0"/>
                        </a:spcAft>
                        <a:buNone/>
                      </a:pPr>
                      <a:r>
                        <a:rPr lang="en" sz="2100" b="1">
                          <a:solidFill>
                            <a:srgbClr val="1F3A93"/>
                          </a:solidFill>
                          <a:latin typeface="Roboto"/>
                          <a:ea typeface="Roboto"/>
                          <a:cs typeface="Roboto"/>
                          <a:sym typeface="Roboto"/>
                        </a:rPr>
                        <a:t>Why did you like them?</a:t>
                      </a:r>
                      <a:endParaRPr sz="2100" b="1">
                        <a:solidFill>
                          <a:srgbClr val="1F3A93"/>
                        </a:solidFill>
                        <a:latin typeface="Roboto"/>
                        <a:ea typeface="Roboto"/>
                        <a:cs typeface="Roboto"/>
                        <a:sym typeface="Roboto"/>
                      </a:endParaRPr>
                    </a:p>
                    <a:p>
                      <a:pPr marL="0" lvl="0" indent="0" algn="ctr" rtl="0">
                        <a:spcBef>
                          <a:spcPts val="1000"/>
                        </a:spcBef>
                        <a:spcAft>
                          <a:spcPts val="1000"/>
                        </a:spcAft>
                        <a:buNone/>
                      </a:pPr>
                      <a:r>
                        <a:rPr lang="en" sz="2100" b="1">
                          <a:solidFill>
                            <a:srgbClr val="1F3A93"/>
                          </a:solidFill>
                          <a:latin typeface="Roboto"/>
                          <a:ea typeface="Roboto"/>
                          <a:cs typeface="Roboto"/>
                          <a:sym typeface="Roboto"/>
                        </a:rPr>
                        <a:t>What did they teach you?</a:t>
                      </a:r>
                      <a:endParaRPr sz="2100" b="1">
                        <a:solidFill>
                          <a:srgbClr val="1F3A93"/>
                        </a:solidFill>
                        <a:latin typeface="Roboto"/>
                        <a:ea typeface="Roboto"/>
                        <a:cs typeface="Roboto"/>
                        <a:sym typeface="Roboto"/>
                      </a:endParaRPr>
                    </a:p>
                  </a:txBody>
                  <a:tcPr marL="91425" marR="91425" marT="91425" marB="91425">
                    <a:lnL w="76200" cap="flat" cmpd="sng">
                      <a:solidFill>
                        <a:srgbClr val="00B2A9"/>
                      </a:solidFill>
                      <a:prstDash val="solid"/>
                      <a:round/>
                      <a:headEnd type="none" w="sm" len="sm"/>
                      <a:tailEnd type="none" w="sm" len="sm"/>
                    </a:lnL>
                    <a:lnR w="76200" cap="flat" cmpd="sng">
                      <a:solidFill>
                        <a:srgbClr val="00B2A9"/>
                      </a:solidFill>
                      <a:prstDash val="solid"/>
                      <a:round/>
                      <a:headEnd type="none" w="sm" len="sm"/>
                      <a:tailEnd type="none" w="sm" len="sm"/>
                    </a:lnR>
                    <a:lnT w="76200" cap="flat" cmpd="sng">
                      <a:solidFill>
                        <a:srgbClr val="00B2A9"/>
                      </a:solidFill>
                      <a:prstDash val="solid"/>
                      <a:round/>
                      <a:headEnd type="none" w="sm" len="sm"/>
                      <a:tailEnd type="none" w="sm" len="sm"/>
                    </a:lnT>
                    <a:lnB w="76200" cap="flat" cmpd="sng">
                      <a:solidFill>
                        <a:srgbClr val="00B2A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858" name="Google Shape;858;p60"/>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859" name="Google Shape;859;p60"/>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860" name="Google Shape;860;p60"/>
          <p:cNvSpPr txBox="1">
            <a:spLocks noGrp="1"/>
          </p:cNvSpPr>
          <p:nvPr>
            <p:ph type="body" idx="1"/>
          </p:nvPr>
        </p:nvSpPr>
        <p:spPr>
          <a:xfrm>
            <a:off x="311700" y="1152475"/>
            <a:ext cx="8692500" cy="3416400"/>
          </a:xfrm>
          <a:prstGeom prst="rect">
            <a:avLst/>
          </a:prstGeom>
        </p:spPr>
        <p:txBody>
          <a:bodyPr spcFirstLastPara="1" wrap="square" lIns="91425" tIns="91425" rIns="91425" bIns="91425" anchor="t" anchorCtr="0">
            <a:normAutofit/>
          </a:bodyPr>
          <a:lstStyle/>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Do Now: Favorite Children’s Books</a:t>
            </a:r>
            <a:endParaRPr sz="2300" b="1">
              <a:solidFill>
                <a:srgbClr val="00B2A9"/>
              </a:solidFill>
              <a:latin typeface="Roboto"/>
              <a:ea typeface="Roboto"/>
              <a:cs typeface="Roboto"/>
              <a:sym typeface="Roboto"/>
            </a:endParaRPr>
          </a:p>
          <a:p>
            <a:pPr marL="457200" lvl="0" indent="-381000" algn="l" rtl="0">
              <a:lnSpc>
                <a:spcPct val="100000"/>
              </a:lnSpc>
              <a:spcBef>
                <a:spcPts val="0"/>
              </a:spcBef>
              <a:spcAft>
                <a:spcPts val="0"/>
              </a:spcAft>
              <a:buClr>
                <a:srgbClr val="00B2A9"/>
              </a:buClr>
              <a:buSzPts val="2400"/>
              <a:buFont typeface="Roboto"/>
              <a:buAutoNum type="arabicParenBoth"/>
            </a:pPr>
            <a:r>
              <a:rPr lang="en" sz="2400" b="1">
                <a:solidFill>
                  <a:srgbClr val="00B2A9"/>
                </a:solidFill>
                <a:latin typeface="Roboto"/>
                <a:ea typeface="Roboto"/>
                <a:cs typeface="Roboto"/>
                <a:sym typeface="Roboto"/>
              </a:rPr>
              <a:t>Activity: Children’s Book Design</a:t>
            </a:r>
            <a:endParaRPr sz="2400" b="1">
              <a:solidFill>
                <a:srgbClr val="00B2A9"/>
              </a:solidFill>
              <a:latin typeface="Roboto"/>
              <a:ea typeface="Roboto"/>
              <a:cs typeface="Roboto"/>
              <a:sym typeface="Roboto"/>
            </a:endParaRPr>
          </a:p>
          <a:p>
            <a:pPr marL="0" lvl="0" indent="0" algn="l" rtl="0">
              <a:lnSpc>
                <a:spcPct val="100000"/>
              </a:lnSpc>
              <a:spcBef>
                <a:spcPts val="0"/>
              </a:spcBef>
              <a:spcAft>
                <a:spcPts val="0"/>
              </a:spcAft>
              <a:buNone/>
            </a:pPr>
            <a:endParaRPr sz="2800">
              <a:solidFill>
                <a:srgbClr val="00B2A9"/>
              </a:solidFill>
              <a:latin typeface="Roboto"/>
              <a:ea typeface="Roboto"/>
              <a:cs typeface="Roboto"/>
              <a:sym typeface="Roboto"/>
            </a:endParaRPr>
          </a:p>
          <a:p>
            <a:pPr marL="0" lvl="0" indent="0" algn="l" rtl="0">
              <a:spcBef>
                <a:spcPts val="0"/>
              </a:spcBef>
              <a:spcAft>
                <a:spcPts val="1200"/>
              </a:spcAft>
              <a:buNone/>
            </a:pPr>
            <a:endParaRPr>
              <a:solidFill>
                <a:srgbClr val="414143"/>
              </a:solidFill>
              <a:latin typeface="Roboto"/>
              <a:ea typeface="Roboto"/>
              <a:cs typeface="Roboto"/>
              <a:sym typeface="Roboto"/>
            </a:endParaRPr>
          </a:p>
        </p:txBody>
      </p:sp>
      <p:cxnSp>
        <p:nvCxnSpPr>
          <p:cNvPr id="861" name="Google Shape;861;p60"/>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862" name="Google Shape;862;p60"/>
          <p:cNvPicPr preferRelativeResize="0"/>
          <p:nvPr/>
        </p:nvPicPr>
        <p:blipFill>
          <a:blip r:embed="rId4">
            <a:alphaModFix/>
          </a:blip>
          <a:stretch>
            <a:fillRect/>
          </a:stretch>
        </p:blipFill>
        <p:spPr>
          <a:xfrm>
            <a:off x="7891450" y="0"/>
            <a:ext cx="1063197" cy="115247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61"/>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868" name="Google Shape;868;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marL="457200" lvl="0" indent="-342900" algn="l" rtl="0">
              <a:spcBef>
                <a:spcPts val="1200"/>
              </a:spcBef>
              <a:spcAft>
                <a:spcPts val="0"/>
              </a:spcAft>
              <a:buClr>
                <a:srgbClr val="414143"/>
              </a:buClr>
              <a:buSzPts val="1800"/>
              <a:buFont typeface="Roboto"/>
              <a:buChar char="●"/>
            </a:pPr>
            <a:r>
              <a:rPr lang="en">
                <a:solidFill>
                  <a:srgbClr val="414143"/>
                </a:solidFill>
                <a:latin typeface="Roboto"/>
                <a:ea typeface="Roboto"/>
                <a:cs typeface="Roboto"/>
                <a:sym typeface="Roboto"/>
              </a:rPr>
              <a:t>Explain a mathematical concept using straightforward language and visuals</a:t>
            </a:r>
            <a:endParaRPr>
              <a:solidFill>
                <a:srgbClr val="414143"/>
              </a:solidFill>
              <a:latin typeface="Roboto"/>
              <a:ea typeface="Roboto"/>
              <a:cs typeface="Roboto"/>
              <a:sym typeface="Roboto"/>
            </a:endParaRPr>
          </a:p>
          <a:p>
            <a:pPr marL="457200" lvl="0" indent="-342900" algn="l" rtl="0">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Think creatively to develop a story</a:t>
            </a:r>
            <a:endParaRPr>
              <a:solidFill>
                <a:srgbClr val="414143"/>
              </a:solidFill>
              <a:latin typeface="Roboto"/>
              <a:ea typeface="Roboto"/>
              <a:cs typeface="Roboto"/>
              <a:sym typeface="Roboto"/>
            </a:endParaRPr>
          </a:p>
        </p:txBody>
      </p:sp>
      <p:cxnSp>
        <p:nvCxnSpPr>
          <p:cNvPr id="869" name="Google Shape;869;p61"/>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870" name="Google Shape;870;p61"/>
          <p:cNvPicPr preferRelativeResize="0"/>
          <p:nvPr/>
        </p:nvPicPr>
        <p:blipFill>
          <a:blip r:embed="rId3">
            <a:alphaModFix/>
          </a:blip>
          <a:stretch>
            <a:fillRect/>
          </a:stretch>
        </p:blipFill>
        <p:spPr>
          <a:xfrm rot="5934597">
            <a:off x="8050816" y="93525"/>
            <a:ext cx="757319" cy="757319"/>
          </a:xfrm>
          <a:prstGeom prst="rect">
            <a:avLst/>
          </a:prstGeom>
          <a:noFill/>
          <a:ln>
            <a:noFill/>
          </a:ln>
        </p:spPr>
      </p:pic>
      <p:pic>
        <p:nvPicPr>
          <p:cNvPr id="871" name="Google Shape;871;p61"/>
          <p:cNvPicPr preferRelativeResize="0"/>
          <p:nvPr/>
        </p:nvPicPr>
        <p:blipFill rotWithShape="1">
          <a:blip r:embed="rId4">
            <a:alphaModFix/>
          </a:blip>
          <a:srcRect l="16717" r="14962" b="16464"/>
          <a:stretch/>
        </p:blipFill>
        <p:spPr>
          <a:xfrm>
            <a:off x="7950450" y="-228600"/>
            <a:ext cx="958050" cy="11713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94" name="Google Shape;9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marL="457200" lvl="0" indent="-342900" algn="l" rtl="0">
              <a:spcBef>
                <a:spcPts val="1200"/>
              </a:spcBef>
              <a:spcAft>
                <a:spcPts val="0"/>
              </a:spcAft>
              <a:buClr>
                <a:srgbClr val="414143"/>
              </a:buClr>
              <a:buSzPts val="1800"/>
              <a:buFont typeface="Roboto"/>
              <a:buChar char="●"/>
            </a:pPr>
            <a:r>
              <a:rPr lang="en">
                <a:solidFill>
                  <a:srgbClr val="414143"/>
                </a:solidFill>
                <a:latin typeface="Roboto"/>
                <a:ea typeface="Roboto"/>
                <a:cs typeface="Roboto"/>
                <a:sym typeface="Roboto"/>
              </a:rPr>
              <a:t>Define a right triangle and its parts </a:t>
            </a:r>
            <a:endParaRPr>
              <a:solidFill>
                <a:srgbClr val="414143"/>
              </a:solidFill>
              <a:latin typeface="Roboto"/>
              <a:ea typeface="Roboto"/>
              <a:cs typeface="Roboto"/>
              <a:sym typeface="Roboto"/>
            </a:endParaRPr>
          </a:p>
          <a:p>
            <a:pPr marL="457200" lvl="0" indent="-342900" algn="l" rtl="0">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Understand the Pythagorean Theorem and apply it </a:t>
            </a:r>
            <a:endParaRPr>
              <a:solidFill>
                <a:srgbClr val="414143"/>
              </a:solidFill>
              <a:latin typeface="Roboto"/>
              <a:ea typeface="Roboto"/>
              <a:cs typeface="Roboto"/>
              <a:sym typeface="Roboto"/>
            </a:endParaRPr>
          </a:p>
          <a:p>
            <a:pPr marL="457200" lvl="0" indent="-342900" algn="l" rtl="0">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See how the Pythagorean Theorem can be used practically in everyday life</a:t>
            </a:r>
            <a:endParaRPr>
              <a:solidFill>
                <a:srgbClr val="414143"/>
              </a:solidFill>
              <a:latin typeface="Roboto"/>
              <a:ea typeface="Roboto"/>
              <a:cs typeface="Roboto"/>
              <a:sym typeface="Roboto"/>
            </a:endParaRPr>
          </a:p>
        </p:txBody>
      </p:sp>
      <p:cxnSp>
        <p:nvCxnSpPr>
          <p:cNvPr id="95" name="Google Shape;95;p17"/>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96" name="Google Shape;96;p17"/>
          <p:cNvPicPr preferRelativeResize="0"/>
          <p:nvPr/>
        </p:nvPicPr>
        <p:blipFill>
          <a:blip r:embed="rId3">
            <a:alphaModFix/>
          </a:blip>
          <a:stretch>
            <a:fillRect/>
          </a:stretch>
        </p:blipFill>
        <p:spPr>
          <a:xfrm rot="5934597">
            <a:off x="8050816" y="93525"/>
            <a:ext cx="757319" cy="757319"/>
          </a:xfrm>
          <a:prstGeom prst="rect">
            <a:avLst/>
          </a:prstGeom>
          <a:noFill/>
          <a:ln>
            <a:noFill/>
          </a:ln>
        </p:spPr>
      </p:pic>
      <p:pic>
        <p:nvPicPr>
          <p:cNvPr id="97" name="Google Shape;97;p17"/>
          <p:cNvPicPr preferRelativeResize="0"/>
          <p:nvPr/>
        </p:nvPicPr>
        <p:blipFill rotWithShape="1">
          <a:blip r:embed="rId4">
            <a:alphaModFix/>
          </a:blip>
          <a:srcRect l="16717" r="14962" b="16464"/>
          <a:stretch/>
        </p:blipFill>
        <p:spPr>
          <a:xfrm>
            <a:off x="7950450" y="-228600"/>
            <a:ext cx="958050" cy="117137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62"/>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Activity: Make a Children’s Book!</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877" name="Google Shape;877;p62"/>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sp>
        <p:nvSpPr>
          <p:cNvPr id="878" name="Google Shape;878;p62"/>
          <p:cNvSpPr txBox="1"/>
          <p:nvPr/>
        </p:nvSpPr>
        <p:spPr>
          <a:xfrm>
            <a:off x="409575" y="1163500"/>
            <a:ext cx="8277300" cy="21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Many of us grew up either having children’s books read to us or reading them ourselves. Combining artwork and simple sentences, children’s books help explain new and complex topics for young learners, introducing them to a concept and then illustrating it with fun, colorful, and interesting imagery. </a:t>
            </a:r>
            <a:endParaRPr sz="1600">
              <a:solidFill>
                <a:srgbClr val="42424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600">
              <a:solidFill>
                <a:srgbClr val="42424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You’ve just mastered the mathematical concepts of the Pythagorean Theorem and the Distance Formula, so now you can help others learn about them by creating your own children’s storybook.</a:t>
            </a:r>
            <a:endParaRPr sz="2100">
              <a:solidFill>
                <a:srgbClr val="424242"/>
              </a:solidFill>
              <a:latin typeface="Roboto"/>
              <a:ea typeface="Roboto"/>
              <a:cs typeface="Roboto"/>
              <a:sym typeface="Roboto"/>
            </a:endParaRPr>
          </a:p>
        </p:txBody>
      </p:sp>
      <p:pic>
        <p:nvPicPr>
          <p:cNvPr id="879" name="Google Shape;879;p62"/>
          <p:cNvPicPr preferRelativeResize="0"/>
          <p:nvPr/>
        </p:nvPicPr>
        <p:blipFill>
          <a:blip r:embed="rId3">
            <a:alphaModFix/>
          </a:blip>
          <a:stretch>
            <a:fillRect/>
          </a:stretch>
        </p:blipFill>
        <p:spPr>
          <a:xfrm>
            <a:off x="8130863" y="165475"/>
            <a:ext cx="739450" cy="739450"/>
          </a:xfrm>
          <a:prstGeom prst="rect">
            <a:avLst/>
          </a:prstGeom>
          <a:noFill/>
          <a:ln>
            <a:noFill/>
          </a:ln>
        </p:spPr>
      </p:pic>
      <p:pic>
        <p:nvPicPr>
          <p:cNvPr id="880" name="Google Shape;880;p62"/>
          <p:cNvPicPr preferRelativeResize="0"/>
          <p:nvPr/>
        </p:nvPicPr>
        <p:blipFill rotWithShape="1">
          <a:blip r:embed="rId4">
            <a:alphaModFix/>
          </a:blip>
          <a:srcRect t="15604"/>
          <a:stretch/>
        </p:blipFill>
        <p:spPr>
          <a:xfrm>
            <a:off x="7923500" y="183225"/>
            <a:ext cx="1001775" cy="845475"/>
          </a:xfrm>
          <a:prstGeom prst="rect">
            <a:avLst/>
          </a:prstGeom>
          <a:noFill/>
          <a:ln>
            <a:noFill/>
          </a:ln>
        </p:spPr>
      </p:pic>
      <p:pic>
        <p:nvPicPr>
          <p:cNvPr id="881" name="Google Shape;881;p62"/>
          <p:cNvPicPr preferRelativeResize="0"/>
          <p:nvPr/>
        </p:nvPicPr>
        <p:blipFill>
          <a:blip r:embed="rId5">
            <a:alphaModFix/>
          </a:blip>
          <a:stretch>
            <a:fillRect/>
          </a:stretch>
        </p:blipFill>
        <p:spPr>
          <a:xfrm>
            <a:off x="335650" y="3254009"/>
            <a:ext cx="2298579" cy="1837966"/>
          </a:xfrm>
          <a:prstGeom prst="rect">
            <a:avLst/>
          </a:prstGeom>
          <a:noFill/>
          <a:ln>
            <a:noFill/>
          </a:ln>
        </p:spPr>
      </p:pic>
      <p:pic>
        <p:nvPicPr>
          <p:cNvPr id="882" name="Google Shape;882;p62"/>
          <p:cNvPicPr preferRelativeResize="0"/>
          <p:nvPr/>
        </p:nvPicPr>
        <p:blipFill>
          <a:blip r:embed="rId6">
            <a:alphaModFix/>
          </a:blip>
          <a:stretch>
            <a:fillRect/>
          </a:stretch>
        </p:blipFill>
        <p:spPr>
          <a:xfrm>
            <a:off x="2831366" y="3254009"/>
            <a:ext cx="1837964" cy="1837965"/>
          </a:xfrm>
          <a:prstGeom prst="rect">
            <a:avLst/>
          </a:prstGeom>
          <a:noFill/>
          <a:ln>
            <a:noFill/>
          </a:ln>
        </p:spPr>
      </p:pic>
      <p:pic>
        <p:nvPicPr>
          <p:cNvPr id="883" name="Google Shape;883;p62"/>
          <p:cNvPicPr preferRelativeResize="0"/>
          <p:nvPr/>
        </p:nvPicPr>
        <p:blipFill>
          <a:blip r:embed="rId7">
            <a:alphaModFix/>
          </a:blip>
          <a:stretch>
            <a:fillRect/>
          </a:stretch>
        </p:blipFill>
        <p:spPr>
          <a:xfrm>
            <a:off x="4866468" y="3254000"/>
            <a:ext cx="2046707" cy="1837966"/>
          </a:xfrm>
          <a:prstGeom prst="rect">
            <a:avLst/>
          </a:prstGeom>
          <a:noFill/>
          <a:ln>
            <a:noFill/>
          </a:ln>
        </p:spPr>
      </p:pic>
      <p:pic>
        <p:nvPicPr>
          <p:cNvPr id="884" name="Google Shape;884;p62"/>
          <p:cNvPicPr preferRelativeResize="0"/>
          <p:nvPr/>
        </p:nvPicPr>
        <p:blipFill>
          <a:blip r:embed="rId8">
            <a:alphaModFix/>
          </a:blip>
          <a:stretch>
            <a:fillRect/>
          </a:stretch>
        </p:blipFill>
        <p:spPr>
          <a:xfrm>
            <a:off x="7110331" y="3254000"/>
            <a:ext cx="1650469" cy="183796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63"/>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Activity: Make a Children’s Book!</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890" name="Google Shape;890;p63"/>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sp>
        <p:nvSpPr>
          <p:cNvPr id="891" name="Google Shape;891;p63"/>
          <p:cNvSpPr txBox="1"/>
          <p:nvPr/>
        </p:nvSpPr>
        <p:spPr>
          <a:xfrm>
            <a:off x="409575" y="1163500"/>
            <a:ext cx="82773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300" b="1">
                <a:solidFill>
                  <a:srgbClr val="00B2A9"/>
                </a:solidFill>
                <a:latin typeface="Roboto"/>
                <a:ea typeface="Roboto"/>
                <a:cs typeface="Roboto"/>
                <a:sym typeface="Roboto"/>
              </a:rPr>
              <a:t>Let’s get started!</a:t>
            </a:r>
            <a:endParaRPr sz="2300" b="1">
              <a:solidFill>
                <a:srgbClr val="00B2A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600">
              <a:solidFill>
                <a:srgbClr val="424242"/>
              </a:solidFill>
              <a:latin typeface="Roboto"/>
              <a:ea typeface="Roboto"/>
              <a:cs typeface="Roboto"/>
              <a:sym typeface="Roboto"/>
            </a:endParaRPr>
          </a:p>
          <a:p>
            <a:pPr marL="457200" lvl="0" indent="-330200" algn="l" rtl="0">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Complete the graphic organizer to help you conceptualize your book!</a:t>
            </a:r>
            <a:endParaRPr sz="1600">
              <a:solidFill>
                <a:srgbClr val="424242"/>
              </a:solidFill>
              <a:latin typeface="Roboto"/>
              <a:ea typeface="Roboto"/>
              <a:cs typeface="Roboto"/>
              <a:sym typeface="Roboto"/>
            </a:endParaRPr>
          </a:p>
          <a:p>
            <a:pPr marL="0" lvl="0" indent="0" algn="l" rtl="0">
              <a:spcBef>
                <a:spcPts val="0"/>
              </a:spcBef>
              <a:spcAft>
                <a:spcPts val="0"/>
              </a:spcAft>
              <a:buNone/>
            </a:pPr>
            <a:endParaRPr sz="1600">
              <a:solidFill>
                <a:srgbClr val="424242"/>
              </a:solidFill>
              <a:latin typeface="Roboto"/>
              <a:ea typeface="Roboto"/>
              <a:cs typeface="Roboto"/>
              <a:sym typeface="Roboto"/>
            </a:endParaRPr>
          </a:p>
          <a:p>
            <a:pPr marL="0" lvl="0" indent="0" algn="l" rtl="0">
              <a:spcBef>
                <a:spcPts val="0"/>
              </a:spcBef>
              <a:spcAft>
                <a:spcPts val="0"/>
              </a:spcAft>
              <a:buNone/>
            </a:pPr>
            <a:endParaRPr sz="1600">
              <a:solidFill>
                <a:srgbClr val="424242"/>
              </a:solidFill>
              <a:latin typeface="Roboto"/>
              <a:ea typeface="Roboto"/>
              <a:cs typeface="Roboto"/>
              <a:sym typeface="Roboto"/>
            </a:endParaRPr>
          </a:p>
          <a:p>
            <a:pPr marL="0" lvl="0" indent="0" algn="l" rtl="0">
              <a:spcBef>
                <a:spcPts val="0"/>
              </a:spcBef>
              <a:spcAft>
                <a:spcPts val="0"/>
              </a:spcAft>
              <a:buNone/>
            </a:pPr>
            <a:endParaRPr sz="1600">
              <a:solidFill>
                <a:srgbClr val="424242"/>
              </a:solidFill>
              <a:latin typeface="Roboto"/>
              <a:ea typeface="Roboto"/>
              <a:cs typeface="Roboto"/>
              <a:sym typeface="Roboto"/>
            </a:endParaRPr>
          </a:p>
          <a:p>
            <a:pPr marL="0" lvl="0" indent="0" algn="l" rtl="0">
              <a:spcBef>
                <a:spcPts val="0"/>
              </a:spcBef>
              <a:spcAft>
                <a:spcPts val="0"/>
              </a:spcAft>
              <a:buNone/>
            </a:pPr>
            <a:endParaRPr sz="1600">
              <a:solidFill>
                <a:srgbClr val="424242"/>
              </a:solidFill>
              <a:latin typeface="Roboto"/>
              <a:ea typeface="Roboto"/>
              <a:cs typeface="Roboto"/>
              <a:sym typeface="Roboto"/>
            </a:endParaRPr>
          </a:p>
          <a:p>
            <a:pPr marL="0" lvl="0" indent="0" algn="l" rtl="0">
              <a:spcBef>
                <a:spcPts val="0"/>
              </a:spcBef>
              <a:spcAft>
                <a:spcPts val="0"/>
              </a:spcAft>
              <a:buNone/>
            </a:pPr>
            <a:r>
              <a:rPr lang="en" sz="2100" b="1">
                <a:solidFill>
                  <a:srgbClr val="00B2A9"/>
                </a:solidFill>
                <a:latin typeface="Roboto"/>
                <a:ea typeface="Roboto"/>
                <a:cs typeface="Roboto"/>
                <a:sym typeface="Roboto"/>
              </a:rPr>
              <a:t>Parameters for your book:</a:t>
            </a:r>
            <a:endParaRPr sz="2100" b="1">
              <a:solidFill>
                <a:srgbClr val="00B2A9"/>
              </a:solidFill>
              <a:latin typeface="Roboto"/>
              <a:ea typeface="Roboto"/>
              <a:cs typeface="Roboto"/>
              <a:sym typeface="Roboto"/>
            </a:endParaRPr>
          </a:p>
          <a:p>
            <a:pPr marL="0" lvl="0" indent="0" algn="l" rtl="0">
              <a:spcBef>
                <a:spcPts val="0"/>
              </a:spcBef>
              <a:spcAft>
                <a:spcPts val="0"/>
              </a:spcAft>
              <a:buNone/>
            </a:pPr>
            <a:endParaRPr sz="1600">
              <a:solidFill>
                <a:srgbClr val="424242"/>
              </a:solidFill>
              <a:latin typeface="Roboto"/>
              <a:ea typeface="Roboto"/>
              <a:cs typeface="Roboto"/>
              <a:sym typeface="Roboto"/>
            </a:endParaRPr>
          </a:p>
          <a:p>
            <a:pPr marL="457200" lvl="0" indent="-330200" algn="l" rtl="0">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Must choose at least one mathematical concept to explain</a:t>
            </a:r>
            <a:endParaRPr sz="1600">
              <a:solidFill>
                <a:srgbClr val="424242"/>
              </a:solidFill>
              <a:latin typeface="Roboto"/>
              <a:ea typeface="Roboto"/>
              <a:cs typeface="Roboto"/>
              <a:sym typeface="Roboto"/>
            </a:endParaRPr>
          </a:p>
          <a:p>
            <a:pPr marL="457200" lvl="0" indent="-330200" algn="l" rtl="0">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Must use at least three examples</a:t>
            </a:r>
            <a:endParaRPr sz="1600">
              <a:solidFill>
                <a:srgbClr val="424242"/>
              </a:solidFill>
              <a:latin typeface="Roboto"/>
              <a:ea typeface="Roboto"/>
              <a:cs typeface="Roboto"/>
              <a:sym typeface="Roboto"/>
            </a:endParaRPr>
          </a:p>
          <a:p>
            <a:pPr marL="457200" lvl="0" indent="-330200" algn="l" rtl="0">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Must incorporate images/visuals</a:t>
            </a:r>
            <a:endParaRPr sz="1600">
              <a:solidFill>
                <a:srgbClr val="424242"/>
              </a:solidFill>
              <a:latin typeface="Roboto"/>
              <a:ea typeface="Roboto"/>
              <a:cs typeface="Roboto"/>
              <a:sym typeface="Roboto"/>
            </a:endParaRPr>
          </a:p>
          <a:p>
            <a:pPr marL="457200" lvl="0" indent="-330200" algn="l" rtl="0">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Must incorporate a story</a:t>
            </a:r>
            <a:endParaRPr sz="1600">
              <a:solidFill>
                <a:srgbClr val="424242"/>
              </a:solidFill>
              <a:latin typeface="Roboto"/>
              <a:ea typeface="Roboto"/>
              <a:cs typeface="Roboto"/>
              <a:sym typeface="Roboto"/>
            </a:endParaRPr>
          </a:p>
        </p:txBody>
      </p:sp>
      <p:pic>
        <p:nvPicPr>
          <p:cNvPr id="892" name="Google Shape;892;p63"/>
          <p:cNvPicPr preferRelativeResize="0"/>
          <p:nvPr/>
        </p:nvPicPr>
        <p:blipFill>
          <a:blip r:embed="rId3">
            <a:alphaModFix/>
          </a:blip>
          <a:stretch>
            <a:fillRect/>
          </a:stretch>
        </p:blipFill>
        <p:spPr>
          <a:xfrm>
            <a:off x="8130863" y="165475"/>
            <a:ext cx="739450" cy="739450"/>
          </a:xfrm>
          <a:prstGeom prst="rect">
            <a:avLst/>
          </a:prstGeom>
          <a:noFill/>
          <a:ln>
            <a:noFill/>
          </a:ln>
        </p:spPr>
      </p:pic>
      <p:pic>
        <p:nvPicPr>
          <p:cNvPr id="893" name="Google Shape;893;p63"/>
          <p:cNvPicPr preferRelativeResize="0"/>
          <p:nvPr/>
        </p:nvPicPr>
        <p:blipFill rotWithShape="1">
          <a:blip r:embed="rId4">
            <a:alphaModFix/>
          </a:blip>
          <a:srcRect t="15604"/>
          <a:stretch/>
        </p:blipFill>
        <p:spPr>
          <a:xfrm>
            <a:off x="7923500" y="183225"/>
            <a:ext cx="1001775" cy="8454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pic>
        <p:nvPicPr>
          <p:cNvPr id="898" name="Google Shape;898;p64"/>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899" name="Google Shape;899;p64"/>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Submit Your Work!</a:t>
            </a:r>
            <a:endParaRPr b="1" i="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900" name="Google Shape;900;p64"/>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901" name="Google Shape;901;p64"/>
          <p:cNvPicPr preferRelativeResize="0"/>
          <p:nvPr/>
        </p:nvPicPr>
        <p:blipFill rotWithShape="1">
          <a:blip r:embed="rId4">
            <a:alphaModFix/>
          </a:blip>
          <a:srcRect t="15604"/>
          <a:stretch/>
        </p:blipFill>
        <p:spPr>
          <a:xfrm>
            <a:off x="7923500" y="183225"/>
            <a:ext cx="1001775" cy="845475"/>
          </a:xfrm>
          <a:prstGeom prst="rect">
            <a:avLst/>
          </a:prstGeom>
          <a:noFill/>
          <a:ln>
            <a:noFill/>
          </a:ln>
        </p:spPr>
      </p:pic>
      <p:sp>
        <p:nvSpPr>
          <p:cNvPr id="902" name="Google Shape;902;p64"/>
          <p:cNvSpPr txBox="1"/>
          <p:nvPr/>
        </p:nvSpPr>
        <p:spPr>
          <a:xfrm>
            <a:off x="327600" y="1188575"/>
            <a:ext cx="8488800" cy="73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600" b="1">
                <a:solidFill>
                  <a:srgbClr val="00B2A9"/>
                </a:solidFill>
                <a:latin typeface="Roboto"/>
                <a:ea typeface="Roboto"/>
                <a:cs typeface="Roboto"/>
                <a:sym typeface="Roboto"/>
              </a:rPr>
              <a:t>Chance to win a Chromebook!</a:t>
            </a:r>
            <a:endParaRPr sz="3600" b="1">
              <a:solidFill>
                <a:srgbClr val="00B2A9"/>
              </a:solidFill>
              <a:latin typeface="Roboto"/>
              <a:ea typeface="Roboto"/>
              <a:cs typeface="Roboto"/>
              <a:sym typeface="Roboto"/>
            </a:endParaRPr>
          </a:p>
        </p:txBody>
      </p:sp>
      <p:sp>
        <p:nvSpPr>
          <p:cNvPr id="903" name="Google Shape;903;p64"/>
          <p:cNvSpPr txBox="1"/>
          <p:nvPr/>
        </p:nvSpPr>
        <p:spPr>
          <a:xfrm>
            <a:off x="536700" y="2211125"/>
            <a:ext cx="8070600" cy="2560500"/>
          </a:xfrm>
          <a:prstGeom prst="rect">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rgbClr val="1F3A92"/>
                </a:solidFill>
              </a:rPr>
              <a:t>Submit your children’s book to BreakFree for a chance to win a Chromebook!</a:t>
            </a:r>
            <a:endParaRPr sz="2100">
              <a:solidFill>
                <a:srgbClr val="1F3A9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1F3A93"/>
                </a:solidFill>
                <a:latin typeface="Roboto Condensed"/>
                <a:ea typeface="Roboto Condensed"/>
                <a:cs typeface="Roboto Condensed"/>
                <a:sym typeface="Roboto Condensed"/>
              </a:rPr>
              <a:t>Introduction: What is Uncharted?</a:t>
            </a:r>
            <a:endParaRPr b="1">
              <a:solidFill>
                <a:srgbClr val="1F3A93"/>
              </a:solidFill>
              <a:latin typeface="Roboto Condensed"/>
              <a:ea typeface="Roboto Condensed"/>
              <a:cs typeface="Roboto Condensed"/>
              <a:sym typeface="Roboto Condensed"/>
            </a:endParaRPr>
          </a:p>
        </p:txBody>
      </p:sp>
      <p:sp>
        <p:nvSpPr>
          <p:cNvPr id="103" name="Google Shape;103;p18"/>
          <p:cNvSpPr txBox="1">
            <a:spLocks noGrp="1"/>
          </p:cNvSpPr>
          <p:nvPr>
            <p:ph type="body" idx="1"/>
          </p:nvPr>
        </p:nvSpPr>
        <p:spPr>
          <a:xfrm>
            <a:off x="4060000" y="1509275"/>
            <a:ext cx="4772400" cy="27672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2000" i="1">
                <a:solidFill>
                  <a:srgbClr val="1F3A93"/>
                </a:solidFill>
                <a:latin typeface="Roboto"/>
                <a:ea typeface="Roboto"/>
                <a:cs typeface="Roboto"/>
                <a:sym typeface="Roboto"/>
              </a:rPr>
              <a:t>Over the next few days, we will explore the mathematical concepts of the Pythagorean Theorem and Distance Formula. We will practice to gain mastery, and in the process play a game and learn about countries around the world. </a:t>
            </a:r>
            <a:endParaRPr sz="2000" i="1">
              <a:solidFill>
                <a:srgbClr val="1F3A93"/>
              </a:solidFill>
              <a:latin typeface="Roboto"/>
              <a:ea typeface="Roboto"/>
              <a:cs typeface="Roboto"/>
              <a:sym typeface="Roboto"/>
            </a:endParaRPr>
          </a:p>
        </p:txBody>
      </p:sp>
      <p:cxnSp>
        <p:nvCxnSpPr>
          <p:cNvPr id="104" name="Google Shape;104;p18"/>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105" name="Google Shape;105;p18"/>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06" name="Google Shape;106;p18"/>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107" name="Google Shape;107;p18"/>
          <p:cNvSpPr/>
          <p:nvPr/>
        </p:nvSpPr>
        <p:spPr>
          <a:xfrm>
            <a:off x="6211550" y="3810950"/>
            <a:ext cx="2705100" cy="1151400"/>
          </a:xfrm>
          <a:prstGeom prst="wedgeEllipseCallout">
            <a:avLst>
              <a:gd name="adj1" fmla="val -32664"/>
              <a:gd name="adj2" fmla="val 63914"/>
            </a:avLst>
          </a:prstGeom>
          <a:noFill/>
          <a:ln w="28575" cap="flat" cmpd="sng">
            <a:solidFill>
              <a:srgbClr val="FDB82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i="1">
                <a:latin typeface="Roboto"/>
                <a:ea typeface="Roboto"/>
                <a:cs typeface="Roboto"/>
                <a:sym typeface="Roboto"/>
              </a:rPr>
              <a:t>Don’t forget, there’s a competition too!</a:t>
            </a:r>
            <a:endParaRPr sz="1600" i="1">
              <a:latin typeface="Roboto"/>
              <a:ea typeface="Roboto"/>
              <a:cs typeface="Roboto"/>
              <a:sym typeface="Roboto"/>
            </a:endParaRPr>
          </a:p>
        </p:txBody>
      </p:sp>
      <p:grpSp>
        <p:nvGrpSpPr>
          <p:cNvPr id="108" name="Google Shape;108;p18"/>
          <p:cNvGrpSpPr/>
          <p:nvPr/>
        </p:nvGrpSpPr>
        <p:grpSpPr>
          <a:xfrm rot="-1818" flipH="1">
            <a:off x="5013038" y="3846761"/>
            <a:ext cx="893737" cy="610535"/>
            <a:chOff x="3104742" y="3437775"/>
            <a:chExt cx="1575700" cy="1076781"/>
          </a:xfrm>
        </p:grpSpPr>
        <p:sp>
          <p:nvSpPr>
            <p:cNvPr id="109" name="Google Shape;109;p18"/>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1F3A93"/>
            </a:solidFill>
            <a:ln w="19050" cap="flat" cmpd="sng">
              <a:solidFill>
                <a:srgbClr val="1F3A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37791"/>
                </a:solidFill>
              </a:endParaRPr>
            </a:p>
          </p:txBody>
        </p:sp>
        <p:sp>
          <p:nvSpPr>
            <p:cNvPr id="110" name="Google Shape;110;p18"/>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1F3A93"/>
            </a:solidFill>
            <a:ln w="19050" cap="flat" cmpd="sng">
              <a:solidFill>
                <a:srgbClr val="1F3A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37791"/>
                </a:solidFill>
              </a:endParaRPr>
            </a:p>
          </p:txBody>
        </p:sp>
        <p:sp>
          <p:nvSpPr>
            <p:cNvPr id="111" name="Google Shape;111;p18"/>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1F3A93"/>
            </a:solidFill>
            <a:ln w="19050" cap="flat" cmpd="sng">
              <a:solidFill>
                <a:srgbClr val="1F3A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37791"/>
                </a:solidFill>
              </a:endParaRPr>
            </a:p>
          </p:txBody>
        </p:sp>
        <p:sp>
          <p:nvSpPr>
            <p:cNvPr id="112" name="Google Shape;112;p18"/>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1F3A93"/>
            </a:solidFill>
            <a:ln w="19050" cap="flat" cmpd="sng">
              <a:solidFill>
                <a:srgbClr val="1F3A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37791"/>
                </a:solidFill>
              </a:endParaRPr>
            </a:p>
          </p:txBody>
        </p:sp>
        <p:sp>
          <p:nvSpPr>
            <p:cNvPr id="113" name="Google Shape;113;p18"/>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1F3A93"/>
            </a:solidFill>
            <a:ln w="19050" cap="flat" cmpd="sng">
              <a:solidFill>
                <a:srgbClr val="1F3A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37791"/>
                </a:solidFill>
              </a:endParaRPr>
            </a:p>
          </p:txBody>
        </p:sp>
        <p:sp>
          <p:nvSpPr>
            <p:cNvPr id="114" name="Google Shape;114;p18"/>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1F3A93"/>
            </a:solidFill>
            <a:ln w="19050" cap="flat" cmpd="sng">
              <a:solidFill>
                <a:srgbClr val="1F3A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37791"/>
                </a:solidFill>
              </a:endParaRPr>
            </a:p>
          </p:txBody>
        </p:sp>
        <p:sp>
          <p:nvSpPr>
            <p:cNvPr id="115" name="Google Shape;115;p18"/>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1F3A93"/>
            </a:solidFill>
            <a:ln w="19050" cap="flat" cmpd="sng">
              <a:solidFill>
                <a:srgbClr val="1F3A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37791"/>
                </a:solidFill>
              </a:endParaRPr>
            </a:p>
          </p:txBody>
        </p:sp>
        <p:sp>
          <p:nvSpPr>
            <p:cNvPr id="116" name="Google Shape;116;p18"/>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1F3A93"/>
            </a:solidFill>
            <a:ln w="19050" cap="flat" cmpd="sng">
              <a:solidFill>
                <a:srgbClr val="1F3A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37791"/>
                </a:solidFill>
              </a:endParaRPr>
            </a:p>
          </p:txBody>
        </p:sp>
        <p:sp>
          <p:nvSpPr>
            <p:cNvPr id="117" name="Google Shape;117;p18"/>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1F3A93"/>
            </a:solidFill>
            <a:ln w="19050" cap="flat" cmpd="sng">
              <a:solidFill>
                <a:srgbClr val="1F3A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37791"/>
                </a:solidFill>
              </a:endParaRPr>
            </a:p>
          </p:txBody>
        </p:sp>
        <p:sp>
          <p:nvSpPr>
            <p:cNvPr id="118" name="Google Shape;118;p18"/>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1F3A93"/>
            </a:solidFill>
            <a:ln w="19050" cap="flat" cmpd="sng">
              <a:solidFill>
                <a:srgbClr val="1F3A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37791"/>
                </a:solidFill>
              </a:endParaRPr>
            </a:p>
          </p:txBody>
        </p:sp>
      </p:grpSp>
      <p:pic>
        <p:nvPicPr>
          <p:cNvPr id="119" name="Google Shape;119;p18"/>
          <p:cNvPicPr preferRelativeResize="0"/>
          <p:nvPr/>
        </p:nvPicPr>
        <p:blipFill>
          <a:blip r:embed="rId5">
            <a:alphaModFix/>
          </a:blip>
          <a:stretch>
            <a:fillRect/>
          </a:stretch>
        </p:blipFill>
        <p:spPr>
          <a:xfrm>
            <a:off x="737725" y="1509263"/>
            <a:ext cx="2958515" cy="2958515"/>
          </a:xfrm>
          <a:prstGeom prst="rect">
            <a:avLst/>
          </a:prstGeom>
          <a:noFill/>
          <a:ln>
            <a:noFill/>
          </a:ln>
        </p:spPr>
      </p:pic>
      <p:pic>
        <p:nvPicPr>
          <p:cNvPr id="120" name="Google Shape;120;p18"/>
          <p:cNvPicPr preferRelativeResize="0"/>
          <p:nvPr/>
        </p:nvPicPr>
        <p:blipFill>
          <a:blip r:embed="rId6">
            <a:alphaModFix/>
          </a:blip>
          <a:stretch>
            <a:fillRect/>
          </a:stretch>
        </p:blipFill>
        <p:spPr>
          <a:xfrm>
            <a:off x="3228225" y="3555200"/>
            <a:ext cx="1534300" cy="1534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Discussion </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126" name="Google Shape;126;p19"/>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127" name="Google Shape;127;p19"/>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28" name="Google Shape;128;p19"/>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129" name="Google Shape;129;p19"/>
          <p:cNvSpPr txBox="1"/>
          <p:nvPr/>
        </p:nvSpPr>
        <p:spPr>
          <a:xfrm>
            <a:off x="339150" y="2105625"/>
            <a:ext cx="4782300" cy="18009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What makes it a right triangle?</a:t>
            </a:r>
            <a:endParaRPr sz="2000">
              <a:solidFill>
                <a:schemeClr val="dk1"/>
              </a:solidFill>
              <a:latin typeface="Roboto"/>
              <a:ea typeface="Roboto"/>
              <a:cs typeface="Roboto"/>
              <a:sym typeface="Roboto"/>
            </a:endParaRPr>
          </a:p>
          <a:p>
            <a:pPr marL="457200" lvl="0" indent="-355600" algn="l" rtl="0">
              <a:spcBef>
                <a:spcPts val="1000"/>
              </a:spcBef>
              <a:spcAft>
                <a:spcPts val="0"/>
              </a:spcAft>
              <a:buClr>
                <a:schemeClr val="dk1"/>
              </a:buClr>
              <a:buSzPts val="2000"/>
              <a:buFont typeface="Roboto"/>
              <a:buChar char="●"/>
            </a:pPr>
            <a:r>
              <a:rPr lang="en" sz="2000">
                <a:solidFill>
                  <a:schemeClr val="dk1"/>
                </a:solidFill>
                <a:latin typeface="Roboto"/>
                <a:ea typeface="Roboto"/>
                <a:cs typeface="Roboto"/>
                <a:sym typeface="Roboto"/>
              </a:rPr>
              <a:t>How many degrees is a right-angle?</a:t>
            </a:r>
            <a:endParaRPr sz="2000">
              <a:solidFill>
                <a:schemeClr val="dk1"/>
              </a:solidFill>
              <a:latin typeface="Roboto"/>
              <a:ea typeface="Roboto"/>
              <a:cs typeface="Roboto"/>
              <a:sym typeface="Roboto"/>
            </a:endParaRPr>
          </a:p>
          <a:p>
            <a:pPr marL="457200" lvl="0" indent="-355600" algn="l" rtl="0">
              <a:spcBef>
                <a:spcPts val="1000"/>
              </a:spcBef>
              <a:spcAft>
                <a:spcPts val="0"/>
              </a:spcAft>
              <a:buClr>
                <a:schemeClr val="dk1"/>
              </a:buClr>
              <a:buSzPts val="2000"/>
              <a:buFont typeface="Roboto"/>
              <a:buChar char="●"/>
            </a:pPr>
            <a:r>
              <a:rPr lang="en" sz="2000">
                <a:solidFill>
                  <a:schemeClr val="dk1"/>
                </a:solidFill>
                <a:latin typeface="Roboto"/>
                <a:ea typeface="Roboto"/>
                <a:cs typeface="Roboto"/>
                <a:sym typeface="Roboto"/>
              </a:rPr>
              <a:t>What is the hypotenuse?</a:t>
            </a:r>
            <a:endParaRPr sz="2000">
              <a:solidFill>
                <a:schemeClr val="dk1"/>
              </a:solidFill>
              <a:latin typeface="Roboto"/>
              <a:ea typeface="Roboto"/>
              <a:cs typeface="Roboto"/>
              <a:sym typeface="Roboto"/>
            </a:endParaRPr>
          </a:p>
          <a:p>
            <a:pPr marL="0" lvl="0" indent="0" algn="l" rtl="0">
              <a:spcBef>
                <a:spcPts val="1000"/>
              </a:spcBef>
              <a:spcAft>
                <a:spcPts val="1000"/>
              </a:spcAft>
              <a:buNone/>
            </a:pPr>
            <a:endParaRPr sz="2000">
              <a:solidFill>
                <a:schemeClr val="dk1"/>
              </a:solidFill>
              <a:latin typeface="Roboto"/>
              <a:ea typeface="Roboto"/>
              <a:cs typeface="Roboto"/>
              <a:sym typeface="Roboto"/>
            </a:endParaRPr>
          </a:p>
        </p:txBody>
      </p:sp>
      <p:sp>
        <p:nvSpPr>
          <p:cNvPr id="130" name="Google Shape;130;p19"/>
          <p:cNvSpPr txBox="1"/>
          <p:nvPr/>
        </p:nvSpPr>
        <p:spPr>
          <a:xfrm>
            <a:off x="470325" y="1305563"/>
            <a:ext cx="81558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00B2A9"/>
                </a:solidFill>
                <a:latin typeface="Roboto"/>
                <a:ea typeface="Roboto"/>
                <a:cs typeface="Roboto"/>
                <a:sym typeface="Roboto"/>
              </a:rPr>
              <a:t>What do you know about right triangles?</a:t>
            </a:r>
            <a:endParaRPr sz="2200" b="1">
              <a:solidFill>
                <a:srgbClr val="00B2A9"/>
              </a:solidFill>
              <a:latin typeface="Roboto"/>
              <a:ea typeface="Roboto"/>
              <a:cs typeface="Roboto"/>
              <a:sym typeface="Roboto"/>
            </a:endParaRPr>
          </a:p>
        </p:txBody>
      </p:sp>
      <p:grpSp>
        <p:nvGrpSpPr>
          <p:cNvPr id="131" name="Google Shape;131;p19"/>
          <p:cNvGrpSpPr/>
          <p:nvPr/>
        </p:nvGrpSpPr>
        <p:grpSpPr>
          <a:xfrm>
            <a:off x="5050375" y="2828900"/>
            <a:ext cx="2632150" cy="1668700"/>
            <a:chOff x="6284525" y="2028900"/>
            <a:chExt cx="2632150" cy="1668700"/>
          </a:xfrm>
        </p:grpSpPr>
        <p:sp>
          <p:nvSpPr>
            <p:cNvPr id="132" name="Google Shape;132;p19"/>
            <p:cNvSpPr/>
            <p:nvPr/>
          </p:nvSpPr>
          <p:spPr>
            <a:xfrm>
              <a:off x="6536775" y="2028900"/>
              <a:ext cx="2379900" cy="12831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6536775" y="3169500"/>
              <a:ext cx="142500" cy="1425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txBox="1"/>
            <p:nvPr/>
          </p:nvSpPr>
          <p:spPr>
            <a:xfrm>
              <a:off x="6284525" y="257725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latin typeface="Roboto"/>
                  <a:ea typeface="Roboto"/>
                  <a:cs typeface="Roboto"/>
                  <a:sym typeface="Roboto"/>
                </a:rPr>
                <a:t>a</a:t>
              </a:r>
              <a:endParaRPr i="1">
                <a:solidFill>
                  <a:srgbClr val="1F3A92"/>
                </a:solidFill>
                <a:latin typeface="Roboto"/>
                <a:ea typeface="Roboto"/>
                <a:cs typeface="Roboto"/>
                <a:sym typeface="Roboto"/>
              </a:endParaRPr>
            </a:p>
          </p:txBody>
        </p:sp>
        <p:sp>
          <p:nvSpPr>
            <p:cNvPr id="135" name="Google Shape;135;p19"/>
            <p:cNvSpPr txBox="1"/>
            <p:nvPr/>
          </p:nvSpPr>
          <p:spPr>
            <a:xfrm>
              <a:off x="7434925" y="329740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latin typeface="Roboto"/>
                  <a:ea typeface="Roboto"/>
                  <a:cs typeface="Roboto"/>
                  <a:sym typeface="Roboto"/>
                </a:rPr>
                <a:t>b</a:t>
              </a:r>
              <a:endParaRPr i="1">
                <a:solidFill>
                  <a:srgbClr val="1F3A92"/>
                </a:solidFill>
                <a:latin typeface="Roboto"/>
                <a:ea typeface="Roboto"/>
                <a:cs typeface="Roboto"/>
                <a:sym typeface="Roboto"/>
              </a:endParaRPr>
            </a:p>
          </p:txBody>
        </p:sp>
        <p:sp>
          <p:nvSpPr>
            <p:cNvPr id="136" name="Google Shape;136;p19"/>
            <p:cNvSpPr txBox="1"/>
            <p:nvPr/>
          </p:nvSpPr>
          <p:spPr>
            <a:xfrm>
              <a:off x="7600575" y="2286625"/>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latin typeface="Roboto"/>
                  <a:ea typeface="Roboto"/>
                  <a:cs typeface="Roboto"/>
                  <a:sym typeface="Roboto"/>
                </a:rPr>
                <a:t>c</a:t>
              </a:r>
              <a:endParaRPr i="1">
                <a:solidFill>
                  <a:srgbClr val="1F3A92"/>
                </a:solidFill>
                <a:latin typeface="Roboto"/>
                <a:ea typeface="Roboto"/>
                <a:cs typeface="Roboto"/>
                <a:sym typeface="Roboto"/>
              </a:endParaRPr>
            </a:p>
          </p:txBody>
        </p:sp>
      </p:grpSp>
      <p:pic>
        <p:nvPicPr>
          <p:cNvPr id="137" name="Google Shape;137;p19"/>
          <p:cNvPicPr preferRelativeResize="0"/>
          <p:nvPr/>
        </p:nvPicPr>
        <p:blipFill rotWithShape="1">
          <a:blip r:embed="rId5">
            <a:alphaModFix/>
          </a:blip>
          <a:srcRect l="24704" t="36201" b="36660"/>
          <a:stretch/>
        </p:blipFill>
        <p:spPr>
          <a:xfrm rot="8100058">
            <a:off x="6525506" y="2876547"/>
            <a:ext cx="628235" cy="226428"/>
          </a:xfrm>
          <a:prstGeom prst="rect">
            <a:avLst/>
          </a:prstGeom>
          <a:noFill/>
          <a:ln>
            <a:noFill/>
          </a:ln>
        </p:spPr>
      </p:pic>
      <p:pic>
        <p:nvPicPr>
          <p:cNvPr id="138" name="Google Shape;138;p19"/>
          <p:cNvPicPr preferRelativeResize="0"/>
          <p:nvPr/>
        </p:nvPicPr>
        <p:blipFill rotWithShape="1">
          <a:blip r:embed="rId5">
            <a:alphaModFix/>
          </a:blip>
          <a:srcRect l="-8483" t="38529" b="36661"/>
          <a:stretch/>
        </p:blipFill>
        <p:spPr>
          <a:xfrm rot="6539255" flipH="1">
            <a:off x="4481201" y="4180290"/>
            <a:ext cx="905099" cy="206994"/>
          </a:xfrm>
          <a:prstGeom prst="rect">
            <a:avLst/>
          </a:prstGeom>
          <a:noFill/>
          <a:ln>
            <a:noFill/>
          </a:ln>
        </p:spPr>
      </p:pic>
      <p:pic>
        <p:nvPicPr>
          <p:cNvPr id="139" name="Google Shape;139;p19"/>
          <p:cNvPicPr preferRelativeResize="0"/>
          <p:nvPr/>
        </p:nvPicPr>
        <p:blipFill rotWithShape="1">
          <a:blip r:embed="rId5">
            <a:alphaModFix/>
          </a:blip>
          <a:srcRect l="-8483" t="38529" b="36661"/>
          <a:stretch/>
        </p:blipFill>
        <p:spPr>
          <a:xfrm rot="9293872" flipH="1">
            <a:off x="5245326" y="4569889"/>
            <a:ext cx="905099" cy="206996"/>
          </a:xfrm>
          <a:prstGeom prst="rect">
            <a:avLst/>
          </a:prstGeom>
          <a:noFill/>
          <a:ln>
            <a:noFill/>
          </a:ln>
        </p:spPr>
      </p:pic>
      <p:sp>
        <p:nvSpPr>
          <p:cNvPr id="140" name="Google Shape;140;p19"/>
          <p:cNvSpPr txBox="1"/>
          <p:nvPr/>
        </p:nvSpPr>
        <p:spPr>
          <a:xfrm>
            <a:off x="4565275" y="4598050"/>
            <a:ext cx="907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1F3A92"/>
                </a:solidFill>
                <a:latin typeface="Roboto"/>
                <a:ea typeface="Roboto"/>
                <a:cs typeface="Roboto"/>
                <a:sym typeface="Roboto"/>
              </a:rPr>
              <a:t>Legs</a:t>
            </a:r>
            <a:endParaRPr sz="1600" b="1">
              <a:solidFill>
                <a:srgbClr val="1F3A92"/>
              </a:solidFill>
              <a:latin typeface="Roboto"/>
              <a:ea typeface="Roboto"/>
              <a:cs typeface="Roboto"/>
              <a:sym typeface="Roboto"/>
            </a:endParaRPr>
          </a:p>
        </p:txBody>
      </p:sp>
      <p:sp>
        <p:nvSpPr>
          <p:cNvPr id="141" name="Google Shape;141;p19"/>
          <p:cNvSpPr txBox="1"/>
          <p:nvPr/>
        </p:nvSpPr>
        <p:spPr>
          <a:xfrm>
            <a:off x="6929575" y="2343275"/>
            <a:ext cx="2214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1F3A92"/>
                </a:solidFill>
                <a:latin typeface="Roboto"/>
                <a:ea typeface="Roboto"/>
                <a:cs typeface="Roboto"/>
                <a:sym typeface="Roboto"/>
              </a:rPr>
              <a:t>Hypotenuse</a:t>
            </a:r>
            <a:endParaRPr sz="1600" b="1">
              <a:solidFill>
                <a:srgbClr val="1F3A92"/>
              </a:solidFill>
              <a:latin typeface="Roboto"/>
              <a:ea typeface="Roboto"/>
              <a:cs typeface="Roboto"/>
              <a:sym typeface="Roboto"/>
            </a:endParaRPr>
          </a:p>
          <a:p>
            <a:pPr marL="457200" lvl="0" indent="-317500" algn="l" rtl="0">
              <a:spcBef>
                <a:spcPts val="0"/>
              </a:spcBef>
              <a:spcAft>
                <a:spcPts val="0"/>
              </a:spcAft>
              <a:buClr>
                <a:srgbClr val="1F3A92"/>
              </a:buClr>
              <a:buSzPts val="1400"/>
              <a:buFont typeface="Roboto"/>
              <a:buChar char="●"/>
            </a:pPr>
            <a:r>
              <a:rPr lang="en">
                <a:solidFill>
                  <a:srgbClr val="1F3A92"/>
                </a:solidFill>
                <a:latin typeface="Roboto"/>
                <a:ea typeface="Roboto"/>
                <a:cs typeface="Roboto"/>
                <a:sym typeface="Roboto"/>
              </a:rPr>
              <a:t>Opposite the right angle</a:t>
            </a:r>
            <a:endParaRPr>
              <a:solidFill>
                <a:srgbClr val="1F3A92"/>
              </a:solidFill>
              <a:latin typeface="Roboto"/>
              <a:ea typeface="Roboto"/>
              <a:cs typeface="Roboto"/>
              <a:sym typeface="Roboto"/>
            </a:endParaRPr>
          </a:p>
          <a:p>
            <a:pPr marL="457200" lvl="0" indent="-317500" algn="l" rtl="0">
              <a:spcBef>
                <a:spcPts val="0"/>
              </a:spcBef>
              <a:spcAft>
                <a:spcPts val="0"/>
              </a:spcAft>
              <a:buClr>
                <a:srgbClr val="1F3A92"/>
              </a:buClr>
              <a:buSzPts val="1400"/>
              <a:buFont typeface="Roboto"/>
              <a:buChar char="●"/>
            </a:pPr>
            <a:r>
              <a:rPr lang="en">
                <a:solidFill>
                  <a:srgbClr val="1F3A92"/>
                </a:solidFill>
                <a:latin typeface="Roboto"/>
                <a:ea typeface="Roboto"/>
                <a:cs typeface="Roboto"/>
                <a:sym typeface="Roboto"/>
              </a:rPr>
              <a:t>Longest of the 3 sides</a:t>
            </a:r>
            <a:endParaRPr>
              <a:solidFill>
                <a:srgbClr val="1F3A92"/>
              </a:solidFill>
              <a:latin typeface="Roboto"/>
              <a:ea typeface="Roboto"/>
              <a:cs typeface="Roboto"/>
              <a:sym typeface="Roboto"/>
            </a:endParaRPr>
          </a:p>
        </p:txBody>
      </p:sp>
      <p:sp>
        <p:nvSpPr>
          <p:cNvPr id="142" name="Google Shape;142;p19"/>
          <p:cNvSpPr txBox="1"/>
          <p:nvPr/>
        </p:nvSpPr>
        <p:spPr>
          <a:xfrm>
            <a:off x="5472775" y="3688000"/>
            <a:ext cx="60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00B2A9"/>
                </a:solidFill>
                <a:latin typeface="Roboto"/>
                <a:ea typeface="Roboto"/>
                <a:cs typeface="Roboto"/>
                <a:sym typeface="Roboto"/>
              </a:rPr>
              <a:t>90</a:t>
            </a:r>
            <a:r>
              <a:rPr lang="en" i="1" baseline="30000">
                <a:solidFill>
                  <a:srgbClr val="00B2A9"/>
                </a:solidFill>
                <a:latin typeface="Roboto"/>
                <a:ea typeface="Roboto"/>
                <a:cs typeface="Roboto"/>
                <a:sym typeface="Roboto"/>
              </a:rPr>
              <a:t>o</a:t>
            </a:r>
            <a:endParaRPr i="1" baseline="30000">
              <a:solidFill>
                <a:srgbClr val="00B2A9"/>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1000"/>
                                        <p:tgtEl>
                                          <p:spTgt spid="141"/>
                                        </p:tgtEl>
                                      </p:cBhvr>
                                    </p:animEffect>
                                  </p:childTnLst>
                                </p:cTn>
                              </p:par>
                              <p:par>
                                <p:cTn id="13" presetID="10" presetClass="entr" presetSubtype="0"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fade">
                                      <p:cBhvr>
                                        <p:cTn id="15" dur="100"/>
                                        <p:tgtEl>
                                          <p:spTgt spid="1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8"/>
                                        </p:tgtEl>
                                        <p:attrNameLst>
                                          <p:attrName>style.visibility</p:attrName>
                                        </p:attrNameLst>
                                      </p:cBhvr>
                                      <p:to>
                                        <p:strVal val="visible"/>
                                      </p:to>
                                    </p:set>
                                    <p:animEffect transition="in" filter="fade">
                                      <p:cBhvr>
                                        <p:cTn id="20" dur="1000"/>
                                        <p:tgtEl>
                                          <p:spTgt spid="138"/>
                                        </p:tgtEl>
                                      </p:cBhvr>
                                    </p:animEffect>
                                  </p:childTnLst>
                                </p:cTn>
                              </p:par>
                              <p:par>
                                <p:cTn id="21" presetID="10" presetClass="entr" presetSubtype="0" fill="hold" nodeType="with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fade">
                                      <p:cBhvr>
                                        <p:cTn id="23" dur="1000"/>
                                        <p:tgtEl>
                                          <p:spTgt spid="139"/>
                                        </p:tgtEl>
                                      </p:cBhvr>
                                    </p:animEffect>
                                  </p:childTnLst>
                                </p:cTn>
                              </p:par>
                              <p:par>
                                <p:cTn id="24" presetID="10" presetClass="entr" presetSubtype="0" fill="hold" nodeType="withEffect">
                                  <p:stCondLst>
                                    <p:cond delay="0"/>
                                  </p:stCondLst>
                                  <p:childTnLst>
                                    <p:set>
                                      <p:cBhvr>
                                        <p:cTn id="25" dur="1" fill="hold">
                                          <p:stCondLst>
                                            <p:cond delay="0"/>
                                          </p:stCondLst>
                                        </p:cTn>
                                        <p:tgtEl>
                                          <p:spTgt spid="140"/>
                                        </p:tgtEl>
                                        <p:attrNameLst>
                                          <p:attrName>style.visibility</p:attrName>
                                        </p:attrNameLst>
                                      </p:cBhvr>
                                      <p:to>
                                        <p:strVal val="visible"/>
                                      </p:to>
                                    </p:set>
                                    <p:animEffect transition="in" filter="fade">
                                      <p:cBhvr>
                                        <p:cTn id="26"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Pythagorean Theorem </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148" name="Google Shape;148;p20"/>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149" name="Google Shape;149;p20"/>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50" name="Google Shape;150;p20"/>
          <p:cNvPicPr preferRelativeResize="0"/>
          <p:nvPr/>
        </p:nvPicPr>
        <p:blipFill>
          <a:blip r:embed="rId4">
            <a:alphaModFix/>
          </a:blip>
          <a:stretch>
            <a:fillRect/>
          </a:stretch>
        </p:blipFill>
        <p:spPr>
          <a:xfrm>
            <a:off x="7797174" y="-46400"/>
            <a:ext cx="1197252" cy="1151298"/>
          </a:xfrm>
          <a:prstGeom prst="rect">
            <a:avLst/>
          </a:prstGeom>
          <a:noFill/>
          <a:ln>
            <a:noFill/>
          </a:ln>
        </p:spPr>
      </p:pic>
      <p:grpSp>
        <p:nvGrpSpPr>
          <p:cNvPr id="151" name="Google Shape;151;p20"/>
          <p:cNvGrpSpPr/>
          <p:nvPr/>
        </p:nvGrpSpPr>
        <p:grpSpPr>
          <a:xfrm>
            <a:off x="6284525" y="2028900"/>
            <a:ext cx="2632150" cy="1668700"/>
            <a:chOff x="6284525" y="2028900"/>
            <a:chExt cx="2632150" cy="1668700"/>
          </a:xfrm>
        </p:grpSpPr>
        <p:sp>
          <p:nvSpPr>
            <p:cNvPr id="152" name="Google Shape;152;p20"/>
            <p:cNvSpPr/>
            <p:nvPr/>
          </p:nvSpPr>
          <p:spPr>
            <a:xfrm>
              <a:off x="6536775" y="2028900"/>
              <a:ext cx="2379900" cy="12831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6536775" y="3169500"/>
              <a:ext cx="142500" cy="1425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txBox="1"/>
            <p:nvPr/>
          </p:nvSpPr>
          <p:spPr>
            <a:xfrm>
              <a:off x="6284525" y="257725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a</a:t>
              </a:r>
              <a:endParaRPr i="1">
                <a:solidFill>
                  <a:srgbClr val="1F3A92"/>
                </a:solidFill>
              </a:endParaRPr>
            </a:p>
          </p:txBody>
        </p:sp>
        <p:sp>
          <p:nvSpPr>
            <p:cNvPr id="155" name="Google Shape;155;p20"/>
            <p:cNvSpPr txBox="1"/>
            <p:nvPr/>
          </p:nvSpPr>
          <p:spPr>
            <a:xfrm>
              <a:off x="7434925" y="329740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b</a:t>
              </a:r>
              <a:endParaRPr i="1">
                <a:solidFill>
                  <a:srgbClr val="1F3A92"/>
                </a:solidFill>
              </a:endParaRPr>
            </a:p>
          </p:txBody>
        </p:sp>
        <p:sp>
          <p:nvSpPr>
            <p:cNvPr id="156" name="Google Shape;156;p20"/>
            <p:cNvSpPr txBox="1"/>
            <p:nvPr/>
          </p:nvSpPr>
          <p:spPr>
            <a:xfrm>
              <a:off x="7600575" y="2286625"/>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c</a:t>
              </a:r>
              <a:endParaRPr i="1">
                <a:solidFill>
                  <a:srgbClr val="1F3A92"/>
                </a:solidFill>
              </a:endParaRPr>
            </a:p>
          </p:txBody>
        </p:sp>
      </p:grpSp>
      <p:sp>
        <p:nvSpPr>
          <p:cNvPr id="157" name="Google Shape;157;p20"/>
          <p:cNvSpPr txBox="1"/>
          <p:nvPr/>
        </p:nvSpPr>
        <p:spPr>
          <a:xfrm>
            <a:off x="409575" y="1163500"/>
            <a:ext cx="6050100" cy="316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b="1" i="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2100" b="1">
                <a:solidFill>
                  <a:srgbClr val="FDB82C"/>
                </a:solidFill>
                <a:latin typeface="Roboto"/>
                <a:ea typeface="Roboto"/>
                <a:cs typeface="Roboto"/>
                <a:sym typeface="Roboto"/>
              </a:rPr>
              <a:t>Pythagorean Theorem</a:t>
            </a:r>
            <a:r>
              <a:rPr lang="en" sz="2100" b="1">
                <a:solidFill>
                  <a:schemeClr val="dk1"/>
                </a:solidFill>
                <a:latin typeface="Roboto"/>
                <a:ea typeface="Roboto"/>
                <a:cs typeface="Roboto"/>
                <a:sym typeface="Roboto"/>
              </a:rPr>
              <a:t> </a:t>
            </a:r>
            <a:r>
              <a:rPr lang="en" sz="2100">
                <a:solidFill>
                  <a:srgbClr val="424242"/>
                </a:solidFill>
                <a:latin typeface="Roboto"/>
                <a:ea typeface="Roboto"/>
                <a:cs typeface="Roboto"/>
                <a:sym typeface="Roboto"/>
              </a:rPr>
              <a:t>is used for right triangles and allows us to find the length of one side of the triangle, when the other two side lengths are known.</a:t>
            </a:r>
            <a:endParaRPr sz="2100">
              <a:solidFill>
                <a:srgbClr val="42424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3800" b="1" i="1">
                <a:solidFill>
                  <a:srgbClr val="00B2A9"/>
                </a:solidFill>
                <a:latin typeface="Roboto"/>
                <a:ea typeface="Roboto"/>
                <a:cs typeface="Roboto"/>
                <a:sym typeface="Roboto"/>
              </a:rPr>
              <a:t>a</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 b</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 c</a:t>
            </a:r>
            <a:r>
              <a:rPr lang="en" sz="3800" b="1" i="1" baseline="30000">
                <a:solidFill>
                  <a:srgbClr val="00B2A9"/>
                </a:solidFill>
                <a:latin typeface="Roboto"/>
                <a:ea typeface="Roboto"/>
                <a:cs typeface="Roboto"/>
                <a:sym typeface="Roboto"/>
              </a:rPr>
              <a:t>2</a:t>
            </a:r>
            <a:r>
              <a:rPr lang="en" sz="3800" b="1" i="1">
                <a:solidFill>
                  <a:srgbClr val="00B2A9"/>
                </a:solidFill>
                <a:latin typeface="Roboto"/>
                <a:ea typeface="Roboto"/>
                <a:cs typeface="Roboto"/>
                <a:sym typeface="Roboto"/>
              </a:rPr>
              <a:t> </a:t>
            </a:r>
            <a:endParaRPr sz="3800">
              <a:solidFill>
                <a:srgbClr val="42424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p:txBody>
      </p:sp>
      <p:grpSp>
        <p:nvGrpSpPr>
          <p:cNvPr id="158" name="Google Shape;158;p20"/>
          <p:cNvGrpSpPr/>
          <p:nvPr/>
        </p:nvGrpSpPr>
        <p:grpSpPr>
          <a:xfrm>
            <a:off x="10" y="4621478"/>
            <a:ext cx="9144064" cy="521757"/>
            <a:chOff x="5013800" y="2994849"/>
            <a:chExt cx="3673200" cy="457200"/>
          </a:xfrm>
        </p:grpSpPr>
        <p:sp>
          <p:nvSpPr>
            <p:cNvPr id="159" name="Google Shape;159;p20"/>
            <p:cNvSpPr/>
            <p:nvPr/>
          </p:nvSpPr>
          <p:spPr>
            <a:xfrm rot="-5400000">
              <a:off x="6621800" y="1386849"/>
              <a:ext cx="457200" cy="3673200"/>
            </a:xfrm>
            <a:prstGeom prst="round2SameRect">
              <a:avLst>
                <a:gd name="adj1" fmla="val 0"/>
                <a:gd name="adj2" fmla="val 50000"/>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txBox="1"/>
            <p:nvPr/>
          </p:nvSpPr>
          <p:spPr>
            <a:xfrm>
              <a:off x="5109950" y="3057558"/>
              <a:ext cx="3316800" cy="331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300" b="1">
                  <a:solidFill>
                    <a:srgbClr val="1F3A93"/>
                  </a:solidFill>
                  <a:latin typeface="Roboto"/>
                  <a:ea typeface="Roboto"/>
                  <a:cs typeface="Roboto"/>
                  <a:sym typeface="Roboto"/>
                </a:rPr>
                <a:t>DID YOU KNOW: </a:t>
              </a:r>
              <a:r>
                <a:rPr lang="en" sz="1300">
                  <a:solidFill>
                    <a:srgbClr val="1F3A93"/>
                  </a:solidFill>
                  <a:latin typeface="Roboto"/>
                  <a:ea typeface="Roboto"/>
                  <a:cs typeface="Roboto"/>
                  <a:sym typeface="Roboto"/>
                </a:rPr>
                <a:t>Pythagoras lived during the 6th century B.C. on the island of Samos in the Aegean Sea. He also lived in Egypt, Babylon, and southern Italy. He was a philosopher and a teacher.</a:t>
              </a:r>
              <a:endParaRPr sz="1300">
                <a:solidFill>
                  <a:srgbClr val="1F3A93"/>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300">
                <a:solidFill>
                  <a:srgbClr val="1F3A93"/>
                </a:solidFill>
                <a:latin typeface="Roboto"/>
                <a:ea typeface="Roboto"/>
                <a:cs typeface="Roboto"/>
                <a:sym typeface="Roboto"/>
              </a:endParaRPr>
            </a:p>
            <a:p>
              <a:pPr marL="0" lvl="0" indent="0" algn="l" rtl="0">
                <a:lnSpc>
                  <a:spcPct val="100000"/>
                </a:lnSpc>
                <a:spcBef>
                  <a:spcPts val="0"/>
                </a:spcBef>
                <a:spcAft>
                  <a:spcPts val="0"/>
                </a:spcAft>
                <a:buNone/>
              </a:pPr>
              <a:r>
                <a:rPr lang="en" sz="1300">
                  <a:solidFill>
                    <a:srgbClr val="1F3A93"/>
                  </a:solidFill>
                  <a:latin typeface="Roboto"/>
                  <a:ea typeface="Roboto"/>
                  <a:cs typeface="Roboto"/>
                  <a:sym typeface="Roboto"/>
                </a:rPr>
                <a:t> </a:t>
              </a:r>
              <a:endParaRPr sz="1300" b="1">
                <a:solidFill>
                  <a:srgbClr val="1F3A93"/>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311700" y="32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1F3A93"/>
                </a:solidFill>
                <a:latin typeface="Roboto Condensed"/>
                <a:ea typeface="Roboto Condensed"/>
                <a:cs typeface="Roboto Condensed"/>
                <a:sym typeface="Roboto Condensed"/>
              </a:rPr>
              <a:t>Pythagorean Theorem - Let’s Practice!</a:t>
            </a: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ct val="39285"/>
              <a:buFont typeface="Arial"/>
              <a:buNone/>
            </a:pPr>
            <a:endParaRPr b="1">
              <a:solidFill>
                <a:srgbClr val="1F3A93"/>
              </a:solidFill>
              <a:latin typeface="Roboto Condensed"/>
              <a:ea typeface="Roboto Condensed"/>
              <a:cs typeface="Roboto Condensed"/>
              <a:sym typeface="Roboto Condensed"/>
            </a:endParaRPr>
          </a:p>
          <a:p>
            <a:pPr marL="0" lvl="0" indent="0" algn="l" rtl="0">
              <a:spcBef>
                <a:spcPts val="0"/>
              </a:spcBef>
              <a:spcAft>
                <a:spcPts val="0"/>
              </a:spcAft>
              <a:buNone/>
            </a:pPr>
            <a:endParaRPr b="1">
              <a:solidFill>
                <a:srgbClr val="1F3A93"/>
              </a:solidFill>
              <a:latin typeface="Roboto Condensed"/>
              <a:ea typeface="Roboto Condensed"/>
              <a:cs typeface="Roboto Condensed"/>
              <a:sym typeface="Roboto Condensed"/>
            </a:endParaRPr>
          </a:p>
        </p:txBody>
      </p:sp>
      <p:cxnSp>
        <p:nvCxnSpPr>
          <p:cNvPr id="166" name="Google Shape;166;p21"/>
          <p:cNvCxnSpPr/>
          <p:nvPr/>
        </p:nvCxnSpPr>
        <p:spPr>
          <a:xfrm>
            <a:off x="409575" y="1028700"/>
            <a:ext cx="8277300" cy="0"/>
          </a:xfrm>
          <a:prstGeom prst="straightConnector1">
            <a:avLst/>
          </a:prstGeom>
          <a:noFill/>
          <a:ln w="28575" cap="flat" cmpd="sng">
            <a:solidFill>
              <a:srgbClr val="1F3A93"/>
            </a:solidFill>
            <a:prstDash val="solid"/>
            <a:round/>
            <a:headEnd type="none" w="med" len="med"/>
            <a:tailEnd type="none" w="med" len="med"/>
          </a:ln>
        </p:spPr>
      </p:cxnSp>
      <p:pic>
        <p:nvPicPr>
          <p:cNvPr id="167" name="Google Shape;167;p21"/>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68" name="Google Shape;168;p21"/>
          <p:cNvPicPr preferRelativeResize="0"/>
          <p:nvPr/>
        </p:nvPicPr>
        <p:blipFill>
          <a:blip r:embed="rId4">
            <a:alphaModFix/>
          </a:blip>
          <a:stretch>
            <a:fillRect/>
          </a:stretch>
        </p:blipFill>
        <p:spPr>
          <a:xfrm>
            <a:off x="7797174" y="-46400"/>
            <a:ext cx="1197252" cy="1151298"/>
          </a:xfrm>
          <a:prstGeom prst="rect">
            <a:avLst/>
          </a:prstGeom>
          <a:noFill/>
          <a:ln>
            <a:noFill/>
          </a:ln>
        </p:spPr>
      </p:pic>
      <p:grpSp>
        <p:nvGrpSpPr>
          <p:cNvPr id="169" name="Google Shape;169;p21"/>
          <p:cNvGrpSpPr/>
          <p:nvPr/>
        </p:nvGrpSpPr>
        <p:grpSpPr>
          <a:xfrm>
            <a:off x="711450" y="2464500"/>
            <a:ext cx="2632150" cy="1668700"/>
            <a:chOff x="6284525" y="2028900"/>
            <a:chExt cx="2632150" cy="1668700"/>
          </a:xfrm>
        </p:grpSpPr>
        <p:sp>
          <p:nvSpPr>
            <p:cNvPr id="170" name="Google Shape;170;p21"/>
            <p:cNvSpPr/>
            <p:nvPr/>
          </p:nvSpPr>
          <p:spPr>
            <a:xfrm>
              <a:off x="6536775" y="2028900"/>
              <a:ext cx="2379900" cy="1283100"/>
            </a:xfrm>
            <a:prstGeom prst="rtTriangle">
              <a:avLst/>
            </a:prstGeom>
            <a:noFill/>
            <a:ln w="28575"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1"/>
            <p:cNvSpPr/>
            <p:nvPr/>
          </p:nvSpPr>
          <p:spPr>
            <a:xfrm>
              <a:off x="6536775" y="3169500"/>
              <a:ext cx="142500" cy="142500"/>
            </a:xfrm>
            <a:prstGeom prst="rect">
              <a:avLst/>
            </a:prstGeom>
            <a:noFill/>
            <a:ln w="19050" cap="flat" cmpd="sng">
              <a:solidFill>
                <a:srgbClr val="00B2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txBox="1"/>
            <p:nvPr/>
          </p:nvSpPr>
          <p:spPr>
            <a:xfrm>
              <a:off x="6284525" y="257725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5</a:t>
              </a:r>
              <a:endParaRPr i="1">
                <a:solidFill>
                  <a:srgbClr val="1F3A92"/>
                </a:solidFill>
              </a:endParaRPr>
            </a:p>
          </p:txBody>
        </p:sp>
        <p:sp>
          <p:nvSpPr>
            <p:cNvPr id="173" name="Google Shape;173;p21"/>
            <p:cNvSpPr txBox="1"/>
            <p:nvPr/>
          </p:nvSpPr>
          <p:spPr>
            <a:xfrm>
              <a:off x="7434925" y="329740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b</a:t>
              </a:r>
              <a:endParaRPr i="1">
                <a:solidFill>
                  <a:srgbClr val="1F3A92"/>
                </a:solidFill>
              </a:endParaRPr>
            </a:p>
          </p:txBody>
        </p:sp>
        <p:sp>
          <p:nvSpPr>
            <p:cNvPr id="174" name="Google Shape;174;p21"/>
            <p:cNvSpPr txBox="1"/>
            <p:nvPr/>
          </p:nvSpPr>
          <p:spPr>
            <a:xfrm>
              <a:off x="7600575" y="2286625"/>
              <a:ext cx="39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rgbClr val="1F3A92"/>
                  </a:solidFill>
                </a:rPr>
                <a:t>15</a:t>
              </a:r>
              <a:endParaRPr i="1">
                <a:solidFill>
                  <a:srgbClr val="1F3A92"/>
                </a:solidFill>
              </a:endParaRPr>
            </a:p>
          </p:txBody>
        </p:sp>
      </p:grpSp>
      <p:sp>
        <p:nvSpPr>
          <p:cNvPr id="175" name="Google Shape;175;p21"/>
          <p:cNvSpPr txBox="1"/>
          <p:nvPr/>
        </p:nvSpPr>
        <p:spPr>
          <a:xfrm>
            <a:off x="409575" y="1163500"/>
            <a:ext cx="48714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400" b="1" i="1">
                <a:solidFill>
                  <a:srgbClr val="00B2A9"/>
                </a:solidFill>
                <a:latin typeface="Roboto"/>
                <a:ea typeface="Roboto"/>
                <a:cs typeface="Roboto"/>
                <a:sym typeface="Roboto"/>
              </a:rPr>
              <a:t>Finding a leg</a:t>
            </a:r>
            <a:endParaRPr sz="3400">
              <a:solidFill>
                <a:srgbClr val="42424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100">
              <a:solidFill>
                <a:srgbClr val="424242"/>
              </a:solidFill>
              <a:latin typeface="Roboto"/>
              <a:ea typeface="Roboto"/>
              <a:cs typeface="Roboto"/>
              <a:sym typeface="Roboto"/>
            </a:endParaRPr>
          </a:p>
        </p:txBody>
      </p:sp>
      <p:cxnSp>
        <p:nvCxnSpPr>
          <p:cNvPr id="176" name="Google Shape;176;p21"/>
          <p:cNvCxnSpPr/>
          <p:nvPr/>
        </p:nvCxnSpPr>
        <p:spPr>
          <a:xfrm>
            <a:off x="5684865" y="2072400"/>
            <a:ext cx="0" cy="2724900"/>
          </a:xfrm>
          <a:prstGeom prst="straightConnector1">
            <a:avLst/>
          </a:prstGeom>
          <a:noFill/>
          <a:ln w="19050" cap="flat" cmpd="sng">
            <a:solidFill>
              <a:srgbClr val="1F3A92"/>
            </a:solidFill>
            <a:prstDash val="solid"/>
            <a:round/>
            <a:headEnd type="none" w="med" len="med"/>
            <a:tailEnd type="none" w="med" len="med"/>
          </a:ln>
        </p:spPr>
      </p:cxnSp>
      <p:cxnSp>
        <p:nvCxnSpPr>
          <p:cNvPr id="177" name="Google Shape;177;p21"/>
          <p:cNvCxnSpPr/>
          <p:nvPr/>
        </p:nvCxnSpPr>
        <p:spPr>
          <a:xfrm rot="10800000">
            <a:off x="3439025" y="2394228"/>
            <a:ext cx="5555400" cy="0"/>
          </a:xfrm>
          <a:prstGeom prst="straightConnector1">
            <a:avLst/>
          </a:prstGeom>
          <a:noFill/>
          <a:ln w="19050" cap="flat" cmpd="sng">
            <a:solidFill>
              <a:srgbClr val="1F3A92"/>
            </a:solidFill>
            <a:prstDash val="solid"/>
            <a:round/>
            <a:headEnd type="none" w="med" len="med"/>
            <a:tailEnd type="none" w="med" len="med"/>
          </a:ln>
        </p:spPr>
      </p:cxnSp>
      <p:sp>
        <p:nvSpPr>
          <p:cNvPr id="178" name="Google Shape;178;p21"/>
          <p:cNvSpPr txBox="1"/>
          <p:nvPr/>
        </p:nvSpPr>
        <p:spPr>
          <a:xfrm>
            <a:off x="3470625" y="2459400"/>
            <a:ext cx="2214300" cy="25551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a:latin typeface="Roboto"/>
                <a:ea typeface="Roboto"/>
                <a:cs typeface="Roboto"/>
                <a:sym typeface="Roboto"/>
              </a:rPr>
              <a:t>Write equation</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Substitute numbers</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Square numbers</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Subtract</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Find the square root</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Label answer</a:t>
            </a:r>
            <a:endParaRPr>
              <a:latin typeface="Roboto"/>
              <a:ea typeface="Roboto"/>
              <a:cs typeface="Roboto"/>
              <a:sym typeface="Roboto"/>
            </a:endParaRPr>
          </a:p>
        </p:txBody>
      </p:sp>
      <p:sp>
        <p:nvSpPr>
          <p:cNvPr id="179" name="Google Shape;179;p21"/>
          <p:cNvSpPr txBox="1"/>
          <p:nvPr/>
        </p:nvSpPr>
        <p:spPr>
          <a:xfrm>
            <a:off x="5907625" y="2459400"/>
            <a:ext cx="3086700" cy="29862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a:latin typeface="Roboto"/>
                <a:ea typeface="Roboto"/>
                <a:cs typeface="Roboto"/>
                <a:sym typeface="Roboto"/>
              </a:rPr>
              <a:t>a</a:t>
            </a:r>
            <a:r>
              <a:rPr lang="en" baseline="30000">
                <a:latin typeface="Roboto"/>
                <a:ea typeface="Roboto"/>
                <a:cs typeface="Roboto"/>
                <a:sym typeface="Roboto"/>
              </a:rPr>
              <a:t>2</a:t>
            </a:r>
            <a:r>
              <a:rPr lang="en">
                <a:latin typeface="Roboto"/>
                <a:ea typeface="Roboto"/>
                <a:cs typeface="Roboto"/>
                <a:sym typeface="Roboto"/>
              </a:rPr>
              <a:t> + b</a:t>
            </a:r>
            <a:r>
              <a:rPr lang="en" baseline="30000">
                <a:latin typeface="Roboto"/>
                <a:ea typeface="Roboto"/>
                <a:cs typeface="Roboto"/>
                <a:sym typeface="Roboto"/>
              </a:rPr>
              <a:t>2</a:t>
            </a:r>
            <a:r>
              <a:rPr lang="en">
                <a:latin typeface="Roboto"/>
                <a:ea typeface="Roboto"/>
                <a:cs typeface="Roboto"/>
                <a:sym typeface="Roboto"/>
              </a:rPr>
              <a:t> = c</a:t>
            </a:r>
            <a:r>
              <a:rPr lang="en" baseline="30000">
                <a:latin typeface="Roboto"/>
                <a:ea typeface="Roboto"/>
                <a:cs typeface="Roboto"/>
                <a:sym typeface="Roboto"/>
              </a:rPr>
              <a:t>2 </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5</a:t>
            </a:r>
            <a:r>
              <a:rPr lang="en" baseline="30000">
                <a:latin typeface="Roboto"/>
                <a:ea typeface="Roboto"/>
                <a:cs typeface="Roboto"/>
                <a:sym typeface="Roboto"/>
              </a:rPr>
              <a:t>2</a:t>
            </a:r>
            <a:r>
              <a:rPr lang="en">
                <a:latin typeface="Roboto"/>
                <a:ea typeface="Roboto"/>
                <a:cs typeface="Roboto"/>
                <a:sym typeface="Roboto"/>
              </a:rPr>
              <a:t> + b</a:t>
            </a:r>
            <a:r>
              <a:rPr lang="en" baseline="30000">
                <a:latin typeface="Roboto"/>
                <a:ea typeface="Roboto"/>
                <a:cs typeface="Roboto"/>
                <a:sym typeface="Roboto"/>
              </a:rPr>
              <a:t>2</a:t>
            </a:r>
            <a:r>
              <a:rPr lang="en">
                <a:latin typeface="Roboto"/>
                <a:ea typeface="Roboto"/>
                <a:cs typeface="Roboto"/>
                <a:sym typeface="Roboto"/>
              </a:rPr>
              <a:t> = 15</a:t>
            </a:r>
            <a:r>
              <a:rPr lang="en" baseline="30000">
                <a:latin typeface="Roboto"/>
                <a:ea typeface="Roboto"/>
                <a:cs typeface="Roboto"/>
                <a:sym typeface="Roboto"/>
              </a:rPr>
              <a:t>2</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25 + b</a:t>
            </a:r>
            <a:r>
              <a:rPr lang="en" baseline="30000">
                <a:latin typeface="Roboto"/>
                <a:ea typeface="Roboto"/>
                <a:cs typeface="Roboto"/>
                <a:sym typeface="Roboto"/>
              </a:rPr>
              <a:t>2</a:t>
            </a:r>
            <a:r>
              <a:rPr lang="en">
                <a:latin typeface="Roboto"/>
                <a:ea typeface="Roboto"/>
                <a:cs typeface="Roboto"/>
                <a:sym typeface="Roboto"/>
              </a:rPr>
              <a:t> = 225</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-25           -25</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b</a:t>
            </a:r>
            <a:r>
              <a:rPr lang="en" baseline="30000">
                <a:latin typeface="Roboto"/>
                <a:ea typeface="Roboto"/>
                <a:cs typeface="Roboto"/>
                <a:sym typeface="Roboto"/>
              </a:rPr>
              <a:t>2</a:t>
            </a:r>
            <a:r>
              <a:rPr lang="en">
                <a:latin typeface="Roboto"/>
                <a:ea typeface="Roboto"/>
                <a:cs typeface="Roboto"/>
                <a:sym typeface="Roboto"/>
              </a:rPr>
              <a:t> = 200</a:t>
            </a:r>
            <a:endParaRPr>
              <a:latin typeface="Roboto"/>
              <a:ea typeface="Roboto"/>
              <a:cs typeface="Roboto"/>
              <a:sym typeface="Roboto"/>
            </a:endParaRPr>
          </a:p>
          <a:p>
            <a:pPr marL="0" lvl="0" indent="0" algn="l" rtl="0">
              <a:lnSpc>
                <a:spcPct val="200000"/>
              </a:lnSpc>
              <a:spcBef>
                <a:spcPts val="0"/>
              </a:spcBef>
              <a:spcAft>
                <a:spcPts val="0"/>
              </a:spcAft>
              <a:buNone/>
            </a:pPr>
            <a:r>
              <a:rPr lang="en">
                <a:latin typeface="Roboto"/>
                <a:ea typeface="Roboto"/>
                <a:cs typeface="Roboto"/>
                <a:sym typeface="Roboto"/>
              </a:rPr>
              <a:t>b = 14.14</a:t>
            </a:r>
            <a:endParaRPr>
              <a:latin typeface="Roboto"/>
              <a:ea typeface="Roboto"/>
              <a:cs typeface="Roboto"/>
              <a:sym typeface="Roboto"/>
            </a:endParaRPr>
          </a:p>
          <a:p>
            <a:pPr marL="0" lvl="0" indent="0" algn="l" rtl="0">
              <a:lnSpc>
                <a:spcPct val="200000"/>
              </a:lnSpc>
              <a:spcBef>
                <a:spcPts val="0"/>
              </a:spcBef>
              <a:spcAft>
                <a:spcPts val="0"/>
              </a:spcAft>
              <a:buNone/>
            </a:pPr>
            <a:endParaRPr baseline="30000">
              <a:latin typeface="Roboto"/>
              <a:ea typeface="Roboto"/>
              <a:cs typeface="Roboto"/>
              <a:sym typeface="Roboto"/>
            </a:endParaRPr>
          </a:p>
        </p:txBody>
      </p:sp>
      <p:sp>
        <p:nvSpPr>
          <p:cNvPr id="180" name="Google Shape;180;p21"/>
          <p:cNvSpPr txBox="1"/>
          <p:nvPr/>
        </p:nvSpPr>
        <p:spPr>
          <a:xfrm>
            <a:off x="3407088" y="2072400"/>
            <a:ext cx="2214300" cy="4002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b="1">
                <a:latin typeface="Roboto"/>
                <a:ea typeface="Roboto"/>
                <a:cs typeface="Roboto"/>
                <a:sym typeface="Roboto"/>
              </a:rPr>
              <a:t>Steps</a:t>
            </a:r>
            <a:endParaRPr b="1">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1000"/>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Effect transition="in" filter="fade">
                                      <p:cBhvr>
                                        <p:cTn id="12" dur="1000"/>
                                        <p:tgtEl>
                                          <p:spTgt spid="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Effect transition="in" filter="fade">
                                      <p:cBhvr>
                                        <p:cTn id="17" dur="1000"/>
                                        <p:tgtEl>
                                          <p:spTgt spid="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Effect transition="in" filter="fade">
                                      <p:cBhvr>
                                        <p:cTn id="22" dur="1000"/>
                                        <p:tgtEl>
                                          <p:spTgt spid="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xEl>
                                              <p:pRg st="4" end="4"/>
                                            </p:txEl>
                                          </p:spTgt>
                                        </p:tgtEl>
                                        <p:attrNameLst>
                                          <p:attrName>style.visibility</p:attrName>
                                        </p:attrNameLst>
                                      </p:cBhvr>
                                      <p:to>
                                        <p:strVal val="visible"/>
                                      </p:to>
                                    </p:set>
                                    <p:animEffect transition="in" filter="fade">
                                      <p:cBhvr>
                                        <p:cTn id="27" dur="1000"/>
                                        <p:tgtEl>
                                          <p:spTgt spid="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9">
                                            <p:txEl>
                                              <p:pRg st="5" end="5"/>
                                            </p:txEl>
                                          </p:spTgt>
                                        </p:tgtEl>
                                        <p:attrNameLst>
                                          <p:attrName>style.visibility</p:attrName>
                                        </p:attrNameLst>
                                      </p:cBhvr>
                                      <p:to>
                                        <p:strVal val="visible"/>
                                      </p:to>
                                    </p:set>
                                    <p:animEffect transition="in" filter="fade">
                                      <p:cBhvr>
                                        <p:cTn id="32" dur="1000"/>
                                        <p:tgtEl>
                                          <p:spTgt spid="1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9">
                                            <p:txEl>
                                              <p:pRg st="6" end="6"/>
                                            </p:txEl>
                                          </p:spTgt>
                                        </p:tgtEl>
                                        <p:attrNameLst>
                                          <p:attrName>style.visibility</p:attrName>
                                        </p:attrNameLst>
                                      </p:cBhvr>
                                      <p:to>
                                        <p:strVal val="visible"/>
                                      </p:to>
                                    </p:set>
                                    <p:animEffect transition="in" filter="fade">
                                      <p:cBhvr>
                                        <p:cTn id="37" dur="1000"/>
                                        <p:tgtEl>
                                          <p:spTgt spid="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4594</Words>
  <Application>Microsoft Macintosh PowerPoint</Application>
  <PresentationFormat>On-screen Show (16:9)</PresentationFormat>
  <Paragraphs>652</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Roboto Condensed</vt:lpstr>
      <vt:lpstr>Raleway Medium</vt:lpstr>
      <vt:lpstr>Roboto</vt:lpstr>
      <vt:lpstr>Arial</vt:lpstr>
      <vt:lpstr>Simple Light</vt:lpstr>
      <vt:lpstr>Uncharted</vt:lpstr>
      <vt:lpstr>Day 1</vt:lpstr>
      <vt:lpstr>Do Now:  </vt:lpstr>
      <vt:lpstr>Agenda</vt:lpstr>
      <vt:lpstr>Objectives</vt:lpstr>
      <vt:lpstr>Introduction: What is Uncharted?</vt:lpstr>
      <vt:lpstr>Discussion   </vt:lpstr>
      <vt:lpstr>Pythagorean Theorem   </vt:lpstr>
      <vt:lpstr>Pythagorean Theorem - Let’s Practice!  </vt:lpstr>
      <vt:lpstr>Pythagorean Theorem - Let’s Practice!  </vt:lpstr>
      <vt:lpstr>Pythagorean Theorem - Pythagorean Triples  </vt:lpstr>
      <vt:lpstr>Pythagorean Theorem - Pythagorean Triples  </vt:lpstr>
      <vt:lpstr>Pythagorean Theorem - Pythagorean Triples  </vt:lpstr>
      <vt:lpstr>Pythagorean Theorem - Independent Practice!  </vt:lpstr>
      <vt:lpstr>Pythagorean Theorem - Independent Practice!  </vt:lpstr>
      <vt:lpstr>Pythagorean Theorem - Independent Practice!  </vt:lpstr>
      <vt:lpstr>Converse of the Pythagorean Theorem   </vt:lpstr>
      <vt:lpstr>Applications of Pythagorean Theorem</vt:lpstr>
      <vt:lpstr>Applications of Pythagorean Theorem</vt:lpstr>
      <vt:lpstr>Where in the World is Carmen Sandiego?!?  </vt:lpstr>
      <vt:lpstr>Exit Ticket: Carmen’s River Escape  </vt:lpstr>
      <vt:lpstr>Day 2</vt:lpstr>
      <vt:lpstr>Do Now  </vt:lpstr>
      <vt:lpstr>Agenda</vt:lpstr>
      <vt:lpstr>Objectives</vt:lpstr>
      <vt:lpstr>Review of Pythagorean Theorem</vt:lpstr>
      <vt:lpstr>Pythagorean Theorem &amp; Distance</vt:lpstr>
      <vt:lpstr>Pythagorean Theorem &amp; Distance</vt:lpstr>
      <vt:lpstr>Pythagorean Theorem &amp; Distance</vt:lpstr>
      <vt:lpstr>Pythagorean Theorem &amp; Distance</vt:lpstr>
      <vt:lpstr>Pythagorean Theorem &amp; Distance</vt:lpstr>
      <vt:lpstr>Distance Formula</vt:lpstr>
      <vt:lpstr>Distance Formula</vt:lpstr>
      <vt:lpstr>Distance Formula - Independent Practice!  </vt:lpstr>
      <vt:lpstr>Distance Formula - Independent Practice!  </vt:lpstr>
      <vt:lpstr>Distance Formula - Independent Practice!  </vt:lpstr>
      <vt:lpstr>Distance Formula - Independent Practice!  </vt:lpstr>
      <vt:lpstr>Activity: Worksheet  </vt:lpstr>
      <vt:lpstr>Exit Ticket: Carmen’s River Escape  </vt:lpstr>
      <vt:lpstr>Day 3</vt:lpstr>
      <vt:lpstr>Do Now  </vt:lpstr>
      <vt:lpstr>Agenda</vt:lpstr>
      <vt:lpstr>Objectives</vt:lpstr>
      <vt:lpstr>Activity: Worksheet  </vt:lpstr>
      <vt:lpstr>Exit Ticket:   </vt:lpstr>
      <vt:lpstr>Day 4+</vt:lpstr>
      <vt:lpstr>Do Now:  </vt:lpstr>
      <vt:lpstr>Agenda</vt:lpstr>
      <vt:lpstr>Objectives</vt:lpstr>
      <vt:lpstr>Activity: Make a Children’s Book!  </vt:lpstr>
      <vt:lpstr>Activity: Make a Children’s Book!  </vt:lpstr>
      <vt:lpstr>Submit Your Work!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Uncharted</dc:title>
  <cp:lastModifiedBy>Microsoft Office User</cp:lastModifiedBy>
  <cp:revision>1</cp:revision>
  <dcterms:modified xsi:type="dcterms:W3CDTF">2023-08-01T15:55:11Z</dcterms:modified>
</cp:coreProperties>
</file>