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</p:sldIdLst>
  <p:sldSz cy="5143500" cx="9144000"/>
  <p:notesSz cx="6858000" cy="9144000"/>
  <p:embeddedFontLst>
    <p:embeddedFont>
      <p:font typeface="Roboto"/>
      <p:regular r:id="rId89"/>
      <p:bold r:id="rId90"/>
      <p:italic r:id="rId91"/>
      <p:boldItalic r:id="rId92"/>
    </p:embeddedFont>
    <p:embeddedFont>
      <p:font typeface="Raleway Thin"/>
      <p:regular r:id="rId93"/>
      <p:bold r:id="rId94"/>
      <p:italic r:id="rId95"/>
      <p:boldItalic r:id="rId96"/>
    </p:embeddedFont>
    <p:embeddedFont>
      <p:font typeface="Roboto Condensed"/>
      <p:regular r:id="rId97"/>
      <p:bold r:id="rId98"/>
      <p:italic r:id="rId99"/>
      <p:boldItalic r:id="rId10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686A9C-82F2-4A81-B2AE-DD5DF36A1AE2}">
  <a:tblStyle styleId="{3F686A9C-82F2-4A81-B2AE-DD5DF36A1A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6FBBD5E-2CE6-46B7-AB50-4E2CFAAB9D33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0" Type="http://schemas.openxmlformats.org/officeDocument/2006/relationships/font" Target="fonts/RobotoCondensed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RalewayThin-italic.fntdata"/><Relationship Id="rId94" Type="http://schemas.openxmlformats.org/officeDocument/2006/relationships/font" Target="fonts/RalewayThin-bold.fntdata"/><Relationship Id="rId97" Type="http://schemas.openxmlformats.org/officeDocument/2006/relationships/font" Target="fonts/RobotoCondensed-regular.fntdata"/><Relationship Id="rId96" Type="http://schemas.openxmlformats.org/officeDocument/2006/relationships/font" Target="fonts/RalewayThin-boldItalic.fntdata"/><Relationship Id="rId11" Type="http://schemas.openxmlformats.org/officeDocument/2006/relationships/slide" Target="slides/slide5.xml"/><Relationship Id="rId99" Type="http://schemas.openxmlformats.org/officeDocument/2006/relationships/font" Target="fonts/RobotoCondensed-italic.fntdata"/><Relationship Id="rId10" Type="http://schemas.openxmlformats.org/officeDocument/2006/relationships/slide" Target="slides/slide4.xml"/><Relationship Id="rId98" Type="http://schemas.openxmlformats.org/officeDocument/2006/relationships/font" Target="fonts/RobotoCondense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Roboto-italic.fntdata"/><Relationship Id="rId90" Type="http://schemas.openxmlformats.org/officeDocument/2006/relationships/font" Target="fonts/Roboto-bold.fntdata"/><Relationship Id="rId93" Type="http://schemas.openxmlformats.org/officeDocument/2006/relationships/font" Target="fonts/RalewayThin-regular.fntdata"/><Relationship Id="rId92" Type="http://schemas.openxmlformats.org/officeDocument/2006/relationships/font" Target="fonts/Robo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font" Target="fonts/Roboto-regular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KafLnv9GLdbwdvP0FmpJpBd7hYUDrZqM0PIyYYVKDeg/edit?usp=sharing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KafLnv9GLdbwdvP0FmpJpBd7hYUDrZqM0PIyYYVKDeg/edit?usp=sharing" TargetMode="Externa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KafLnv9GLdbwdvP0FmpJpBd7hYUDrZqM0PIyYYVKDeg/edit?usp=sharing" TargetMode="Externa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KafLnv9GLdbwdvP0FmpJpBd7hYUDrZqM0PIyYYVKDeg/edit?usp=sharing" TargetMode="Externa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31db5d99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31db5d99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lessons are meant to be optional, additional lessons to use with the core Words Unlocked lessons.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6cf226d7b_0_1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6cf226d7b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6cf226d7b_0_1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6cf226d7b_0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6cf226d7b_0_1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6cf226d7b_0_1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731db5d99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731db5d99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731db5d99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731db5d99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731db5d99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731db5d99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731db5d99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731db5d99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731db5d99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731db5d99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731db5d99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731db5d99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731db5d99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731db5d99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731db5d99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731db5d99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731db5d99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731db5d99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731db5d99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c731db5d99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731db5d99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731db5d99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731db5d99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c731db5d99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731db5d99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731db5d99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731db5d99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731db5d99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731db5d99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731db5d99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731db5d99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c731db5d99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c731db5d99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c731db5d99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731db5d99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c731db5d99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731db5d99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731db5d99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731db5d99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731db5d99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731db5d99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731db5d99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731db5d99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731db5d99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31db5d99_0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31db5d99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731db5d99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731db5d99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c731db5d99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c731db5d99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1.Provide students with a copy of the </a:t>
            </a: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glossary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them to complete throughout the unit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c731db5d99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c731db5d99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731db5d99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731db5d99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c731db5d99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c731db5d99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c731db5d99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c731db5d99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cf226d7b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cf226d7b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c731db5d99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c731db5d99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c731db5d99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c731db5d99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c731db5d99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c731db5d99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c731db5d99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c731db5d99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c731db5d99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c731db5d99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731db5d99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731db5d99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c731db5d99_0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c731db5d99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c731db5d99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c731db5d99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1.Provide students with a copy of the </a:t>
            </a: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glossary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them to complete throughout the unit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c731db5d99_0_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c731db5d99_0_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731db5d99_0_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c731db5d99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cf226d7b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cf226d7b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c731db5d99_0_9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c731db5d99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c731db5d99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c731db5d99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c731db5d99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c731db5d99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c731db5d99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c731db5d99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c731db5d99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c731db5d99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c731db5d99_0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c731db5d99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c731db5d99_0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c731db5d99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c731db5d99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c731db5d99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c731db5d99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c731db5d99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c731db5d99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c731db5d99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cf226d7b_0_1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cf226d7b_0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c731db5d99_0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c731db5d99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c731db5d99_0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c731db5d99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c731db5d99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c731db5d99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1.Provide students with a copy of the </a:t>
            </a: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glossary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them to complete throughout the unit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c731db5d99_0_1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c731db5d99_0_1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c731db5d99_0_1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c731db5d99_0_1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c731db5d99_0_1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c731db5d99_0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c731db5d99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c731db5d99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c6cf226d7b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c6cf226d7b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c6cf226d7b_0_1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c6cf226d7b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c6cf226d7b_0_1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c6cf226d7b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cf226d7b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cf226d7b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c6cf226d7b_0_1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c6cf226d7b_0_1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c6cf226d7b_0_1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c6cf226d7b_0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c731db5d99_0_1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c731db5d99_0_1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c6cf226d7b_0_1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c6cf226d7b_0_1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6cf226d7b_0_1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6cf226d7b_0_1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c731db5d99_0_1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c731db5d99_0_1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1.Provide students with a copy of the </a:t>
            </a: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glossary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them to complete throughout the unit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c6cf226d7b_0_1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c6cf226d7b_0_1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c6cf226d7b_0_1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c6cf226d7b_0_1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c6cf226d7b_0_1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c6cf226d7b_0_1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c6cf226d7b_0_1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c6cf226d7b_0_1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6cf226d7b_0_1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6cf226d7b_0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6cf226d7b_0_1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6cf226d7b_0_1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c6cf226d7b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c6cf226d7b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c6cf226d7b_0_1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c6cf226d7b_0_1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6cf226d7b_0_1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6cf226d7b_0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2.gif"/><Relationship Id="rId6" Type="http://schemas.openxmlformats.org/officeDocument/2006/relationships/image" Target="../media/image2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2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52400" cy="5143500"/>
          </a:xfrm>
          <a:prstGeom prst="rect">
            <a:avLst/>
          </a:prstGeom>
          <a:solidFill>
            <a:srgbClr val="1F3A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Words Unlocked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97375" y="3393196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Optional Lessons</a:t>
            </a:r>
            <a:endParaRPr sz="26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34824" l="0" r="19916" t="1996"/>
          <a:stretch/>
        </p:blipFill>
        <p:spPr>
          <a:xfrm>
            <a:off x="4781550" y="1695450"/>
            <a:ext cx="437085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15654" l="7514" r="4705" t="13863"/>
          <a:stretch/>
        </p:blipFill>
        <p:spPr>
          <a:xfrm>
            <a:off x="5749723" y="2541448"/>
            <a:ext cx="3054275" cy="24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Independent Practice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311700" y="1152475"/>
            <a:ext cx="4894200" cy="3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Caged Bird</a:t>
            </a:r>
            <a:br>
              <a:rPr b="1"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Adrian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free bird just goes around taking life for granted,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While a caged bird wishes it can be free like the free bird,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never take freedom for granted.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Sometimes I feel like a caged bird,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Because I have been in the same spot for so long,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Seeing the same people,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Same places, Hearing the same voices.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Sometimes I even come down on myself asking,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did I get here?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can I do?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am I doing?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Can I do it better?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just want to be free,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Like the free bird,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never take life for granted,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If I am not physically free, all I want is just to be free of mind.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" name="Google Shape;159;p22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5124300" y="1941125"/>
            <a:ext cx="3898500" cy="2679000"/>
          </a:xfrm>
          <a:prstGeom prst="rect">
            <a:avLst/>
          </a:prstGeom>
          <a:ln cap="flat" cmpd="sng" w="9525">
            <a:solidFill>
              <a:srgbClr val="1F3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poem about?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mood of the poem?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Does the poet use metaphors, similes, or both?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F3A93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Give 1 example of a metaphor or simile that the poet uses in the poem.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Own Poem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Create your own original poem of at least 8 lines, using the metaphors and similes. </a:t>
            </a:r>
            <a:endParaRPr sz="18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i="1" sz="18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319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805"/>
              <a:buFont typeface="Noto Sans Symbols"/>
              <a:buChar char="●"/>
            </a:pPr>
            <a:r>
              <a:rPr lang="en" sz="18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theme of your poem is, </a:t>
            </a:r>
            <a:r>
              <a:rPr b="1" i="1" lang="en" sz="18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Family</a:t>
            </a:r>
            <a:endParaRPr sz="18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319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805"/>
              <a:buFont typeface="Roboto"/>
              <a:buChar char="●"/>
            </a:pPr>
            <a:r>
              <a:rPr lang="en" sz="18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must use at least 4 examples of personification and at least 1 metaphor or simile </a:t>
            </a:r>
            <a:endParaRPr sz="18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319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805"/>
              <a:buFont typeface="Roboto"/>
              <a:buChar char="●"/>
            </a:pPr>
            <a:r>
              <a:rPr lang="en" sz="18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Your poem must be at least 8 lines long</a:t>
            </a:r>
            <a:endParaRPr sz="18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8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After 10 minutes, we will share out!</a:t>
            </a:r>
            <a:endParaRPr sz="35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35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" name="Google Shape;169;p2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0" name="Google Shape;170;p23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500" y="2926425"/>
            <a:ext cx="2849751" cy="2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Exit Ticket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77" name="Google Shape;177;p2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925" y="-12450"/>
            <a:ext cx="917375" cy="9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0507">
            <a:off x="7599100" y="-303937"/>
            <a:ext cx="1518173" cy="1518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0" name="Google Shape;180;p24"/>
          <p:cNvGraphicFramePr/>
          <p:nvPr/>
        </p:nvGraphicFramePr>
        <p:xfrm>
          <a:off x="760713" y="180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7622575"/>
              </a:tblGrid>
              <a:tr h="2603525">
                <a:tc>
                  <a:txBody>
                    <a:bodyPr/>
                    <a:lstStyle/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900"/>
                        <a:buFont typeface="Roboto"/>
                        <a:buAutoNum type="arabicPeriod"/>
                      </a:pPr>
                      <a:r>
                        <a:rPr lang="en" sz="19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a metaphor? </a:t>
                      </a:r>
                      <a:endParaRPr sz="1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900"/>
                        <a:buFont typeface="Roboto"/>
                        <a:buAutoNum type="arabicPeriod"/>
                      </a:pPr>
                      <a:r>
                        <a:rPr lang="en" sz="19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a simile? </a:t>
                      </a:r>
                      <a:endParaRPr sz="1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900"/>
                        <a:buFont typeface="Roboto"/>
                        <a:buAutoNum type="arabicPeriod"/>
                      </a:pPr>
                      <a:r>
                        <a:rPr lang="en" sz="19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the main difference between a metaphor and a simile? </a:t>
                      </a:r>
                      <a:endParaRPr sz="1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900"/>
                        <a:buFont typeface="Roboto"/>
                        <a:buAutoNum type="arabicPeriod"/>
                      </a:pPr>
                      <a:r>
                        <a:rPr lang="en" sz="19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similar between a metaphor and a simile? </a:t>
                      </a:r>
                      <a:endParaRPr sz="1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900"/>
                        <a:buFont typeface="Roboto"/>
                        <a:buAutoNum type="arabicPeriod"/>
                      </a:pPr>
                      <a:r>
                        <a:rPr lang="en" sz="19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Why do poets use metaphors and similes?</a:t>
                      </a:r>
                      <a:endParaRPr sz="1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900"/>
                        <a:buFont typeface="Roboto"/>
                        <a:buAutoNum type="arabicPeriod"/>
                      </a:pPr>
                      <a:r>
                        <a:rPr lang="en" sz="19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do you determine the significance of a metaphor or simile? </a:t>
                      </a:r>
                      <a:endParaRPr sz="1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A93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16016" l="0" r="21703" t="13456"/>
          <a:stretch/>
        </p:blipFill>
        <p:spPr>
          <a:xfrm rot="10800000">
            <a:off x="-33200" y="800"/>
            <a:ext cx="5945075" cy="51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Optional Lesson 2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" name="Google Shape;187;p25"/>
          <p:cNvSpPr txBox="1"/>
          <p:nvPr>
            <p:ph idx="1" type="subTitle"/>
          </p:nvPr>
        </p:nvSpPr>
        <p:spPr>
          <a:xfrm>
            <a:off x="597375" y="3358021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Poem Structure</a:t>
            </a:r>
            <a:endParaRPr sz="26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188" name="Google Shape;188;p25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9475" y="828175"/>
            <a:ext cx="3828200" cy="3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311700" y="321200"/>
            <a:ext cx="72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Now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96" name="Google Shape;196;p26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68993">
            <a:off x="8037128" y="153404"/>
            <a:ext cx="755902" cy="75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 rotWithShape="1">
          <a:blip r:embed="rId4">
            <a:alphaModFix/>
          </a:blip>
          <a:srcRect b="15513" l="0" r="23512" t="15382"/>
          <a:stretch/>
        </p:blipFill>
        <p:spPr>
          <a:xfrm rot="302347">
            <a:off x="7839423" y="196701"/>
            <a:ext cx="881528" cy="7963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" name="Google Shape;199;p26"/>
          <p:cNvGraphicFramePr/>
          <p:nvPr/>
        </p:nvGraphicFramePr>
        <p:xfrm>
          <a:off x="793738" y="139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7556525"/>
              </a:tblGrid>
              <a:tr h="131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a short poem that uses a rhyming pattern.</a:t>
                      </a:r>
                      <a:endParaRPr sz="2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Example:</a:t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Roses are red,</a:t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violets are blue,</a:t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sugar is sweet,</a:t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so are you</a:t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102" y="103081"/>
            <a:ext cx="755895" cy="819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06" name="Google Shape;206;p2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7" name="Google Shape;2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450" y="0"/>
            <a:ext cx="1063197" cy="115247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311700" y="1152475"/>
            <a:ext cx="8520600" cy="28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Do Now: Rhymes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Poem structure: Cornell Notes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analyze the poems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your own poem!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Exit Ticket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5">
            <a:alphaModFix/>
          </a:blip>
          <a:srcRect b="45887" l="0" r="0" t="0"/>
          <a:stretch/>
        </p:blipFill>
        <p:spPr>
          <a:xfrm>
            <a:off x="1710625" y="4098025"/>
            <a:ext cx="5675200" cy="9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15" name="Google Shape;215;p2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54396">
            <a:off x="7937035" y="133425"/>
            <a:ext cx="865478" cy="86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4">
            <a:alphaModFix/>
          </a:blip>
          <a:srcRect b="16464" l="16717" r="14962" t="0"/>
          <a:stretch/>
        </p:blipFill>
        <p:spPr>
          <a:xfrm>
            <a:off x="7890750" y="-171912"/>
            <a:ext cx="958050" cy="11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Students will be able to: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Identify, define, and analyze the use of rhyme scheme and poetic structure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their own original poems using poetic devices and following a specific structure.</a:t>
            </a:r>
            <a:endParaRPr sz="23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25" name="Google Shape;225;p29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29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227;p29"/>
          <p:cNvCxnSpPr/>
          <p:nvPr/>
        </p:nvCxnSpPr>
        <p:spPr>
          <a:xfrm>
            <a:off x="3717225" y="1188350"/>
            <a:ext cx="0" cy="38712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29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9" name="Google Shape;229;p29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0" name="Google Shape;230;p29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205750" y="1828800"/>
            <a:ext cx="3394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are poems typically organized?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Quick review: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 stanza?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Quick review: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 line?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3833900" y="1828800"/>
            <a:ext cx="5203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In stanzas and lines.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Each stanza can be about a different topic that relates to the overall meaning of the poem.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0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9" name="Google Shape;239;p3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30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1" name="Google Shape;241;p30"/>
          <p:cNvCxnSpPr/>
          <p:nvPr/>
        </p:nvCxnSpPr>
        <p:spPr>
          <a:xfrm>
            <a:off x="3717225" y="1188350"/>
            <a:ext cx="0" cy="38712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30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3" name="Google Shape;243;p30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4" name="Google Shape;244;p30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0"/>
          <p:cNvSpPr txBox="1"/>
          <p:nvPr/>
        </p:nvSpPr>
        <p:spPr>
          <a:xfrm>
            <a:off x="205750" y="1828800"/>
            <a:ext cx="3394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 poem structure?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 haiku?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Why is it important for poems to have a structure?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3833900" y="1828800"/>
            <a:ext cx="5203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Poem structure is a poem’s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organization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Poems can have many different types of organizational patterns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haiku is a specific type of poem with a certain structure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Each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line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is organized by a certain number of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syllables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5-7-5 structure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syllable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is a beat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Practice: Write your own haiku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3" name="Google Shape;25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Write your own haiku using a 5-7-5 syllable format.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4" name="Google Shape;254;p3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5" name="Google Shape;255;p31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A9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6016" l="0" r="21703" t="13456"/>
          <a:stretch/>
        </p:blipFill>
        <p:spPr>
          <a:xfrm rot="10800000">
            <a:off x="-33200" y="800"/>
            <a:ext cx="5945075" cy="51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Optional Lesson 1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597375" y="3358021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Metaphors &amp; Similes 2.0</a:t>
            </a:r>
            <a:endParaRPr sz="26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68" name="Google Shape;68;p14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9475" y="828175"/>
            <a:ext cx="3828200" cy="3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32"/>
          <p:cNvSpPr txBox="1"/>
          <p:nvPr>
            <p:ph idx="1" type="body"/>
          </p:nvPr>
        </p:nvSpPr>
        <p:spPr>
          <a:xfrm>
            <a:off x="311700" y="1152475"/>
            <a:ext cx="85206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Let’s read the poem by Maya Angelou together and analyze each stanza to see how she organized her poem.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" name="Google Shape;263;p32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4" name="Google Shape;264;p32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/>
          <p:nvPr/>
        </p:nvSpPr>
        <p:spPr>
          <a:xfrm>
            <a:off x="669775" y="1738100"/>
            <a:ext cx="24102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Woman Work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Maya Angelou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I've got the children to tend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clothes to mend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floor to mop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food to shop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Then the chicken to fry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baby to dry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got company to feed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garden to weed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I've got shirts to press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tots to dress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can to be cut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gotta clean up this hut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Then see about the sick</a:t>
            </a:r>
            <a:b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the cotton to pick</a:t>
            </a: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3423825" y="1738100"/>
            <a:ext cx="24102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Shine on me, sunshine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Rain on me, rain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Fall softly, dewdrops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cool my brow again.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Storm, blow me from here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With your fiercest wind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me float across the sky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'Til I can rest again.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Fall gently, snowflakes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Cover me with white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Cold icy kisses and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me rest tonight.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6177875" y="1738100"/>
            <a:ext cx="24102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Sun, rain, curving sky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Mountain, oceans,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leaf and stone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Star shine, moon glow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You're all that I can call my own.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8" name="Google Shape;268;p32"/>
          <p:cNvGrpSpPr/>
          <p:nvPr/>
        </p:nvGrpSpPr>
        <p:grpSpPr>
          <a:xfrm flipH="1" rot="-1612">
            <a:off x="2659214" y="2955702"/>
            <a:ext cx="672036" cy="372028"/>
            <a:chOff x="3104742" y="3437775"/>
            <a:chExt cx="1575700" cy="1076781"/>
          </a:xfrm>
        </p:grpSpPr>
        <p:sp>
          <p:nvSpPr>
            <p:cNvPr id="269" name="Google Shape;269;p32"/>
            <p:cNvSpPr/>
            <p:nvPr/>
          </p:nvSpPr>
          <p:spPr>
            <a:xfrm>
              <a:off x="3104742" y="4157216"/>
              <a:ext cx="50723" cy="108693"/>
            </a:xfrm>
            <a:custGeom>
              <a:rect b="b" l="l" r="r" t="t"/>
              <a:pathLst>
                <a:path extrusionOk="0" h="4680" w="2184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3189072" y="4347359"/>
              <a:ext cx="116659" cy="115475"/>
            </a:xfrm>
            <a:custGeom>
              <a:rect b="b" l="l" r="r" t="t"/>
              <a:pathLst>
                <a:path extrusionOk="0" h="4972" w="5023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3406969" y="4475515"/>
              <a:ext cx="202661" cy="39041"/>
            </a:xfrm>
            <a:custGeom>
              <a:rect b="b" l="l" r="r" t="t"/>
              <a:pathLst>
                <a:path extrusionOk="0" h="1681" w="8726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3695424" y="4299539"/>
              <a:ext cx="154539" cy="151961"/>
            </a:xfrm>
            <a:custGeom>
              <a:rect b="b" l="l" r="r" t="t"/>
              <a:pathLst>
                <a:path extrusionOk="0" h="6543" w="6654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3673825" y="3700798"/>
              <a:ext cx="239937" cy="148059"/>
            </a:xfrm>
            <a:custGeom>
              <a:rect b="b" l="l" r="r" t="t"/>
              <a:pathLst>
                <a:path extrusionOk="0" h="6375" w="10331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3670550" y="3879213"/>
              <a:ext cx="65123" cy="96639"/>
            </a:xfrm>
            <a:custGeom>
              <a:rect b="b" l="l" r="r" t="t"/>
              <a:pathLst>
                <a:path extrusionOk="0" h="4161" w="2804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4310561" y="3545771"/>
              <a:ext cx="97382" cy="134008"/>
            </a:xfrm>
            <a:custGeom>
              <a:rect b="b" l="l" r="r" t="t"/>
              <a:pathLst>
                <a:path extrusionOk="0" h="5770" w="4193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4482844" y="3437775"/>
              <a:ext cx="197598" cy="61871"/>
            </a:xfrm>
            <a:custGeom>
              <a:rect b="b" l="l" r="r" t="t"/>
              <a:pathLst>
                <a:path extrusionOk="0" h="2664" w="8508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4134585" y="3761323"/>
              <a:ext cx="141510" cy="206795"/>
            </a:xfrm>
            <a:custGeom>
              <a:rect b="b" l="l" r="r" t="t"/>
              <a:pathLst>
                <a:path extrusionOk="0" h="8904" w="6093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3826343" y="3948214"/>
              <a:ext cx="234805" cy="264347"/>
            </a:xfrm>
            <a:custGeom>
              <a:rect b="b" l="l" r="r" t="t"/>
              <a:pathLst>
                <a:path extrusionOk="0" h="11382" w="1011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</p:grpSp>
      <p:grpSp>
        <p:nvGrpSpPr>
          <p:cNvPr id="279" name="Google Shape;279;p32"/>
          <p:cNvGrpSpPr/>
          <p:nvPr/>
        </p:nvGrpSpPr>
        <p:grpSpPr>
          <a:xfrm flipH="1" rot="-1612">
            <a:off x="5477964" y="3339277"/>
            <a:ext cx="672036" cy="372028"/>
            <a:chOff x="3104742" y="3437775"/>
            <a:chExt cx="1575700" cy="1076781"/>
          </a:xfrm>
        </p:grpSpPr>
        <p:sp>
          <p:nvSpPr>
            <p:cNvPr id="280" name="Google Shape;280;p32"/>
            <p:cNvSpPr/>
            <p:nvPr/>
          </p:nvSpPr>
          <p:spPr>
            <a:xfrm>
              <a:off x="3104742" y="4157216"/>
              <a:ext cx="50723" cy="108693"/>
            </a:xfrm>
            <a:custGeom>
              <a:rect b="b" l="l" r="r" t="t"/>
              <a:pathLst>
                <a:path extrusionOk="0" h="4680" w="2184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3189072" y="4347359"/>
              <a:ext cx="116659" cy="115475"/>
            </a:xfrm>
            <a:custGeom>
              <a:rect b="b" l="l" r="r" t="t"/>
              <a:pathLst>
                <a:path extrusionOk="0" h="4972" w="5023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3406969" y="4475515"/>
              <a:ext cx="202661" cy="39041"/>
            </a:xfrm>
            <a:custGeom>
              <a:rect b="b" l="l" r="r" t="t"/>
              <a:pathLst>
                <a:path extrusionOk="0" h="1681" w="8726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3695424" y="4299539"/>
              <a:ext cx="154539" cy="151961"/>
            </a:xfrm>
            <a:custGeom>
              <a:rect b="b" l="l" r="r" t="t"/>
              <a:pathLst>
                <a:path extrusionOk="0" h="6543" w="6654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3673825" y="3700798"/>
              <a:ext cx="239937" cy="148059"/>
            </a:xfrm>
            <a:custGeom>
              <a:rect b="b" l="l" r="r" t="t"/>
              <a:pathLst>
                <a:path extrusionOk="0" h="6375" w="10331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3670550" y="3879213"/>
              <a:ext cx="65123" cy="96639"/>
            </a:xfrm>
            <a:custGeom>
              <a:rect b="b" l="l" r="r" t="t"/>
              <a:pathLst>
                <a:path extrusionOk="0" h="4161" w="2804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4310561" y="3545771"/>
              <a:ext cx="97382" cy="134008"/>
            </a:xfrm>
            <a:custGeom>
              <a:rect b="b" l="l" r="r" t="t"/>
              <a:pathLst>
                <a:path extrusionOk="0" h="5770" w="4193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482844" y="3437775"/>
              <a:ext cx="197598" cy="61871"/>
            </a:xfrm>
            <a:custGeom>
              <a:rect b="b" l="l" r="r" t="t"/>
              <a:pathLst>
                <a:path extrusionOk="0" h="2664" w="8508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4134585" y="3761323"/>
              <a:ext cx="141510" cy="206795"/>
            </a:xfrm>
            <a:custGeom>
              <a:rect b="b" l="l" r="r" t="t"/>
              <a:pathLst>
                <a:path extrusionOk="0" h="8904" w="6093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3826343" y="3948214"/>
              <a:ext cx="234805" cy="264347"/>
            </a:xfrm>
            <a:custGeom>
              <a:rect b="b" l="l" r="r" t="t"/>
              <a:pathLst>
                <a:path extrusionOk="0" h="11382" w="1011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96" name="Google Shape;296;p3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7" name="Google Shape;297;p33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3"/>
          <p:cNvSpPr/>
          <p:nvPr/>
        </p:nvSpPr>
        <p:spPr>
          <a:xfrm>
            <a:off x="1329075" y="1028700"/>
            <a:ext cx="3046500" cy="3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Woman Work </a:t>
            </a:r>
            <a:endParaRPr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Maya Angelou</a:t>
            </a:r>
            <a:endParaRPr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I've got the children to tend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clothes to mend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floor to mop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food to shop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Then the chicken to fry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baby to dry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got company to feed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garden to weed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I've got shirts to press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tots to dress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can to be cut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gotta clean up this hut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Then see about the sick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the cotton to pick.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092205" y="1238526"/>
            <a:ext cx="3311400" cy="3648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5400">
            <a:solidFill>
              <a:srgbClr val="FDB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b="1"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stanza 1</a:t>
            </a: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 about?</a:t>
            </a:r>
            <a:endParaRPr sz="1900">
              <a:solidFill>
                <a:srgbClr val="1F3A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06" name="Google Shape;306;p3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7" name="Google Shape;307;p34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4"/>
          <p:cNvSpPr/>
          <p:nvPr/>
        </p:nvSpPr>
        <p:spPr>
          <a:xfrm>
            <a:off x="1329075" y="1028700"/>
            <a:ext cx="30465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Shine on me, sunshine</a:t>
            </a:r>
            <a:endParaRPr sz="1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Rain on me, rain</a:t>
            </a:r>
            <a:endParaRPr sz="1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Fall softly, dewdrops</a:t>
            </a:r>
            <a:endParaRPr sz="1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And cool my brow again.</a:t>
            </a:r>
            <a:endParaRPr sz="1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>
              <a:solidFill>
                <a:srgbClr val="FF68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6820"/>
                </a:solidFill>
                <a:latin typeface="Roboto"/>
                <a:ea typeface="Roboto"/>
                <a:cs typeface="Roboto"/>
                <a:sym typeface="Roboto"/>
              </a:rPr>
              <a:t>Storm, blow me from here</a:t>
            </a:r>
            <a:endParaRPr sz="1300">
              <a:solidFill>
                <a:srgbClr val="FF68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6820"/>
                </a:solidFill>
                <a:latin typeface="Roboto"/>
                <a:ea typeface="Roboto"/>
                <a:cs typeface="Roboto"/>
                <a:sym typeface="Roboto"/>
              </a:rPr>
              <a:t>With your fiercest wind</a:t>
            </a:r>
            <a:endParaRPr sz="1300">
              <a:solidFill>
                <a:srgbClr val="FF68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6820"/>
                </a:solidFill>
                <a:latin typeface="Roboto"/>
                <a:ea typeface="Roboto"/>
                <a:cs typeface="Roboto"/>
                <a:sym typeface="Roboto"/>
              </a:rPr>
              <a:t>Let me float across the sky</a:t>
            </a:r>
            <a:endParaRPr sz="1300">
              <a:solidFill>
                <a:srgbClr val="FF68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6820"/>
                </a:solidFill>
                <a:latin typeface="Roboto"/>
                <a:ea typeface="Roboto"/>
                <a:cs typeface="Roboto"/>
                <a:sym typeface="Roboto"/>
              </a:rPr>
              <a:t>'Til I can rest again.</a:t>
            </a:r>
            <a:endParaRPr sz="1300">
              <a:solidFill>
                <a:srgbClr val="FF68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Fall gently, snowflakes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Cover me with white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Cold icy kisses and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me rest tonight.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366D"/>
                </a:solidFill>
                <a:latin typeface="Roboto"/>
                <a:ea typeface="Roboto"/>
                <a:cs typeface="Roboto"/>
                <a:sym typeface="Roboto"/>
              </a:rPr>
              <a:t>Sun, rain, curving sky</a:t>
            </a:r>
            <a:endParaRPr sz="1300">
              <a:solidFill>
                <a:srgbClr val="FF366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366D"/>
                </a:solidFill>
                <a:latin typeface="Roboto"/>
                <a:ea typeface="Roboto"/>
                <a:cs typeface="Roboto"/>
                <a:sym typeface="Roboto"/>
              </a:rPr>
              <a:t>Mountain, oceans,</a:t>
            </a:r>
            <a:endParaRPr sz="1300">
              <a:solidFill>
                <a:srgbClr val="FF366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366D"/>
                </a:solidFill>
                <a:latin typeface="Roboto"/>
                <a:ea typeface="Roboto"/>
                <a:cs typeface="Roboto"/>
                <a:sym typeface="Roboto"/>
              </a:rPr>
              <a:t>leaf and stone</a:t>
            </a:r>
            <a:endParaRPr sz="1300">
              <a:solidFill>
                <a:srgbClr val="FF366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366D"/>
                </a:solidFill>
                <a:latin typeface="Roboto"/>
                <a:ea typeface="Roboto"/>
                <a:cs typeface="Roboto"/>
                <a:sym typeface="Roboto"/>
              </a:rPr>
              <a:t>Star shine, moon glow</a:t>
            </a:r>
            <a:endParaRPr sz="1300">
              <a:solidFill>
                <a:srgbClr val="FF366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FF366D"/>
                </a:solidFill>
                <a:latin typeface="Roboto"/>
                <a:ea typeface="Roboto"/>
                <a:cs typeface="Roboto"/>
                <a:sym typeface="Roboto"/>
              </a:rPr>
              <a:t>You're all that I can call my own.</a:t>
            </a:r>
            <a:endParaRPr sz="1300">
              <a:solidFill>
                <a:srgbClr val="FF36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34"/>
          <p:cNvSpPr/>
          <p:nvPr/>
        </p:nvSpPr>
        <p:spPr>
          <a:xfrm>
            <a:off x="5092200" y="1086126"/>
            <a:ext cx="3311400" cy="845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54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b="1"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stanza 2</a:t>
            </a: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 about?</a:t>
            </a:r>
            <a:endParaRPr sz="1900">
              <a:solidFill>
                <a:srgbClr val="1F3A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5092200" y="2112726"/>
            <a:ext cx="3311400" cy="845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5400">
            <a:solidFill>
              <a:srgbClr val="FF68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b="1"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stanza 3</a:t>
            </a: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 about?</a:t>
            </a:r>
            <a:endParaRPr sz="1900">
              <a:solidFill>
                <a:srgbClr val="1F3A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5092200" y="3139326"/>
            <a:ext cx="3311400" cy="845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5400">
            <a:solidFill>
              <a:srgbClr val="1F3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b="1"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stanza 4</a:t>
            </a: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 about?</a:t>
            </a:r>
            <a:endParaRPr sz="1900">
              <a:solidFill>
                <a:srgbClr val="1F3A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4"/>
          <p:cNvSpPr/>
          <p:nvPr/>
        </p:nvSpPr>
        <p:spPr>
          <a:xfrm>
            <a:off x="5092200" y="4165926"/>
            <a:ext cx="3311400" cy="845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5400">
            <a:solidFill>
              <a:srgbClr val="FF36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b="1"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stanza 5</a:t>
            </a:r>
            <a:r>
              <a:rPr lang="en" sz="1900">
                <a:solidFill>
                  <a:srgbClr val="1F3A93"/>
                </a:solidFill>
                <a:latin typeface="Calibri"/>
                <a:ea typeface="Calibri"/>
                <a:cs typeface="Calibri"/>
                <a:sym typeface="Calibri"/>
              </a:rPr>
              <a:t> about?</a:t>
            </a:r>
            <a:endParaRPr sz="1900">
              <a:solidFill>
                <a:srgbClr val="1F3A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5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</a:t>
            </a:r>
            <a:r>
              <a:rPr b="1" lang="en" sz="2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overall</a:t>
            </a:r>
            <a:r>
              <a:rPr lang="en" sz="2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meaning of the poem?</a:t>
            </a:r>
            <a:endParaRPr sz="28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0" name="Google Shape;320;p3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1" name="Google Shape;321;p35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Independent Practice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28" name="Google Shape;328;p36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9" name="Google Shape;329;p36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6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Read the poem and identify the topic of each stanza. </a:t>
            </a:r>
            <a:endParaRPr sz="216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Past, Present, and Future </a:t>
            </a:r>
            <a:endParaRPr b="1"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Sean G. 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Being left alone,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free to do whatever I want at an early age,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life was interesting but scary,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back in these days.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Depending on my wants,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instead of my needs,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come bad deeds, guns, and weed.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Once being left alone now has me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suffering on my own.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4724400" y="2222175"/>
            <a:ext cx="4329900" cy="4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But growing up will be different,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for the simple fact that I’m grown,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will still be on my own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But never left alone.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see a successful old man,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that turned an inch to a mile,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the experiences I had as a child,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had me on trial and had me going wild,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but I’m more of a man to the next man,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because I gained growth through experience.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Own Poem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8" name="Google Shape;33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Organize your poem today by </a:t>
            </a:r>
            <a:r>
              <a:rPr b="1"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idea</a:t>
            </a: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. Each of the following must be at least one stanza, so your poem will have </a:t>
            </a:r>
            <a:r>
              <a:rPr b="1"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at least 4 stanzas</a:t>
            </a: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1st part: about baby/childhood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2nd part: about being a teenager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3rd part: about being an adult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4th part: about old age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theme of your poem is your life through various stages!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must include at least one of the poetic devices we have learned so far this unit! (metaphor/simile, imagery, personification, etc.)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After 10 minutes, we will share out!</a:t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9" name="Google Shape;339;p3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0" name="Google Shape;340;p37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6150" y="3465075"/>
            <a:ext cx="2311101" cy="23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Exit Ticket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47" name="Google Shape;347;p3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8" name="Google Shape;3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925" y="-12450"/>
            <a:ext cx="917375" cy="9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0507">
            <a:off x="7599100" y="-303937"/>
            <a:ext cx="1518173" cy="1518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0" name="Google Shape;350;p38"/>
          <p:cNvGraphicFramePr/>
          <p:nvPr/>
        </p:nvGraphicFramePr>
        <p:xfrm>
          <a:off x="1375788" y="20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6392425"/>
              </a:tblGrid>
              <a:tr h="2143125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are poems usually organized?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Why do poems need structure?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a haiku?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can you analyze a poem by looking at its structure?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A93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9"/>
          <p:cNvPicPr preferRelativeResize="0"/>
          <p:nvPr/>
        </p:nvPicPr>
        <p:blipFill rotWithShape="1">
          <a:blip r:embed="rId3">
            <a:alphaModFix/>
          </a:blip>
          <a:srcRect b="16016" l="0" r="21703" t="13456"/>
          <a:stretch/>
        </p:blipFill>
        <p:spPr>
          <a:xfrm rot="10800000">
            <a:off x="-33200" y="800"/>
            <a:ext cx="5945075" cy="51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9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Optional Lesson 3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7" name="Google Shape;357;p39"/>
          <p:cNvSpPr txBox="1"/>
          <p:nvPr>
            <p:ph idx="1" type="subTitle"/>
          </p:nvPr>
        </p:nvSpPr>
        <p:spPr>
          <a:xfrm>
            <a:off x="597375" y="3358021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Rhyme Scheme</a:t>
            </a:r>
            <a:endParaRPr sz="26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358" name="Google Shape;358;p39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9" name="Google Shape;3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9475" y="828175"/>
            <a:ext cx="3828200" cy="3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"/>
          <p:cNvSpPr txBox="1"/>
          <p:nvPr>
            <p:ph type="title"/>
          </p:nvPr>
        </p:nvSpPr>
        <p:spPr>
          <a:xfrm>
            <a:off x="311700" y="321200"/>
            <a:ext cx="72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Now: Rhyme Time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66" name="Google Shape;366;p4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7" name="Google Shape;3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68993">
            <a:off x="8037128" y="153404"/>
            <a:ext cx="755902" cy="75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0"/>
          <p:cNvPicPr preferRelativeResize="0"/>
          <p:nvPr/>
        </p:nvPicPr>
        <p:blipFill rotWithShape="1">
          <a:blip r:embed="rId4">
            <a:alphaModFix/>
          </a:blip>
          <a:srcRect b="15513" l="0" r="23512" t="15382"/>
          <a:stretch/>
        </p:blipFill>
        <p:spPr>
          <a:xfrm rot="302347">
            <a:off x="7839423" y="196701"/>
            <a:ext cx="881528" cy="7963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9" name="Google Shape;369;p40"/>
          <p:cNvGraphicFramePr/>
          <p:nvPr/>
        </p:nvGraphicFramePr>
        <p:xfrm>
          <a:off x="536250" y="129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8035650"/>
              </a:tblGrid>
              <a:tr h="131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words that rhyme with the following:</a:t>
                      </a:r>
                      <a:endParaRPr sz="2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Look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Man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102" y="103081"/>
            <a:ext cx="755895" cy="81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76" name="Google Shape;376;p4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7" name="Google Shape;3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450" y="0"/>
            <a:ext cx="1063197" cy="115247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1"/>
          <p:cNvSpPr txBox="1"/>
          <p:nvPr/>
        </p:nvSpPr>
        <p:spPr>
          <a:xfrm>
            <a:off x="311700" y="1152475"/>
            <a:ext cx="8520600" cy="29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Do Now: Rhyme time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Rhyme Scheme: Cornell Notes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Glossary: Rhyme Scheme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analyze the poems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your own poem!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Exit Ticket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9" name="Google Shape;379;p41"/>
          <p:cNvPicPr preferRelativeResize="0"/>
          <p:nvPr/>
        </p:nvPicPr>
        <p:blipFill rotWithShape="1">
          <a:blip r:embed="rId5">
            <a:alphaModFix/>
          </a:blip>
          <a:srcRect b="45887" l="0" r="0" t="0"/>
          <a:stretch/>
        </p:blipFill>
        <p:spPr>
          <a:xfrm>
            <a:off x="1710625" y="4098025"/>
            <a:ext cx="5675200" cy="9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21200"/>
            <a:ext cx="72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Now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68993">
            <a:off x="8037128" y="153404"/>
            <a:ext cx="755902" cy="75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15513" l="0" r="23512" t="15382"/>
          <a:stretch/>
        </p:blipFill>
        <p:spPr>
          <a:xfrm rot="302347">
            <a:off x="7839423" y="196701"/>
            <a:ext cx="881528" cy="7963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" name="Google Shape;79;p15"/>
          <p:cNvGraphicFramePr/>
          <p:nvPr/>
        </p:nvGraphicFramePr>
        <p:xfrm>
          <a:off x="409550" y="130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4138650"/>
                <a:gridCol w="4138650"/>
              </a:tblGrid>
              <a:tr h="6065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 the two sets of lyrics and complete the graphic organizer for each to tell us what the author means. </a:t>
                      </a:r>
                      <a:endParaRPr sz="3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2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</a:t>
                      </a:r>
                      <a:endParaRPr b="1"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You’re like 31 flavors you’re oh so cold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Feels like 30 straight days of falling snow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I’m so cold and alone, alone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You're cold as ice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Two</a:t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Yeah I’m sorry, I can’t afford a Ferrari,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but that don’t mean I cant get you there.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 guess he’s an X-Box and I’m more an Atari,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but the way you play your game ain’t fair.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Google Shape;80;p15"/>
          <p:cNvGraphicFramePr/>
          <p:nvPr/>
        </p:nvGraphicFramePr>
        <p:xfrm>
          <a:off x="342895" y="35264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1981200"/>
                <a:gridCol w="2209800"/>
                <a:gridCol w="426720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rgbClr val="42424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two items are being compared?</a:t>
                      </a:r>
                      <a:endParaRPr sz="1800">
                        <a:solidFill>
                          <a:srgbClr val="42424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2424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does the author</a:t>
                      </a:r>
                      <a:r>
                        <a:rPr lang="en" sz="1800">
                          <a:solidFill>
                            <a:srgbClr val="42424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mean?</a:t>
                      </a:r>
                      <a:endParaRPr sz="1800">
                        <a:solidFill>
                          <a:srgbClr val="42424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1" name="Google Shape;81;p15"/>
          <p:cNvSpPr txBox="1"/>
          <p:nvPr/>
        </p:nvSpPr>
        <p:spPr>
          <a:xfrm>
            <a:off x="589888" y="4399700"/>
            <a:ext cx="251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Simile or metaphor?</a:t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85" name="Google Shape;385;p42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6" name="Google Shape;3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54396">
            <a:off x="7937035" y="133425"/>
            <a:ext cx="865478" cy="86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2"/>
          <p:cNvPicPr preferRelativeResize="0"/>
          <p:nvPr/>
        </p:nvPicPr>
        <p:blipFill rotWithShape="1">
          <a:blip r:embed="rId4">
            <a:alphaModFix/>
          </a:blip>
          <a:srcRect b="16464" l="16717" r="14962" t="0"/>
          <a:stretch/>
        </p:blipFill>
        <p:spPr>
          <a:xfrm>
            <a:off x="7890750" y="-171912"/>
            <a:ext cx="958050" cy="11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2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Students will be able to: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Identify, define, and analyze the use of rhyme scheme and poetic structure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their own original poems using poetic devices and following a specific structure. </a:t>
            </a:r>
            <a:endParaRPr sz="23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Thoughts to start the day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94" name="Google Shape;394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Name that poetic device! Read the lines of poetry  and decide which poetic device is being used!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1. He is as loud as a lion.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2. Hope is a dove.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3. Thump, thump goes my heart.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4. Lunch speaks to me as my stomach growls.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5. Beep, beep, my alarm clock speaks!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5" name="Google Shape;395;p4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6" name="Google Shape;3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3"/>
          <p:cNvSpPr/>
          <p:nvPr/>
        </p:nvSpPr>
        <p:spPr>
          <a:xfrm>
            <a:off x="6440600" y="1642050"/>
            <a:ext cx="2625000" cy="1432800"/>
          </a:xfrm>
          <a:prstGeom prst="cloudCallout">
            <a:avLst>
              <a:gd fmla="val 31970" name="adj1"/>
              <a:gd fmla="val 75831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Personification</a:t>
            </a:r>
            <a:endParaRPr sz="18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43"/>
          <p:cNvSpPr/>
          <p:nvPr/>
        </p:nvSpPr>
        <p:spPr>
          <a:xfrm>
            <a:off x="6516900" y="3767800"/>
            <a:ext cx="2357700" cy="1151400"/>
          </a:xfrm>
          <a:prstGeom prst="cloudCallout">
            <a:avLst>
              <a:gd fmla="val 41537" name="adj1"/>
              <a:gd fmla="val 62027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Symbolism</a:t>
            </a:r>
            <a:endParaRPr sz="18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43"/>
          <p:cNvSpPr/>
          <p:nvPr/>
        </p:nvSpPr>
        <p:spPr>
          <a:xfrm>
            <a:off x="3928575" y="4070350"/>
            <a:ext cx="1497600" cy="1001700"/>
          </a:xfrm>
          <a:prstGeom prst="cloudCallout">
            <a:avLst>
              <a:gd fmla="val -68691" name="adj1"/>
              <a:gd fmla="val 48744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Simile</a:t>
            </a:r>
            <a:r>
              <a:rPr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43"/>
          <p:cNvSpPr/>
          <p:nvPr/>
        </p:nvSpPr>
        <p:spPr>
          <a:xfrm>
            <a:off x="409575" y="3786100"/>
            <a:ext cx="2101200" cy="1114800"/>
          </a:xfrm>
          <a:prstGeom prst="cloudCallout">
            <a:avLst>
              <a:gd fmla="val 39494" name="adj1"/>
              <a:gd fmla="val 58755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Alliteration</a:t>
            </a:r>
            <a:endParaRPr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43"/>
          <p:cNvSpPr/>
          <p:nvPr/>
        </p:nvSpPr>
        <p:spPr>
          <a:xfrm>
            <a:off x="311700" y="2040425"/>
            <a:ext cx="2026500" cy="1263600"/>
          </a:xfrm>
          <a:prstGeom prst="cloudCallout">
            <a:avLst>
              <a:gd fmla="val 39494" name="adj1"/>
              <a:gd fmla="val 58755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Metaphor</a:t>
            </a:r>
            <a:endParaRPr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4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09" name="Google Shape;409;p4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0" name="Google Shape;410;p44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1" name="Google Shape;411;p44"/>
          <p:cNvCxnSpPr/>
          <p:nvPr/>
        </p:nvCxnSpPr>
        <p:spPr>
          <a:xfrm>
            <a:off x="3717225" y="1188350"/>
            <a:ext cx="0" cy="38712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2" name="Google Shape;412;p44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3" name="Google Shape;413;p44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4" name="Google Shape;414;p44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4"/>
          <p:cNvSpPr txBox="1"/>
          <p:nvPr/>
        </p:nvSpPr>
        <p:spPr>
          <a:xfrm>
            <a:off x="205750" y="1828800"/>
            <a:ext cx="339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rhyme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44"/>
          <p:cNvSpPr txBox="1"/>
          <p:nvPr/>
        </p:nvSpPr>
        <p:spPr>
          <a:xfrm>
            <a:off x="3833900" y="1828800"/>
            <a:ext cx="5203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Rhyme is when there is a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correspondence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of sound between  words or the ending of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words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, especially when used at the ends of lines of poetry.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Example: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-Balloon rhymes with moon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-Cool rhymes with school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YOUR TURN!</a:t>
            </a:r>
            <a:endParaRPr u="sng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Late rhymes with _______________________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Mood rhymes with ______________________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5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23" name="Google Shape;423;p4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4" name="Google Shape;424;p45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5" name="Google Shape;425;p45"/>
          <p:cNvCxnSpPr/>
          <p:nvPr/>
        </p:nvCxnSpPr>
        <p:spPr>
          <a:xfrm>
            <a:off x="3717225" y="1188350"/>
            <a:ext cx="0" cy="38712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6" name="Google Shape;426;p45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7" name="Google Shape;427;p45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8" name="Google Shape;428;p45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5"/>
          <p:cNvSpPr txBox="1"/>
          <p:nvPr/>
        </p:nvSpPr>
        <p:spPr>
          <a:xfrm>
            <a:off x="205750" y="1828800"/>
            <a:ext cx="3394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 “scheme”?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rhyme scheme?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do you figure out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rhyme scheme of a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poem?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45"/>
          <p:cNvSpPr txBox="1"/>
          <p:nvPr/>
        </p:nvSpPr>
        <p:spPr>
          <a:xfrm>
            <a:off x="3833900" y="1828800"/>
            <a:ext cx="5203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scheme is a plan.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Rhyme scheme is the ordered pattern of rhymes at the ends of the lines of a poem or verse.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Read the poem.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Start with the letter “A” and assign the sound of the first line the letter “A”.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Read the next line; if the last word of the second line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rhymes with the last word of the first line then it will also be assigned the letter “A”. But, if it’s a different sound it will get the letter “B”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Keep going down the lines of the poems and for each sound that matches give it the same letter, if it’s different assign it a new letter.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6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Thoughts to start the day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6" name="Google Shape;436;p46"/>
          <p:cNvSpPr txBox="1"/>
          <p:nvPr>
            <p:ph idx="1" type="body"/>
          </p:nvPr>
        </p:nvSpPr>
        <p:spPr>
          <a:xfrm>
            <a:off x="311700" y="1152475"/>
            <a:ext cx="8520600" cy="42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35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Read the following poem and identify the rhyme scheme by writing the rhyme scheme next to each line. </a:t>
            </a:r>
            <a:endParaRPr sz="2035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Roses are red,        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Violets are blue,     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Sugar is sweet,       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so are you.      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rhyme scheme of this poem is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Now let’s rewrite it using ABAB: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Roses are red,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Violets are blue,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so are you.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7" name="Google Shape;437;p46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8" name="Google Shape;4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/>
          <p:nvPr/>
        </p:nvSpPr>
        <p:spPr>
          <a:xfrm>
            <a:off x="4995153" y="2586840"/>
            <a:ext cx="3657600" cy="21717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54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Now YOU rewrite it using ABBA: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8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Roses are red,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Violets are blue,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1" name="Google Shape;441;p46"/>
          <p:cNvGrpSpPr/>
          <p:nvPr/>
        </p:nvGrpSpPr>
        <p:grpSpPr>
          <a:xfrm flipH="1" rot="-1818">
            <a:off x="3793838" y="2932361"/>
            <a:ext cx="893737" cy="610535"/>
            <a:chOff x="3104742" y="3437775"/>
            <a:chExt cx="1575700" cy="1076781"/>
          </a:xfrm>
        </p:grpSpPr>
        <p:sp>
          <p:nvSpPr>
            <p:cNvPr id="442" name="Google Shape;442;p46"/>
            <p:cNvSpPr/>
            <p:nvPr/>
          </p:nvSpPr>
          <p:spPr>
            <a:xfrm>
              <a:off x="3104742" y="4157216"/>
              <a:ext cx="50723" cy="108693"/>
            </a:xfrm>
            <a:custGeom>
              <a:rect b="b" l="l" r="r" t="t"/>
              <a:pathLst>
                <a:path extrusionOk="0" h="4680" w="2184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43" name="Google Shape;443;p46"/>
            <p:cNvSpPr/>
            <p:nvPr/>
          </p:nvSpPr>
          <p:spPr>
            <a:xfrm>
              <a:off x="3189072" y="4347359"/>
              <a:ext cx="116659" cy="115475"/>
            </a:xfrm>
            <a:custGeom>
              <a:rect b="b" l="l" r="r" t="t"/>
              <a:pathLst>
                <a:path extrusionOk="0" h="4972" w="5023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44" name="Google Shape;444;p46"/>
            <p:cNvSpPr/>
            <p:nvPr/>
          </p:nvSpPr>
          <p:spPr>
            <a:xfrm>
              <a:off x="3406969" y="4475515"/>
              <a:ext cx="202661" cy="39041"/>
            </a:xfrm>
            <a:custGeom>
              <a:rect b="b" l="l" r="r" t="t"/>
              <a:pathLst>
                <a:path extrusionOk="0" h="1681" w="8726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45" name="Google Shape;445;p46"/>
            <p:cNvSpPr/>
            <p:nvPr/>
          </p:nvSpPr>
          <p:spPr>
            <a:xfrm>
              <a:off x="3695424" y="4299539"/>
              <a:ext cx="154539" cy="151961"/>
            </a:xfrm>
            <a:custGeom>
              <a:rect b="b" l="l" r="r" t="t"/>
              <a:pathLst>
                <a:path extrusionOk="0" h="6543" w="6654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46" name="Google Shape;446;p46"/>
            <p:cNvSpPr/>
            <p:nvPr/>
          </p:nvSpPr>
          <p:spPr>
            <a:xfrm>
              <a:off x="3673825" y="3700798"/>
              <a:ext cx="239937" cy="148059"/>
            </a:xfrm>
            <a:custGeom>
              <a:rect b="b" l="l" r="r" t="t"/>
              <a:pathLst>
                <a:path extrusionOk="0" h="6375" w="10331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47" name="Google Shape;447;p46"/>
            <p:cNvSpPr/>
            <p:nvPr/>
          </p:nvSpPr>
          <p:spPr>
            <a:xfrm>
              <a:off x="3670550" y="3879213"/>
              <a:ext cx="65123" cy="96639"/>
            </a:xfrm>
            <a:custGeom>
              <a:rect b="b" l="l" r="r" t="t"/>
              <a:pathLst>
                <a:path extrusionOk="0" h="4161" w="2804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48" name="Google Shape;448;p46"/>
            <p:cNvSpPr/>
            <p:nvPr/>
          </p:nvSpPr>
          <p:spPr>
            <a:xfrm>
              <a:off x="4310561" y="3545771"/>
              <a:ext cx="97382" cy="134008"/>
            </a:xfrm>
            <a:custGeom>
              <a:rect b="b" l="l" r="r" t="t"/>
              <a:pathLst>
                <a:path extrusionOk="0" h="5770" w="4193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49" name="Google Shape;449;p46"/>
            <p:cNvSpPr/>
            <p:nvPr/>
          </p:nvSpPr>
          <p:spPr>
            <a:xfrm>
              <a:off x="4482844" y="3437775"/>
              <a:ext cx="197598" cy="61871"/>
            </a:xfrm>
            <a:custGeom>
              <a:rect b="b" l="l" r="r" t="t"/>
              <a:pathLst>
                <a:path extrusionOk="0" h="2664" w="8508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50" name="Google Shape;450;p46"/>
            <p:cNvSpPr/>
            <p:nvPr/>
          </p:nvSpPr>
          <p:spPr>
            <a:xfrm>
              <a:off x="4134585" y="3761323"/>
              <a:ext cx="141510" cy="206795"/>
            </a:xfrm>
            <a:custGeom>
              <a:rect b="b" l="l" r="r" t="t"/>
              <a:pathLst>
                <a:path extrusionOk="0" h="8904" w="6093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51" name="Google Shape;451;p46"/>
            <p:cNvSpPr/>
            <p:nvPr/>
          </p:nvSpPr>
          <p:spPr>
            <a:xfrm>
              <a:off x="3826343" y="3948214"/>
              <a:ext cx="234805" cy="264347"/>
            </a:xfrm>
            <a:custGeom>
              <a:rect b="b" l="l" r="r" t="t"/>
              <a:pathLst>
                <a:path extrusionOk="0" h="11382" w="1011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7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Glossary: Let’s add to it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7" name="Google Shape;457;p4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8" name="Google Shape;4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0" name="Google Shape;460;p47"/>
          <p:cNvGraphicFramePr/>
          <p:nvPr/>
        </p:nvGraphicFramePr>
        <p:xfrm>
          <a:off x="433435" y="1515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8229600"/>
              </a:tblGrid>
              <a:tr h="122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00B2A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Rhyme Scheme</a:t>
                      </a:r>
                      <a:endParaRPr sz="900">
                        <a:solidFill>
                          <a:srgbClr val="00B2A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Definition: _____________________________________________________________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Example(s):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7" name="Google Shape;467;p48"/>
          <p:cNvSpPr txBox="1"/>
          <p:nvPr>
            <p:ph idx="1" type="body"/>
          </p:nvPr>
        </p:nvSpPr>
        <p:spPr>
          <a:xfrm>
            <a:off x="311700" y="1152475"/>
            <a:ext cx="8520600" cy="40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781"/>
              <a:buFont typeface="Arial"/>
              <a:buNone/>
            </a:pPr>
            <a:r>
              <a:rPr lang="en" sz="212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Identify the rhyme scheme by writing letters at the end of each line</a:t>
            </a:r>
            <a:endParaRPr sz="212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We Real Cool 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Gwendolyn Brooks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Pool Players.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Seven at the Golden Shovel.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We real cool. We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Left school.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We lurk late. We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Strike straight. We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Sing sin. We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Thin gin. We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Jazz June. We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Die soon.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8" name="Google Shape;468;p4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9" name="Google Shape;469;p48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8"/>
          <p:cNvSpPr txBox="1"/>
          <p:nvPr>
            <p:ph idx="1" type="body"/>
          </p:nvPr>
        </p:nvSpPr>
        <p:spPr>
          <a:xfrm>
            <a:off x="4287275" y="1885525"/>
            <a:ext cx="4638000" cy="2623200"/>
          </a:xfrm>
          <a:prstGeom prst="rect">
            <a:avLst/>
          </a:prstGeom>
          <a:ln cap="flat" cmpd="sng" w="9525">
            <a:solidFill>
              <a:srgbClr val="1F3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meaning of this poem?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rhyme scheme of this poem is: __________________________________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would the rhyme scheme change if each line ended at the period?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1" name="Google Shape;471;p48"/>
          <p:cNvGrpSpPr/>
          <p:nvPr/>
        </p:nvGrpSpPr>
        <p:grpSpPr>
          <a:xfrm flipH="1" rot="-1818">
            <a:off x="3097713" y="3188086"/>
            <a:ext cx="893737" cy="610535"/>
            <a:chOff x="3104742" y="3437775"/>
            <a:chExt cx="1575700" cy="1076781"/>
          </a:xfrm>
        </p:grpSpPr>
        <p:sp>
          <p:nvSpPr>
            <p:cNvPr id="472" name="Google Shape;472;p48"/>
            <p:cNvSpPr/>
            <p:nvPr/>
          </p:nvSpPr>
          <p:spPr>
            <a:xfrm>
              <a:off x="3104742" y="4157216"/>
              <a:ext cx="50723" cy="108693"/>
            </a:xfrm>
            <a:custGeom>
              <a:rect b="b" l="l" r="r" t="t"/>
              <a:pathLst>
                <a:path extrusionOk="0" h="4680" w="2184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73" name="Google Shape;473;p48"/>
            <p:cNvSpPr/>
            <p:nvPr/>
          </p:nvSpPr>
          <p:spPr>
            <a:xfrm>
              <a:off x="3189072" y="4347359"/>
              <a:ext cx="116659" cy="115475"/>
            </a:xfrm>
            <a:custGeom>
              <a:rect b="b" l="l" r="r" t="t"/>
              <a:pathLst>
                <a:path extrusionOk="0" h="4972" w="5023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74" name="Google Shape;474;p48"/>
            <p:cNvSpPr/>
            <p:nvPr/>
          </p:nvSpPr>
          <p:spPr>
            <a:xfrm>
              <a:off x="3406969" y="4475515"/>
              <a:ext cx="202661" cy="39041"/>
            </a:xfrm>
            <a:custGeom>
              <a:rect b="b" l="l" r="r" t="t"/>
              <a:pathLst>
                <a:path extrusionOk="0" h="1681" w="8726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75" name="Google Shape;475;p48"/>
            <p:cNvSpPr/>
            <p:nvPr/>
          </p:nvSpPr>
          <p:spPr>
            <a:xfrm>
              <a:off x="3695424" y="4299539"/>
              <a:ext cx="154539" cy="151961"/>
            </a:xfrm>
            <a:custGeom>
              <a:rect b="b" l="l" r="r" t="t"/>
              <a:pathLst>
                <a:path extrusionOk="0" h="6543" w="6654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76" name="Google Shape;476;p48"/>
            <p:cNvSpPr/>
            <p:nvPr/>
          </p:nvSpPr>
          <p:spPr>
            <a:xfrm>
              <a:off x="3673825" y="3700798"/>
              <a:ext cx="239937" cy="148059"/>
            </a:xfrm>
            <a:custGeom>
              <a:rect b="b" l="l" r="r" t="t"/>
              <a:pathLst>
                <a:path extrusionOk="0" h="6375" w="10331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77" name="Google Shape;477;p48"/>
            <p:cNvSpPr/>
            <p:nvPr/>
          </p:nvSpPr>
          <p:spPr>
            <a:xfrm>
              <a:off x="3670550" y="3879213"/>
              <a:ext cx="65123" cy="96639"/>
            </a:xfrm>
            <a:custGeom>
              <a:rect b="b" l="l" r="r" t="t"/>
              <a:pathLst>
                <a:path extrusionOk="0" h="4161" w="2804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78" name="Google Shape;478;p48"/>
            <p:cNvSpPr/>
            <p:nvPr/>
          </p:nvSpPr>
          <p:spPr>
            <a:xfrm>
              <a:off x="4310561" y="3545771"/>
              <a:ext cx="97382" cy="134008"/>
            </a:xfrm>
            <a:custGeom>
              <a:rect b="b" l="l" r="r" t="t"/>
              <a:pathLst>
                <a:path extrusionOk="0" h="5770" w="4193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79" name="Google Shape;479;p48"/>
            <p:cNvSpPr/>
            <p:nvPr/>
          </p:nvSpPr>
          <p:spPr>
            <a:xfrm>
              <a:off x="4482844" y="3437775"/>
              <a:ext cx="197598" cy="61871"/>
            </a:xfrm>
            <a:custGeom>
              <a:rect b="b" l="l" r="r" t="t"/>
              <a:pathLst>
                <a:path extrusionOk="0" h="2664" w="8508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80" name="Google Shape;480;p48"/>
            <p:cNvSpPr/>
            <p:nvPr/>
          </p:nvSpPr>
          <p:spPr>
            <a:xfrm>
              <a:off x="4134585" y="3761323"/>
              <a:ext cx="141510" cy="206795"/>
            </a:xfrm>
            <a:custGeom>
              <a:rect b="b" l="l" r="r" t="t"/>
              <a:pathLst>
                <a:path extrusionOk="0" h="8904" w="6093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481" name="Google Shape;481;p48"/>
            <p:cNvSpPr/>
            <p:nvPr/>
          </p:nvSpPr>
          <p:spPr>
            <a:xfrm>
              <a:off x="3826343" y="3948214"/>
              <a:ext cx="234805" cy="264347"/>
            </a:xfrm>
            <a:custGeom>
              <a:rect b="b" l="l" r="r" t="t"/>
              <a:pathLst>
                <a:path extrusionOk="0" h="11382" w="1011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9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8" name="Google Shape;488;p49"/>
          <p:cNvSpPr txBox="1"/>
          <p:nvPr>
            <p:ph idx="1" type="body"/>
          </p:nvPr>
        </p:nvSpPr>
        <p:spPr>
          <a:xfrm>
            <a:off x="311700" y="1152475"/>
            <a:ext cx="4358100" cy="40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Identify the rhyme scheme by writing letters at the end of each line.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9" name="Google Shape;489;p49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0" name="Google Shape;490;p49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9"/>
          <p:cNvSpPr txBox="1"/>
          <p:nvPr>
            <p:ph idx="1" type="body"/>
          </p:nvPr>
        </p:nvSpPr>
        <p:spPr>
          <a:xfrm>
            <a:off x="243325" y="2253950"/>
            <a:ext cx="4144500" cy="2623200"/>
          </a:xfrm>
          <a:prstGeom prst="rect">
            <a:avLst/>
          </a:prstGeom>
          <a:ln cap="flat" cmpd="sng" w="9525">
            <a:solidFill>
              <a:srgbClr val="1F3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meaning of this poem?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rhyme scheme of this poem is: __________________________________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would the rhyme scheme change if each line ended at the period?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49"/>
          <p:cNvSpPr txBox="1"/>
          <p:nvPr>
            <p:ph idx="1" type="body"/>
          </p:nvPr>
        </p:nvSpPr>
        <p:spPr>
          <a:xfrm>
            <a:off x="4669800" y="1028700"/>
            <a:ext cx="4358100" cy="44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America be America Again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Langston Hughes</a:t>
            </a:r>
            <a:endParaRPr sz="14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America be America again.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it be the dream it used to be.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it be the pioneer on the plain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Seeking a home where he himself is free.</a:t>
            </a:r>
            <a:endParaRPr sz="14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(America was never America to me.)</a:t>
            </a:r>
            <a:endParaRPr sz="14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America be the dream the dreamers dreamed—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 it be that great strong land of love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Where never kings connive nor tyrants scheme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That any man be crushed by one above.</a:t>
            </a:r>
            <a:endParaRPr sz="14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(America was never America to me.)</a:t>
            </a:r>
            <a:endParaRPr sz="14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O, let my land be a land where Liberty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Is crowned with no false patriotic wreath,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But opportunity is real, and life is free,</a:t>
            </a:r>
            <a:b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Equality is in the air we breathe.</a:t>
            </a:r>
            <a:endParaRPr sz="212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0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Own Poem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9" name="Google Shape;499;p50"/>
          <p:cNvSpPr txBox="1"/>
          <p:nvPr>
            <p:ph idx="1" type="body"/>
          </p:nvPr>
        </p:nvSpPr>
        <p:spPr>
          <a:xfrm>
            <a:off x="311700" y="1152475"/>
            <a:ext cx="85206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Create your own poem using rhyme scheme! </a:t>
            </a:r>
            <a:endParaRPr i="1"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●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theme for today’s poem </a:t>
            </a:r>
            <a:r>
              <a:rPr b="1"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is…freedom</a:t>
            </a: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●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Your poem today must have at least 3 stanzas.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●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Each stanza must have at least 4 lines.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■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FIRST: Plan the rhyme scheme of your first stanza. Repeat that rhyme scheme for each stanza!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●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Your poem must include at least one poetic device.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■"/>
            </a:pPr>
            <a:r>
              <a:rPr lang="en" sz="7618" u="sng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can always include other poetic devices!</a:t>
            </a:r>
            <a:endParaRPr sz="7618" u="sng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After 10 minutes, we will share out!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0" name="Google Shape;500;p5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1" name="Google Shape;501;p50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500" y="2926425"/>
            <a:ext cx="2849751" cy="2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Exit Ticket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08" name="Google Shape;508;p5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9" name="Google Shape;5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925" y="-12450"/>
            <a:ext cx="917375" cy="9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0507">
            <a:off x="7599100" y="-303937"/>
            <a:ext cx="1518173" cy="1518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1" name="Google Shape;511;p51"/>
          <p:cNvGraphicFramePr/>
          <p:nvPr/>
        </p:nvGraphicFramePr>
        <p:xfrm>
          <a:off x="2274150" y="231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4595700"/>
              </a:tblGrid>
              <a:tr h="13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What is rhyme scheme?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 How do you identify the rhyme scheme?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Why might a poet use a rhyme scheme?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102" y="103081"/>
            <a:ext cx="755895" cy="819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88" name="Google Shape;88;p16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450" y="0"/>
            <a:ext cx="1063197" cy="11524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11700" y="1152475"/>
            <a:ext cx="85206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Do Now: Lyrics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analyze the metaphors and similes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your own poem!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Exit Ticket</a:t>
            </a:r>
            <a:endParaRPr sz="28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5">
            <a:alphaModFix/>
          </a:blip>
          <a:srcRect b="45887" l="0" r="0" t="0"/>
          <a:stretch/>
        </p:blipFill>
        <p:spPr>
          <a:xfrm>
            <a:off x="1710625" y="4098025"/>
            <a:ext cx="5675200" cy="9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A93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52"/>
          <p:cNvPicPr preferRelativeResize="0"/>
          <p:nvPr/>
        </p:nvPicPr>
        <p:blipFill rotWithShape="1">
          <a:blip r:embed="rId3">
            <a:alphaModFix/>
          </a:blip>
          <a:srcRect b="16016" l="0" r="21703" t="13456"/>
          <a:stretch/>
        </p:blipFill>
        <p:spPr>
          <a:xfrm rot="10800000">
            <a:off x="-33200" y="800"/>
            <a:ext cx="5945075" cy="51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2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Optional Lesson 4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8" name="Google Shape;518;p52"/>
          <p:cNvSpPr txBox="1"/>
          <p:nvPr>
            <p:ph idx="1" type="subTitle"/>
          </p:nvPr>
        </p:nvSpPr>
        <p:spPr>
          <a:xfrm>
            <a:off x="597375" y="3358021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Elegy</a:t>
            </a:r>
            <a:endParaRPr sz="26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519" name="Google Shape;519;p52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0" name="Google Shape;52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9475" y="828175"/>
            <a:ext cx="3828200" cy="3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3"/>
          <p:cNvSpPr txBox="1"/>
          <p:nvPr>
            <p:ph type="title"/>
          </p:nvPr>
        </p:nvSpPr>
        <p:spPr>
          <a:xfrm>
            <a:off x="311700" y="321200"/>
            <a:ext cx="72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Now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27" name="Google Shape;527;p5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8" name="Google Shape;52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68993">
            <a:off x="8037128" y="153404"/>
            <a:ext cx="755902" cy="75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3"/>
          <p:cNvPicPr preferRelativeResize="0"/>
          <p:nvPr/>
        </p:nvPicPr>
        <p:blipFill rotWithShape="1">
          <a:blip r:embed="rId4">
            <a:alphaModFix/>
          </a:blip>
          <a:srcRect b="15513" l="0" r="23512" t="15382"/>
          <a:stretch/>
        </p:blipFill>
        <p:spPr>
          <a:xfrm rot="302347">
            <a:off x="7839423" y="196701"/>
            <a:ext cx="881528" cy="7963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0" name="Google Shape;530;p53"/>
          <p:cNvGraphicFramePr/>
          <p:nvPr/>
        </p:nvGraphicFramePr>
        <p:xfrm>
          <a:off x="1315000" y="114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3138600"/>
                <a:gridCol w="3138600"/>
              </a:tblGrid>
              <a:tr h="451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 the poem and answer the questions</a:t>
                      </a:r>
                      <a:endParaRPr sz="17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85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Forever</a:t>
                      </a: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by Makel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Really, there is no secret to it.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Live your life like you live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day, each one,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 after the other,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dodging bullets.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Empty the chamber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 you are not tempted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 fire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back.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 is gone—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 be remembered. Forever. RIP. We Love 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You.</a:t>
                      </a:r>
                      <a:endParaRPr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300"/>
                        <a:buFont typeface="Roboto"/>
                        <a:buAutoNum type="arabicPeriod"/>
                      </a:pPr>
                      <a:r>
                        <a:rPr lang="en" sz="13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poem is ________________ stanzas long. </a:t>
                      </a:r>
                      <a:endParaRPr sz="13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300"/>
                        <a:buFont typeface="Roboto"/>
                        <a:buAutoNum type="arabicPeriod"/>
                      </a:pPr>
                      <a:r>
                        <a:rPr lang="en" sz="13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the poem about? </a:t>
                      </a:r>
                      <a:endParaRPr sz="13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300"/>
                        <a:buFont typeface="Roboto"/>
                        <a:buAutoNum type="arabicPeriod"/>
                      </a:pPr>
                      <a:r>
                        <a:rPr lang="en" sz="13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Who do you think the poem is written for? </a:t>
                      </a:r>
                      <a:endParaRPr sz="13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300"/>
                        <a:buFont typeface="Roboto"/>
                        <a:buAutoNum type="arabicPeriod"/>
                      </a:pPr>
                      <a:r>
                        <a:rPr lang="en" sz="13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poet says, “Empty the chamber so you are not tempted to fire back” what ?does he mean?</a:t>
                      </a:r>
                      <a:endParaRPr sz="13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1F3A93"/>
                        </a:buClr>
                        <a:buSzPts val="1300"/>
                        <a:buFont typeface="Roboto"/>
                        <a:buAutoNum type="arabicPeriod"/>
                      </a:pPr>
                      <a:r>
                        <a:rPr lang="en" sz="13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the mood of this poem? </a:t>
                      </a:r>
                      <a:endParaRPr sz="13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102" y="103081"/>
            <a:ext cx="755895" cy="81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4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37" name="Google Shape;537;p5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38" name="Google Shape;53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450" y="0"/>
            <a:ext cx="1063197" cy="1152477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4"/>
          <p:cNvSpPr txBox="1"/>
          <p:nvPr/>
        </p:nvSpPr>
        <p:spPr>
          <a:xfrm>
            <a:off x="311700" y="1152475"/>
            <a:ext cx="85206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Do Now: Read &amp; Respond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Elegy: Cornell Notes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Glossary: Elegy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analyze the poems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your own elegy!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Exit Ticket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0" name="Google Shape;540;p54"/>
          <p:cNvPicPr preferRelativeResize="0"/>
          <p:nvPr/>
        </p:nvPicPr>
        <p:blipFill rotWithShape="1">
          <a:blip r:embed="rId5">
            <a:alphaModFix/>
          </a:blip>
          <a:srcRect b="45887" l="0" r="0" t="0"/>
          <a:stretch/>
        </p:blipFill>
        <p:spPr>
          <a:xfrm>
            <a:off x="1710625" y="4098025"/>
            <a:ext cx="5675200" cy="9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5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46" name="Google Shape;546;p5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47" name="Google Shape;5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54396">
            <a:off x="7937035" y="133425"/>
            <a:ext cx="865478" cy="86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5"/>
          <p:cNvPicPr preferRelativeResize="0"/>
          <p:nvPr/>
        </p:nvPicPr>
        <p:blipFill rotWithShape="1">
          <a:blip r:embed="rId4">
            <a:alphaModFix/>
          </a:blip>
          <a:srcRect b="16464" l="16717" r="14962" t="0"/>
          <a:stretch/>
        </p:blipFill>
        <p:spPr>
          <a:xfrm>
            <a:off x="7890750" y="-171912"/>
            <a:ext cx="958050" cy="11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Students will be able to: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define the elements of an elegy. 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Analyze an elegy for its structure and use of poetic devices. 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Create original elegies. </a:t>
            </a:r>
            <a:endParaRPr sz="23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Thoughts to start the day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5" name="Google Shape;555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Name that poetic device! Read the lines of poetry  and decide which poetic device is being used!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1. The click clack of her heels.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2. Life is like a river.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3. Life lives longer later.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4. The water screamed for me to drink it!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5. He is a lion.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6" name="Google Shape;556;p56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7" name="Google Shape;55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6"/>
          <p:cNvSpPr/>
          <p:nvPr/>
        </p:nvSpPr>
        <p:spPr>
          <a:xfrm>
            <a:off x="6516900" y="1706700"/>
            <a:ext cx="2539200" cy="1483500"/>
          </a:xfrm>
          <a:prstGeom prst="cloudCallout">
            <a:avLst>
              <a:gd fmla="val 31970" name="adj1"/>
              <a:gd fmla="val 75831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Personification</a:t>
            </a:r>
            <a:endParaRPr sz="18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56"/>
          <p:cNvSpPr/>
          <p:nvPr/>
        </p:nvSpPr>
        <p:spPr>
          <a:xfrm>
            <a:off x="6516900" y="3767800"/>
            <a:ext cx="2355000" cy="1263600"/>
          </a:xfrm>
          <a:prstGeom prst="cloudCallout">
            <a:avLst>
              <a:gd fmla="val 51645" name="adj1"/>
              <a:gd fmla="val 54926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Symbolism</a:t>
            </a:r>
            <a:endParaRPr sz="20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56"/>
          <p:cNvSpPr/>
          <p:nvPr/>
        </p:nvSpPr>
        <p:spPr>
          <a:xfrm>
            <a:off x="3928575" y="4070350"/>
            <a:ext cx="1497600" cy="1001700"/>
          </a:xfrm>
          <a:prstGeom prst="cloudCallout">
            <a:avLst>
              <a:gd fmla="val -68691" name="adj1"/>
              <a:gd fmla="val 48744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Simile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56"/>
          <p:cNvSpPr/>
          <p:nvPr/>
        </p:nvSpPr>
        <p:spPr>
          <a:xfrm>
            <a:off x="409575" y="3786100"/>
            <a:ext cx="2101200" cy="1114800"/>
          </a:xfrm>
          <a:prstGeom prst="cloudCallout">
            <a:avLst>
              <a:gd fmla="val 39494" name="adj1"/>
              <a:gd fmla="val 58755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Alliteration</a:t>
            </a:r>
            <a:endParaRPr sz="20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56"/>
          <p:cNvSpPr/>
          <p:nvPr/>
        </p:nvSpPr>
        <p:spPr>
          <a:xfrm>
            <a:off x="311700" y="2040425"/>
            <a:ext cx="2026500" cy="1263600"/>
          </a:xfrm>
          <a:prstGeom prst="cloudCallout">
            <a:avLst>
              <a:gd fmla="val 39494" name="adj1"/>
              <a:gd fmla="val 58755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Metaphor</a:t>
            </a:r>
            <a:endParaRPr sz="20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7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0" name="Google Shape;570;p5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1" name="Google Shape;571;p57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2" name="Google Shape;572;p57"/>
          <p:cNvCxnSpPr/>
          <p:nvPr/>
        </p:nvCxnSpPr>
        <p:spPr>
          <a:xfrm>
            <a:off x="3717225" y="1188350"/>
            <a:ext cx="0" cy="38712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3" name="Google Shape;573;p57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4" name="Google Shape;574;p57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5" name="Google Shape;575;p57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7"/>
          <p:cNvSpPr txBox="1"/>
          <p:nvPr/>
        </p:nvSpPr>
        <p:spPr>
          <a:xfrm>
            <a:off x="205750" y="1828800"/>
            <a:ext cx="3394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 poem form?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an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elegy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structure of  an elegy?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57"/>
          <p:cNvSpPr txBox="1"/>
          <p:nvPr/>
        </p:nvSpPr>
        <p:spPr>
          <a:xfrm>
            <a:off x="3833900" y="1828800"/>
            <a:ext cx="5203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A poem form is a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type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of poem with a specific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layout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or about a specific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topic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An elegy is specific poem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form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written in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remembrance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for a person or a group of people who have passed away.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There are 3 pieces of an elegy.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Pain: which is where the speaker expresses grief and sorrow.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Praise: which is where the speaker admires and honors the dead.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Relief: which is where the speaker finds peace of mind with the death.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84" name="Google Shape;584;p58"/>
          <p:cNvSpPr txBox="1"/>
          <p:nvPr>
            <p:ph idx="1" type="body"/>
          </p:nvPr>
        </p:nvSpPr>
        <p:spPr>
          <a:xfrm>
            <a:off x="311700" y="1152475"/>
            <a:ext cx="8520600" cy="40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Is this an elegy?  How do we know?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Forever   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Makel M.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Really, there is no secret to it.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Live your life like you live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your day, each one,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one after the other,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dodging bullets.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Empty the chamber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so you are not tempted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to fire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back.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He is gone—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to be remembered. Forever. RIP. We Love You.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5" name="Google Shape;585;p5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6" name="Google Shape;586;p58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58"/>
          <p:cNvSpPr/>
          <p:nvPr/>
        </p:nvSpPr>
        <p:spPr>
          <a:xfrm>
            <a:off x="5888725" y="2157975"/>
            <a:ext cx="2450700" cy="1591200"/>
          </a:xfrm>
          <a:prstGeom prst="rect">
            <a:avLst/>
          </a:prstGeom>
          <a:noFill/>
          <a:ln cap="flat" cmpd="sng" w="762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Can you identify the 3 pieces of the elegy and mark where each part is.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9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Glossary: Let’s add to it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3" name="Google Shape;593;p59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4" name="Google Shape;59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6" name="Google Shape;596;p59"/>
          <p:cNvGraphicFramePr/>
          <p:nvPr/>
        </p:nvGraphicFramePr>
        <p:xfrm>
          <a:off x="433435" y="13634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8229600"/>
              </a:tblGrid>
              <a:tr h="122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00B2A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Elegy</a:t>
                      </a:r>
                      <a:endParaRPr sz="900">
                        <a:solidFill>
                          <a:srgbClr val="00B2A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Definition: _____________________________________________________________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Example(s):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0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03" name="Google Shape;603;p60"/>
          <p:cNvSpPr txBox="1"/>
          <p:nvPr>
            <p:ph idx="1" type="body"/>
          </p:nvPr>
        </p:nvSpPr>
        <p:spPr>
          <a:xfrm>
            <a:off x="311700" y="1152475"/>
            <a:ext cx="40773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DL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Markel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shined like the sun on a sunny day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There is no one who could fill your place.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keep the streets alive,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Even when it was dead outside.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were a man that held his pride.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remember the days we were straight trappin.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when we went in the house,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We went straight to snackin.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night I heard that thing clappin,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same night the sky spoke to me and told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me what happened.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didn’t know what the hell happened.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We will always remember you for everything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did.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Now all I got to say is Rest in Peace kid…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4" name="Google Shape;604;p6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5" name="Google Shape;605;p60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0"/>
          <p:cNvSpPr txBox="1"/>
          <p:nvPr>
            <p:ph idx="1" type="body"/>
          </p:nvPr>
        </p:nvSpPr>
        <p:spPr>
          <a:xfrm>
            <a:off x="4968275" y="1533775"/>
            <a:ext cx="3957000" cy="3351900"/>
          </a:xfrm>
          <a:prstGeom prst="rect">
            <a:avLst/>
          </a:prstGeom>
          <a:ln cap="flat" cmpd="sng" w="9525">
            <a:solidFill>
              <a:srgbClr val="1F3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465"/>
              <a:buFont typeface="Roboto"/>
              <a:buAutoNum type="arabicPeriod"/>
            </a:pPr>
            <a:r>
              <a:rPr lang="en" sz="1465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do you know this is an elegy? </a:t>
            </a:r>
            <a:endParaRPr sz="1465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1627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465"/>
              <a:buFont typeface="Roboto"/>
              <a:buAutoNum type="arabicPeriod"/>
            </a:pPr>
            <a:r>
              <a:rPr lang="en" sz="1465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Does the elegy include the three parts:  pain, praise, and relief? Put a star next each of  the places in the poem where these parts are shown. </a:t>
            </a:r>
            <a:endParaRPr sz="1465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1627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465"/>
              <a:buFont typeface="Roboto"/>
              <a:buAutoNum type="arabicPeriod"/>
            </a:pPr>
            <a:r>
              <a:rPr lang="en" sz="1465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poet uses both a simile and personification in his poem. Underline these two lines. </a:t>
            </a:r>
            <a:endParaRPr sz="1465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1627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465"/>
              <a:buFont typeface="Roboto"/>
              <a:buAutoNum type="arabicPeriod"/>
            </a:pPr>
            <a:r>
              <a:rPr lang="en" sz="1465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mood does the poet create in this poem? </a:t>
            </a:r>
            <a:endParaRPr sz="1465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1627" lvl="0" marL="45720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1F3A93"/>
              </a:buClr>
              <a:buSzPts val="1465"/>
              <a:buFont typeface="Roboto"/>
              <a:buAutoNum type="arabicPeriod"/>
            </a:pPr>
            <a:r>
              <a:rPr lang="en" sz="1465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image does the poet create in the poem? </a:t>
            </a:r>
            <a:endParaRPr sz="1465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7" name="Google Shape;607;p60"/>
          <p:cNvGrpSpPr/>
          <p:nvPr/>
        </p:nvGrpSpPr>
        <p:grpSpPr>
          <a:xfrm flipH="1" rot="-1818">
            <a:off x="3793838" y="3313361"/>
            <a:ext cx="893737" cy="610535"/>
            <a:chOff x="3104742" y="3437775"/>
            <a:chExt cx="1575700" cy="1076781"/>
          </a:xfrm>
        </p:grpSpPr>
        <p:sp>
          <p:nvSpPr>
            <p:cNvPr id="608" name="Google Shape;608;p60"/>
            <p:cNvSpPr/>
            <p:nvPr/>
          </p:nvSpPr>
          <p:spPr>
            <a:xfrm>
              <a:off x="3104742" y="4157216"/>
              <a:ext cx="50723" cy="108693"/>
            </a:xfrm>
            <a:custGeom>
              <a:rect b="b" l="l" r="r" t="t"/>
              <a:pathLst>
                <a:path extrusionOk="0" h="4680" w="2184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09" name="Google Shape;609;p60"/>
            <p:cNvSpPr/>
            <p:nvPr/>
          </p:nvSpPr>
          <p:spPr>
            <a:xfrm>
              <a:off x="3189072" y="4347359"/>
              <a:ext cx="116659" cy="115475"/>
            </a:xfrm>
            <a:custGeom>
              <a:rect b="b" l="l" r="r" t="t"/>
              <a:pathLst>
                <a:path extrusionOk="0" h="4972" w="5023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10" name="Google Shape;610;p60"/>
            <p:cNvSpPr/>
            <p:nvPr/>
          </p:nvSpPr>
          <p:spPr>
            <a:xfrm>
              <a:off x="3406969" y="4475515"/>
              <a:ext cx="202661" cy="39041"/>
            </a:xfrm>
            <a:custGeom>
              <a:rect b="b" l="l" r="r" t="t"/>
              <a:pathLst>
                <a:path extrusionOk="0" h="1681" w="8726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11" name="Google Shape;611;p60"/>
            <p:cNvSpPr/>
            <p:nvPr/>
          </p:nvSpPr>
          <p:spPr>
            <a:xfrm>
              <a:off x="3695424" y="4299539"/>
              <a:ext cx="154539" cy="151961"/>
            </a:xfrm>
            <a:custGeom>
              <a:rect b="b" l="l" r="r" t="t"/>
              <a:pathLst>
                <a:path extrusionOk="0" h="6543" w="6654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12" name="Google Shape;612;p60"/>
            <p:cNvSpPr/>
            <p:nvPr/>
          </p:nvSpPr>
          <p:spPr>
            <a:xfrm>
              <a:off x="3673825" y="3700798"/>
              <a:ext cx="239937" cy="148059"/>
            </a:xfrm>
            <a:custGeom>
              <a:rect b="b" l="l" r="r" t="t"/>
              <a:pathLst>
                <a:path extrusionOk="0" h="6375" w="10331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13" name="Google Shape;613;p60"/>
            <p:cNvSpPr/>
            <p:nvPr/>
          </p:nvSpPr>
          <p:spPr>
            <a:xfrm>
              <a:off x="3670550" y="3879213"/>
              <a:ext cx="65123" cy="96639"/>
            </a:xfrm>
            <a:custGeom>
              <a:rect b="b" l="l" r="r" t="t"/>
              <a:pathLst>
                <a:path extrusionOk="0" h="4161" w="2804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14" name="Google Shape;614;p60"/>
            <p:cNvSpPr/>
            <p:nvPr/>
          </p:nvSpPr>
          <p:spPr>
            <a:xfrm>
              <a:off x="4310561" y="3545771"/>
              <a:ext cx="97382" cy="134008"/>
            </a:xfrm>
            <a:custGeom>
              <a:rect b="b" l="l" r="r" t="t"/>
              <a:pathLst>
                <a:path extrusionOk="0" h="5770" w="4193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15" name="Google Shape;615;p60"/>
            <p:cNvSpPr/>
            <p:nvPr/>
          </p:nvSpPr>
          <p:spPr>
            <a:xfrm>
              <a:off x="4482844" y="3437775"/>
              <a:ext cx="197598" cy="61871"/>
            </a:xfrm>
            <a:custGeom>
              <a:rect b="b" l="l" r="r" t="t"/>
              <a:pathLst>
                <a:path extrusionOk="0" h="2664" w="8508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16" name="Google Shape;616;p60"/>
            <p:cNvSpPr/>
            <p:nvPr/>
          </p:nvSpPr>
          <p:spPr>
            <a:xfrm>
              <a:off x="4134585" y="3761323"/>
              <a:ext cx="141510" cy="206795"/>
            </a:xfrm>
            <a:custGeom>
              <a:rect b="b" l="l" r="r" t="t"/>
              <a:pathLst>
                <a:path extrusionOk="0" h="8904" w="6093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17" name="Google Shape;617;p60"/>
            <p:cNvSpPr/>
            <p:nvPr/>
          </p:nvSpPr>
          <p:spPr>
            <a:xfrm>
              <a:off x="3826343" y="3948214"/>
              <a:ext cx="234805" cy="264347"/>
            </a:xfrm>
            <a:custGeom>
              <a:rect b="b" l="l" r="r" t="t"/>
              <a:pathLst>
                <a:path extrusionOk="0" h="11382" w="1011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24" name="Google Shape;624;p61"/>
          <p:cNvSpPr txBox="1"/>
          <p:nvPr>
            <p:ph idx="1" type="body"/>
          </p:nvPr>
        </p:nvSpPr>
        <p:spPr>
          <a:xfrm>
            <a:off x="311700" y="1152475"/>
            <a:ext cx="3967800" cy="4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Fallen Star (4 Huey P. Newton)  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Tupac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They could never understand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u set out 2 do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instead they chose 2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ridicule u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when u got weak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they loved the sight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of your dimming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flickering starlight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could they understand what was so intricate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 be loved by so many, so intimate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they wanted 2 c your lifeless corpse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this way u could not alter the course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of ignorance that they have set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 make my people forget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they have done for much 2 long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 just forget and carry on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had loved u forever because of who u r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now I mourn our fallen star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5" name="Google Shape;625;p6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26" name="Google Shape;626;p61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61"/>
          <p:cNvSpPr txBox="1"/>
          <p:nvPr>
            <p:ph idx="1" type="body"/>
          </p:nvPr>
        </p:nvSpPr>
        <p:spPr>
          <a:xfrm>
            <a:off x="4793925" y="2182375"/>
            <a:ext cx="4123500" cy="2073000"/>
          </a:xfrm>
          <a:prstGeom prst="rect">
            <a:avLst/>
          </a:prstGeom>
          <a:ln cap="flat" cmpd="sng" w="9525">
            <a:solidFill>
              <a:srgbClr val="1F3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do you know this is an elegy?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rhyme scheme of this poem?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is the “fallen star” used as a symbol? What does it represent?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1F3A93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mood of the poem?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8" name="Google Shape;628;p61"/>
          <p:cNvGrpSpPr/>
          <p:nvPr/>
        </p:nvGrpSpPr>
        <p:grpSpPr>
          <a:xfrm flipH="1" rot="-1818">
            <a:off x="3793838" y="2779961"/>
            <a:ext cx="893737" cy="610535"/>
            <a:chOff x="3104742" y="3437775"/>
            <a:chExt cx="1575700" cy="1076781"/>
          </a:xfrm>
        </p:grpSpPr>
        <p:sp>
          <p:nvSpPr>
            <p:cNvPr id="629" name="Google Shape;629;p61"/>
            <p:cNvSpPr/>
            <p:nvPr/>
          </p:nvSpPr>
          <p:spPr>
            <a:xfrm>
              <a:off x="3104742" y="4157216"/>
              <a:ext cx="50723" cy="108693"/>
            </a:xfrm>
            <a:custGeom>
              <a:rect b="b" l="l" r="r" t="t"/>
              <a:pathLst>
                <a:path extrusionOk="0" h="4680" w="2184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0" name="Google Shape;630;p61"/>
            <p:cNvSpPr/>
            <p:nvPr/>
          </p:nvSpPr>
          <p:spPr>
            <a:xfrm>
              <a:off x="3189072" y="4347359"/>
              <a:ext cx="116659" cy="115475"/>
            </a:xfrm>
            <a:custGeom>
              <a:rect b="b" l="l" r="r" t="t"/>
              <a:pathLst>
                <a:path extrusionOk="0" h="4972" w="5023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1" name="Google Shape;631;p61"/>
            <p:cNvSpPr/>
            <p:nvPr/>
          </p:nvSpPr>
          <p:spPr>
            <a:xfrm>
              <a:off x="3406969" y="4475515"/>
              <a:ext cx="202661" cy="39041"/>
            </a:xfrm>
            <a:custGeom>
              <a:rect b="b" l="l" r="r" t="t"/>
              <a:pathLst>
                <a:path extrusionOk="0" h="1681" w="8726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2" name="Google Shape;632;p61"/>
            <p:cNvSpPr/>
            <p:nvPr/>
          </p:nvSpPr>
          <p:spPr>
            <a:xfrm>
              <a:off x="3695424" y="4299539"/>
              <a:ext cx="154539" cy="151961"/>
            </a:xfrm>
            <a:custGeom>
              <a:rect b="b" l="l" r="r" t="t"/>
              <a:pathLst>
                <a:path extrusionOk="0" h="6543" w="6654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3" name="Google Shape;633;p61"/>
            <p:cNvSpPr/>
            <p:nvPr/>
          </p:nvSpPr>
          <p:spPr>
            <a:xfrm>
              <a:off x="3673825" y="3700798"/>
              <a:ext cx="239937" cy="148059"/>
            </a:xfrm>
            <a:custGeom>
              <a:rect b="b" l="l" r="r" t="t"/>
              <a:pathLst>
                <a:path extrusionOk="0" h="6375" w="10331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4" name="Google Shape;634;p61"/>
            <p:cNvSpPr/>
            <p:nvPr/>
          </p:nvSpPr>
          <p:spPr>
            <a:xfrm>
              <a:off x="3670550" y="3879213"/>
              <a:ext cx="65123" cy="96639"/>
            </a:xfrm>
            <a:custGeom>
              <a:rect b="b" l="l" r="r" t="t"/>
              <a:pathLst>
                <a:path extrusionOk="0" h="4161" w="2804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5" name="Google Shape;635;p61"/>
            <p:cNvSpPr/>
            <p:nvPr/>
          </p:nvSpPr>
          <p:spPr>
            <a:xfrm>
              <a:off x="4310561" y="3545771"/>
              <a:ext cx="97382" cy="134008"/>
            </a:xfrm>
            <a:custGeom>
              <a:rect b="b" l="l" r="r" t="t"/>
              <a:pathLst>
                <a:path extrusionOk="0" h="5770" w="4193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6" name="Google Shape;636;p61"/>
            <p:cNvSpPr/>
            <p:nvPr/>
          </p:nvSpPr>
          <p:spPr>
            <a:xfrm>
              <a:off x="4482844" y="3437775"/>
              <a:ext cx="197598" cy="61871"/>
            </a:xfrm>
            <a:custGeom>
              <a:rect b="b" l="l" r="r" t="t"/>
              <a:pathLst>
                <a:path extrusionOk="0" h="2664" w="8508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7" name="Google Shape;637;p61"/>
            <p:cNvSpPr/>
            <p:nvPr/>
          </p:nvSpPr>
          <p:spPr>
            <a:xfrm>
              <a:off x="4134585" y="3761323"/>
              <a:ext cx="141510" cy="206795"/>
            </a:xfrm>
            <a:custGeom>
              <a:rect b="b" l="l" r="r" t="t"/>
              <a:pathLst>
                <a:path extrusionOk="0" h="8904" w="6093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38" name="Google Shape;638;p61"/>
            <p:cNvSpPr/>
            <p:nvPr/>
          </p:nvSpPr>
          <p:spPr>
            <a:xfrm>
              <a:off x="3826343" y="3948214"/>
              <a:ext cx="234805" cy="264347"/>
            </a:xfrm>
            <a:custGeom>
              <a:rect b="b" l="l" r="r" t="t"/>
              <a:pathLst>
                <a:path extrusionOk="0" h="11382" w="1011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7" name="Google Shape;97;p1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54396">
            <a:off x="7937035" y="133425"/>
            <a:ext cx="865478" cy="86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 b="16464" l="16717" r="14962" t="0"/>
          <a:stretch/>
        </p:blipFill>
        <p:spPr>
          <a:xfrm>
            <a:off x="7890750" y="-171912"/>
            <a:ext cx="958050" cy="11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Students will be able to: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similes and metaphors within a poem and analyze the significance of their use. 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Analyze how poets use figurative language to enhance their message by reading poems that use simile and metaphor. 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original poems about family using metaphors and similes.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Independent Practice: 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45" name="Google Shape;645;p62"/>
          <p:cNvSpPr txBox="1"/>
          <p:nvPr>
            <p:ph idx="1" type="body"/>
          </p:nvPr>
        </p:nvSpPr>
        <p:spPr>
          <a:xfrm>
            <a:off x="311700" y="1152475"/>
            <a:ext cx="4260300" cy="4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    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Reggie C.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 to my opportunity of seeing my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son’s 1st step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 to my opportunity of seeing my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son’s 1st word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peace…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 to my chance of seeing 2011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summer time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 to my chance of taking pictures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with my son at a young age,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For him to see when he gets older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peace…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 to my opportunity of being with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my son his first time at Chuckey Cheese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 to my opportunity of my son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really getting to know me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Rest in peace.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6" name="Google Shape;646;p62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7" name="Google Shape;647;p62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62"/>
          <p:cNvSpPr txBox="1"/>
          <p:nvPr>
            <p:ph idx="1" type="body"/>
          </p:nvPr>
        </p:nvSpPr>
        <p:spPr>
          <a:xfrm>
            <a:off x="5113575" y="2121625"/>
            <a:ext cx="3811800" cy="2212800"/>
          </a:xfrm>
          <a:prstGeom prst="rect">
            <a:avLst/>
          </a:prstGeom>
          <a:ln cap="flat" cmpd="sng" w="9525">
            <a:solidFill>
              <a:srgbClr val="1F3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does the poet use the elegy form here? What is this elegy about?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mood of this poem?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rgbClr val="1F3A93"/>
              </a:buClr>
              <a:buSzPct val="100000"/>
              <a:buFont typeface="Roboto"/>
              <a:buAutoNum type="arabicPeriod"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image does the poet create in the poem?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9" name="Google Shape;649;p62"/>
          <p:cNvGrpSpPr/>
          <p:nvPr/>
        </p:nvGrpSpPr>
        <p:grpSpPr>
          <a:xfrm flipH="1" rot="-1818">
            <a:off x="3929438" y="2683111"/>
            <a:ext cx="893737" cy="610535"/>
            <a:chOff x="3104742" y="3437775"/>
            <a:chExt cx="1575700" cy="1076781"/>
          </a:xfrm>
        </p:grpSpPr>
        <p:sp>
          <p:nvSpPr>
            <p:cNvPr id="650" name="Google Shape;650;p62"/>
            <p:cNvSpPr/>
            <p:nvPr/>
          </p:nvSpPr>
          <p:spPr>
            <a:xfrm>
              <a:off x="3104742" y="4157216"/>
              <a:ext cx="50723" cy="108693"/>
            </a:xfrm>
            <a:custGeom>
              <a:rect b="b" l="l" r="r" t="t"/>
              <a:pathLst>
                <a:path extrusionOk="0" h="4680" w="2184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1" name="Google Shape;651;p62"/>
            <p:cNvSpPr/>
            <p:nvPr/>
          </p:nvSpPr>
          <p:spPr>
            <a:xfrm>
              <a:off x="3189072" y="4347359"/>
              <a:ext cx="116659" cy="115475"/>
            </a:xfrm>
            <a:custGeom>
              <a:rect b="b" l="l" r="r" t="t"/>
              <a:pathLst>
                <a:path extrusionOk="0" h="4972" w="5023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2" name="Google Shape;652;p62"/>
            <p:cNvSpPr/>
            <p:nvPr/>
          </p:nvSpPr>
          <p:spPr>
            <a:xfrm>
              <a:off x="3406969" y="4475515"/>
              <a:ext cx="202661" cy="39041"/>
            </a:xfrm>
            <a:custGeom>
              <a:rect b="b" l="l" r="r" t="t"/>
              <a:pathLst>
                <a:path extrusionOk="0" h="1681" w="8726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3" name="Google Shape;653;p62"/>
            <p:cNvSpPr/>
            <p:nvPr/>
          </p:nvSpPr>
          <p:spPr>
            <a:xfrm>
              <a:off x="3695424" y="4299539"/>
              <a:ext cx="154539" cy="151961"/>
            </a:xfrm>
            <a:custGeom>
              <a:rect b="b" l="l" r="r" t="t"/>
              <a:pathLst>
                <a:path extrusionOk="0" h="6543" w="6654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4" name="Google Shape;654;p62"/>
            <p:cNvSpPr/>
            <p:nvPr/>
          </p:nvSpPr>
          <p:spPr>
            <a:xfrm>
              <a:off x="3673825" y="3700798"/>
              <a:ext cx="239937" cy="148059"/>
            </a:xfrm>
            <a:custGeom>
              <a:rect b="b" l="l" r="r" t="t"/>
              <a:pathLst>
                <a:path extrusionOk="0" h="6375" w="10331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5" name="Google Shape;655;p62"/>
            <p:cNvSpPr/>
            <p:nvPr/>
          </p:nvSpPr>
          <p:spPr>
            <a:xfrm>
              <a:off x="3670550" y="3879213"/>
              <a:ext cx="65123" cy="96639"/>
            </a:xfrm>
            <a:custGeom>
              <a:rect b="b" l="l" r="r" t="t"/>
              <a:pathLst>
                <a:path extrusionOk="0" h="4161" w="2804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6" name="Google Shape;656;p62"/>
            <p:cNvSpPr/>
            <p:nvPr/>
          </p:nvSpPr>
          <p:spPr>
            <a:xfrm>
              <a:off x="4310561" y="3545771"/>
              <a:ext cx="97382" cy="134008"/>
            </a:xfrm>
            <a:custGeom>
              <a:rect b="b" l="l" r="r" t="t"/>
              <a:pathLst>
                <a:path extrusionOk="0" h="5770" w="4193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7" name="Google Shape;657;p62"/>
            <p:cNvSpPr/>
            <p:nvPr/>
          </p:nvSpPr>
          <p:spPr>
            <a:xfrm>
              <a:off x="4482844" y="3437775"/>
              <a:ext cx="197598" cy="61871"/>
            </a:xfrm>
            <a:custGeom>
              <a:rect b="b" l="l" r="r" t="t"/>
              <a:pathLst>
                <a:path extrusionOk="0" h="2664" w="8508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8" name="Google Shape;658;p62"/>
            <p:cNvSpPr/>
            <p:nvPr/>
          </p:nvSpPr>
          <p:spPr>
            <a:xfrm>
              <a:off x="4134585" y="3761323"/>
              <a:ext cx="141510" cy="206795"/>
            </a:xfrm>
            <a:custGeom>
              <a:rect b="b" l="l" r="r" t="t"/>
              <a:pathLst>
                <a:path extrusionOk="0" h="8904" w="6093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659" name="Google Shape;659;p62"/>
            <p:cNvSpPr/>
            <p:nvPr/>
          </p:nvSpPr>
          <p:spPr>
            <a:xfrm>
              <a:off x="3826343" y="3948214"/>
              <a:ext cx="234805" cy="264347"/>
            </a:xfrm>
            <a:custGeom>
              <a:rect b="b" l="l" r="r" t="t"/>
              <a:pathLst>
                <a:path extrusionOk="0" h="11382" w="1011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6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Own Poem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66" name="Google Shape;666;p63"/>
          <p:cNvSpPr txBox="1"/>
          <p:nvPr>
            <p:ph idx="1" type="body"/>
          </p:nvPr>
        </p:nvSpPr>
        <p:spPr>
          <a:xfrm>
            <a:off x="311700" y="1152475"/>
            <a:ext cx="85206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Before writing, brainstorm!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person (or group of people) I am writing about is:______________________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●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Things I remember the person saying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●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this person looked like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●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Symbols (objects, places, colors, sights…) that remind me of this person and/or represent this person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54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ct val="100000"/>
              <a:buFont typeface="Roboto"/>
              <a:buChar char="●"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 learned from this person</a:t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18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618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After 10 minutes, we will share out!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7" name="Google Shape;667;p6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68" name="Google Shape;668;p63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500" y="2926425"/>
            <a:ext cx="2849751" cy="2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64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Own Poem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6" name="Google Shape;676;p64"/>
          <p:cNvSpPr txBox="1"/>
          <p:nvPr>
            <p:ph idx="1" type="body"/>
          </p:nvPr>
        </p:nvSpPr>
        <p:spPr>
          <a:xfrm>
            <a:off x="311700" y="1152475"/>
            <a:ext cx="85206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Create your own elegy! 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Your elegy must be at least </a:t>
            </a:r>
            <a:r>
              <a:rPr b="1"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10 lines</a:t>
            </a: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long (you can choose the number of stanzas!) 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Your elegy should include the </a:t>
            </a:r>
            <a:r>
              <a:rPr b="1"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3 pieces of an elegy</a:t>
            </a: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: pain, praise, and relief 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Try and use at least </a:t>
            </a:r>
            <a:r>
              <a:rPr b="1"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 different poetic devices</a:t>
            </a: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in your elegy 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After 10 minutes, we will share out!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7" name="Google Shape;677;p6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78" name="Google Shape;678;p64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500" y="2926425"/>
            <a:ext cx="2849751" cy="2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5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Exit Ticket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85" name="Google Shape;685;p6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86" name="Google Shape;68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925" y="-12450"/>
            <a:ext cx="917375" cy="9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0507">
            <a:off x="7599100" y="-303937"/>
            <a:ext cx="1518173" cy="1518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8" name="Google Shape;688;p65"/>
          <p:cNvGraphicFramePr/>
          <p:nvPr/>
        </p:nvGraphicFramePr>
        <p:xfrm>
          <a:off x="2469863" y="212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4204275"/>
              </a:tblGrid>
              <a:tr h="13123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an elegy?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the structure of an elegy?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Why do poets write elegies?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A93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66"/>
          <p:cNvPicPr preferRelativeResize="0"/>
          <p:nvPr/>
        </p:nvPicPr>
        <p:blipFill rotWithShape="1">
          <a:blip r:embed="rId3">
            <a:alphaModFix/>
          </a:blip>
          <a:srcRect b="16016" l="0" r="21703" t="13456"/>
          <a:stretch/>
        </p:blipFill>
        <p:spPr>
          <a:xfrm rot="10800000">
            <a:off x="-33200" y="800"/>
            <a:ext cx="5945075" cy="51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66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Optional Lesson 5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5" name="Google Shape;695;p66"/>
          <p:cNvSpPr txBox="1"/>
          <p:nvPr>
            <p:ph idx="1" type="subTitle"/>
          </p:nvPr>
        </p:nvSpPr>
        <p:spPr>
          <a:xfrm>
            <a:off x="597375" y="3358021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Odes</a:t>
            </a:r>
            <a:endParaRPr sz="26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696" name="Google Shape;696;p66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7" name="Google Shape;69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9475" y="828175"/>
            <a:ext cx="3828200" cy="3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7"/>
          <p:cNvSpPr txBox="1"/>
          <p:nvPr>
            <p:ph type="title"/>
          </p:nvPr>
        </p:nvSpPr>
        <p:spPr>
          <a:xfrm>
            <a:off x="311700" y="321200"/>
            <a:ext cx="137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Now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04" name="Google Shape;704;p67"/>
          <p:cNvCxnSpPr/>
          <p:nvPr/>
        </p:nvCxnSpPr>
        <p:spPr>
          <a:xfrm>
            <a:off x="409575" y="1028700"/>
            <a:ext cx="33942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5" name="Google Shape;70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68993">
            <a:off x="2904303" y="108504"/>
            <a:ext cx="755902" cy="75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67"/>
          <p:cNvPicPr preferRelativeResize="0"/>
          <p:nvPr/>
        </p:nvPicPr>
        <p:blipFill rotWithShape="1">
          <a:blip r:embed="rId4">
            <a:alphaModFix/>
          </a:blip>
          <a:srcRect b="15513" l="0" r="23512" t="15382"/>
          <a:stretch/>
        </p:blipFill>
        <p:spPr>
          <a:xfrm rot="302347">
            <a:off x="2706598" y="151801"/>
            <a:ext cx="881528" cy="7963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7" name="Google Shape;707;p67"/>
          <p:cNvGraphicFramePr/>
          <p:nvPr/>
        </p:nvGraphicFramePr>
        <p:xfrm>
          <a:off x="409575" y="175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4759275"/>
              </a:tblGrid>
              <a:tr h="13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 the poem and answer the questions.</a:t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 What is this poem about? </a:t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 If you had to give this poem a </a:t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title, what would it be? </a:t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 When the poet says, “Your pages flowing like waves moving from side to side.” What  poetic device is used and what does this mean? </a:t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8" name="Google Shape;708;p67"/>
          <p:cNvSpPr/>
          <p:nvPr/>
        </p:nvSpPr>
        <p:spPr>
          <a:xfrm>
            <a:off x="5978750" y="321200"/>
            <a:ext cx="3030600" cy="46941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beautiful books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sitting around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waiting to be picked up,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pages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flowing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like waves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moving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from side to side.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Oh, great mighty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book, your cover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 your shield,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protects you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from the deadly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reader.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When I flip you,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 do this little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dance.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me, you sound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like a motor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about to run.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You're like a hand-out,</a:t>
            </a:r>
            <a:b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when I'm finished with you</a:t>
            </a:r>
            <a:endParaRPr b="1" sz="1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 go to another home.</a:t>
            </a:r>
            <a:endParaRPr sz="1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102" y="103081"/>
            <a:ext cx="755895" cy="81936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6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15" name="Google Shape;715;p6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6" name="Google Shape;71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450" y="0"/>
            <a:ext cx="1063197" cy="1152477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68"/>
          <p:cNvSpPr txBox="1"/>
          <p:nvPr/>
        </p:nvSpPr>
        <p:spPr>
          <a:xfrm>
            <a:off x="311700" y="1152475"/>
            <a:ext cx="85206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Do Now: Read &amp; Respond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Odes: Cornell Notes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Glossary: Ode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analyze poems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your own ode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Exit Ticket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8" name="Google Shape;718;p68"/>
          <p:cNvPicPr preferRelativeResize="0"/>
          <p:nvPr/>
        </p:nvPicPr>
        <p:blipFill rotWithShape="1">
          <a:blip r:embed="rId5">
            <a:alphaModFix/>
          </a:blip>
          <a:srcRect b="45887" l="0" r="0" t="0"/>
          <a:stretch/>
        </p:blipFill>
        <p:spPr>
          <a:xfrm>
            <a:off x="1710625" y="4098025"/>
            <a:ext cx="5675200" cy="9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9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24" name="Google Shape;724;p69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25" name="Google Shape;72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54396">
            <a:off x="7937035" y="133425"/>
            <a:ext cx="865478" cy="86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69"/>
          <p:cNvPicPr preferRelativeResize="0"/>
          <p:nvPr/>
        </p:nvPicPr>
        <p:blipFill rotWithShape="1">
          <a:blip r:embed="rId4">
            <a:alphaModFix/>
          </a:blip>
          <a:srcRect b="16464" l="16717" r="14962" t="0"/>
          <a:stretch/>
        </p:blipFill>
        <p:spPr>
          <a:xfrm>
            <a:off x="7890750" y="-171912"/>
            <a:ext cx="958050" cy="11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69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Students will be able to: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define the elements of an ode. 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Analyze an ode for its structure and use of poetic devices in a poetry paragraph analysis.  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Create original odes</a:t>
            </a:r>
            <a:endParaRPr sz="23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0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Thoughts to start the day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3" name="Google Shape;733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Name that poetic device! Read the lines of poetry  and decide which poetic device is being used!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1. Love is like a roller coaster.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2. Pitter patter goes the rain.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3. Sally sells seashells by the seashore.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4. The table cries out to be cleaned!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5. I am a grain of sand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4" name="Google Shape;734;p7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5" name="Google Shape;73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70"/>
          <p:cNvSpPr/>
          <p:nvPr/>
        </p:nvSpPr>
        <p:spPr>
          <a:xfrm>
            <a:off x="6516900" y="1706700"/>
            <a:ext cx="2548800" cy="1358400"/>
          </a:xfrm>
          <a:prstGeom prst="cloudCallout">
            <a:avLst>
              <a:gd fmla="val 31970" name="adj1"/>
              <a:gd fmla="val 75831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Personification</a:t>
            </a:r>
            <a:endParaRPr sz="17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70"/>
          <p:cNvSpPr/>
          <p:nvPr/>
        </p:nvSpPr>
        <p:spPr>
          <a:xfrm>
            <a:off x="6516900" y="3767800"/>
            <a:ext cx="2357700" cy="1151400"/>
          </a:xfrm>
          <a:prstGeom prst="cloudCallout">
            <a:avLst>
              <a:gd fmla="val 41537" name="adj1"/>
              <a:gd fmla="val 62027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Symbolism</a:t>
            </a:r>
            <a:endParaRPr sz="18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9" name="Google Shape;739;p70"/>
          <p:cNvSpPr/>
          <p:nvPr/>
        </p:nvSpPr>
        <p:spPr>
          <a:xfrm>
            <a:off x="3928575" y="4070350"/>
            <a:ext cx="1497600" cy="1001700"/>
          </a:xfrm>
          <a:prstGeom prst="cloudCallout">
            <a:avLst>
              <a:gd fmla="val -68691" name="adj1"/>
              <a:gd fmla="val 48744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Simile </a:t>
            </a:r>
            <a:endParaRPr sz="22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0" name="Google Shape;740;p70"/>
          <p:cNvSpPr/>
          <p:nvPr/>
        </p:nvSpPr>
        <p:spPr>
          <a:xfrm>
            <a:off x="409575" y="3786100"/>
            <a:ext cx="2101200" cy="1114800"/>
          </a:xfrm>
          <a:prstGeom prst="cloudCallout">
            <a:avLst>
              <a:gd fmla="val 39494" name="adj1"/>
              <a:gd fmla="val 58755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Alliteration</a:t>
            </a:r>
            <a:endParaRPr sz="20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1" name="Google Shape;741;p70"/>
          <p:cNvSpPr/>
          <p:nvPr/>
        </p:nvSpPr>
        <p:spPr>
          <a:xfrm>
            <a:off x="311700" y="2040425"/>
            <a:ext cx="2026500" cy="1263600"/>
          </a:xfrm>
          <a:prstGeom prst="cloudCallout">
            <a:avLst>
              <a:gd fmla="val 39494" name="adj1"/>
              <a:gd fmla="val 58755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Metaphor</a:t>
            </a:r>
            <a:endParaRPr sz="20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7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48" name="Google Shape;748;p7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9" name="Google Shape;749;p71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0" name="Google Shape;750;p71"/>
          <p:cNvCxnSpPr/>
          <p:nvPr/>
        </p:nvCxnSpPr>
        <p:spPr>
          <a:xfrm>
            <a:off x="3717225" y="1188350"/>
            <a:ext cx="0" cy="38712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1" name="Google Shape;751;p71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2" name="Google Shape;752;p71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3" name="Google Shape;753;p71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71"/>
          <p:cNvSpPr txBox="1"/>
          <p:nvPr/>
        </p:nvSpPr>
        <p:spPr>
          <a:xfrm>
            <a:off x="205750" y="1828800"/>
            <a:ext cx="3394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type of poem forms and structures have we learned about so far?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an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ode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71"/>
          <p:cNvSpPr txBox="1"/>
          <p:nvPr/>
        </p:nvSpPr>
        <p:spPr>
          <a:xfrm>
            <a:off x="3833900" y="1828800"/>
            <a:ext cx="5203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ode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is a specific poem form written to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praise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commemorate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a person, group of people, or an object.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It is written to express a sincere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appreciation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for someone or something.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Odes are usually </a:t>
            </a: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sung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Usually the title of an ode is “Ode to ___________”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Thoughts to start the day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71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6609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" name="Google Shape;107;p1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311700" y="1152475"/>
            <a:ext cx="8277300" cy="3708600"/>
          </a:xfrm>
          <a:prstGeom prst="cloudCallout">
            <a:avLst>
              <a:gd fmla="val 46982" name="adj1"/>
              <a:gd fmla="val 53444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9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What is the difference between a simile and a metaphor?</a:t>
            </a:r>
            <a:endParaRPr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9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Why does an author use these types of figurative language in their writing?</a:t>
            </a:r>
            <a:endParaRPr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7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62" name="Google Shape;762;p72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3" name="Google Shape;763;p72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4" name="Google Shape;764;p72"/>
          <p:cNvCxnSpPr/>
          <p:nvPr/>
        </p:nvCxnSpPr>
        <p:spPr>
          <a:xfrm>
            <a:off x="3717225" y="1188350"/>
            <a:ext cx="0" cy="38712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5" name="Google Shape;765;p72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6" name="Google Shape;766;p72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7" name="Google Shape;767;p72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72"/>
          <p:cNvSpPr txBox="1"/>
          <p:nvPr/>
        </p:nvSpPr>
        <p:spPr>
          <a:xfrm>
            <a:off x="205750" y="1828800"/>
            <a:ext cx="339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is this an example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of an ode?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9" name="Google Shape;769;p72"/>
          <p:cNvSpPr txBox="1"/>
          <p:nvPr/>
        </p:nvSpPr>
        <p:spPr>
          <a:xfrm>
            <a:off x="3833900" y="1828800"/>
            <a:ext cx="5203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Ode to My Hair 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Martiqe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My hair is my hat, keeps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shade from the sun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My hair is my pet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At least I take care of it like one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keep my scalp warm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are my umbrella when the suns out there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relax me when you’re being done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being with you all the time is so much fun.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topic of this ode?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does the poet praise his topic?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7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76" name="Google Shape;776;p7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7" name="Google Shape;777;p73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8" name="Google Shape;778;p73"/>
          <p:cNvCxnSpPr/>
          <p:nvPr/>
        </p:nvCxnSpPr>
        <p:spPr>
          <a:xfrm>
            <a:off x="3717225" y="1188350"/>
            <a:ext cx="0" cy="38712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9" name="Google Shape;779;p73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0" name="Google Shape;780;p73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81" name="Google Shape;781;p73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73"/>
          <p:cNvSpPr txBox="1"/>
          <p:nvPr/>
        </p:nvSpPr>
        <p:spPr>
          <a:xfrm>
            <a:off x="205750" y="1828800"/>
            <a:ext cx="339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 poem analysis?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73"/>
          <p:cNvSpPr txBox="1"/>
          <p:nvPr/>
        </p:nvSpPr>
        <p:spPr>
          <a:xfrm>
            <a:off x="3833900" y="1828800"/>
            <a:ext cx="5203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The reader’s analysis or interpretation of a poem written in paragraph. 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pieces of a poem analysis paragraph are: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1. Topic sentence that includes the title of the poem, the poet’s name, and a short explanation of the meaning of the  poem. 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2. The remainder of the paragraph includes identifying at  least 2 poetic devices that the poet used (if there are 2) and  giving an example of the device. 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3. Explaining the mood of the poem. 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4. Identifying the type of poem if applicable (elegy, ode…) 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5.   Conclusion sentence that summarizes your points. 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4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Glossary: Let’s add to it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89" name="Google Shape;789;p7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90" name="Google Shape;79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2" name="Google Shape;792;p74"/>
          <p:cNvGraphicFramePr/>
          <p:nvPr/>
        </p:nvGraphicFramePr>
        <p:xfrm>
          <a:off x="433435" y="14396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8229600"/>
              </a:tblGrid>
              <a:tr h="122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00B2A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Ode</a:t>
                      </a:r>
                      <a:endParaRPr sz="900">
                        <a:solidFill>
                          <a:srgbClr val="00B2A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Definition: _____________________________________________________________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Example(s):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75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Analysis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99" name="Google Shape;799;p75"/>
          <p:cNvSpPr txBox="1"/>
          <p:nvPr>
            <p:ph idx="1" type="body"/>
          </p:nvPr>
        </p:nvSpPr>
        <p:spPr>
          <a:xfrm>
            <a:off x="311700" y="1152475"/>
            <a:ext cx="3035100" cy="3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Read the poem and answer the questions on your handout.</a:t>
            </a:r>
            <a:endParaRPr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0" name="Google Shape;800;p7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01" name="Google Shape;801;p75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5"/>
          <p:cNvSpPr txBox="1"/>
          <p:nvPr>
            <p:ph idx="1" type="body"/>
          </p:nvPr>
        </p:nvSpPr>
        <p:spPr>
          <a:xfrm>
            <a:off x="1536900" y="1858275"/>
            <a:ext cx="3035100" cy="34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Ode to Clothing</a:t>
            </a:r>
            <a:endParaRPr b="1" sz="135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Pablo Neruda</a:t>
            </a:r>
            <a:endParaRPr sz="135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Each morning you’re waiting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My clothing, on a chair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For me to fill you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With my vanity, my love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My hope, my body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hardly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Have gotten out of sleep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say goodbye to the water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enter into your sleeves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My legs look for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hollowness of your legs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so embraced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By your tireless faithfulness 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1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are like the sun in the sky</a:t>
            </a:r>
            <a:endParaRPr sz="124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75"/>
          <p:cNvSpPr txBox="1"/>
          <p:nvPr>
            <p:ph idx="1" type="body"/>
          </p:nvPr>
        </p:nvSpPr>
        <p:spPr>
          <a:xfrm>
            <a:off x="5232125" y="1153975"/>
            <a:ext cx="30351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If one day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bullet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From the enemy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Might leave a spot of my blood on you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then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would die with me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Or maybe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It won’t all be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So dramatic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But simple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you’ll just get weak,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Clothing,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With me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Growing old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With me, with my body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And together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We will enter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earth.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That’s why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Every day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greet you 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With respect and then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4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embrace me and I forget you.</a:t>
            </a:r>
            <a:endParaRPr sz="114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04" name="Google Shape;804;p75"/>
          <p:cNvGrpSpPr/>
          <p:nvPr/>
        </p:nvGrpSpPr>
        <p:grpSpPr>
          <a:xfrm flipH="1" rot="-1818">
            <a:off x="3972726" y="3149336"/>
            <a:ext cx="893737" cy="610535"/>
            <a:chOff x="3104742" y="3437775"/>
            <a:chExt cx="1575700" cy="1076781"/>
          </a:xfrm>
        </p:grpSpPr>
        <p:sp>
          <p:nvSpPr>
            <p:cNvPr id="805" name="Google Shape;805;p75"/>
            <p:cNvSpPr/>
            <p:nvPr/>
          </p:nvSpPr>
          <p:spPr>
            <a:xfrm>
              <a:off x="3104742" y="4157216"/>
              <a:ext cx="50723" cy="108693"/>
            </a:xfrm>
            <a:custGeom>
              <a:rect b="b" l="l" r="r" t="t"/>
              <a:pathLst>
                <a:path extrusionOk="0" h="4680" w="2184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06" name="Google Shape;806;p75"/>
            <p:cNvSpPr/>
            <p:nvPr/>
          </p:nvSpPr>
          <p:spPr>
            <a:xfrm>
              <a:off x="3189072" y="4347359"/>
              <a:ext cx="116659" cy="115475"/>
            </a:xfrm>
            <a:custGeom>
              <a:rect b="b" l="l" r="r" t="t"/>
              <a:pathLst>
                <a:path extrusionOk="0" h="4972" w="5023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07" name="Google Shape;807;p75"/>
            <p:cNvSpPr/>
            <p:nvPr/>
          </p:nvSpPr>
          <p:spPr>
            <a:xfrm>
              <a:off x="3406969" y="4475515"/>
              <a:ext cx="202661" cy="39041"/>
            </a:xfrm>
            <a:custGeom>
              <a:rect b="b" l="l" r="r" t="t"/>
              <a:pathLst>
                <a:path extrusionOk="0" h="1681" w="8726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08" name="Google Shape;808;p75"/>
            <p:cNvSpPr/>
            <p:nvPr/>
          </p:nvSpPr>
          <p:spPr>
            <a:xfrm>
              <a:off x="3695424" y="4299539"/>
              <a:ext cx="154539" cy="151961"/>
            </a:xfrm>
            <a:custGeom>
              <a:rect b="b" l="l" r="r" t="t"/>
              <a:pathLst>
                <a:path extrusionOk="0" h="6543" w="6654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09" name="Google Shape;809;p75"/>
            <p:cNvSpPr/>
            <p:nvPr/>
          </p:nvSpPr>
          <p:spPr>
            <a:xfrm>
              <a:off x="3673825" y="3700798"/>
              <a:ext cx="239937" cy="148059"/>
            </a:xfrm>
            <a:custGeom>
              <a:rect b="b" l="l" r="r" t="t"/>
              <a:pathLst>
                <a:path extrusionOk="0" h="6375" w="10331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10" name="Google Shape;810;p75"/>
            <p:cNvSpPr/>
            <p:nvPr/>
          </p:nvSpPr>
          <p:spPr>
            <a:xfrm>
              <a:off x="3670550" y="3879213"/>
              <a:ext cx="65123" cy="96639"/>
            </a:xfrm>
            <a:custGeom>
              <a:rect b="b" l="l" r="r" t="t"/>
              <a:pathLst>
                <a:path extrusionOk="0" h="4161" w="2804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11" name="Google Shape;811;p75"/>
            <p:cNvSpPr/>
            <p:nvPr/>
          </p:nvSpPr>
          <p:spPr>
            <a:xfrm>
              <a:off x="4310561" y="3545771"/>
              <a:ext cx="97382" cy="134008"/>
            </a:xfrm>
            <a:custGeom>
              <a:rect b="b" l="l" r="r" t="t"/>
              <a:pathLst>
                <a:path extrusionOk="0" h="5770" w="4193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12" name="Google Shape;812;p75"/>
            <p:cNvSpPr/>
            <p:nvPr/>
          </p:nvSpPr>
          <p:spPr>
            <a:xfrm>
              <a:off x="4482844" y="3437775"/>
              <a:ext cx="197598" cy="61871"/>
            </a:xfrm>
            <a:custGeom>
              <a:rect b="b" l="l" r="r" t="t"/>
              <a:pathLst>
                <a:path extrusionOk="0" h="2664" w="8508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13" name="Google Shape;813;p75"/>
            <p:cNvSpPr/>
            <p:nvPr/>
          </p:nvSpPr>
          <p:spPr>
            <a:xfrm>
              <a:off x="4134585" y="3761323"/>
              <a:ext cx="141510" cy="206795"/>
            </a:xfrm>
            <a:custGeom>
              <a:rect b="b" l="l" r="r" t="t"/>
              <a:pathLst>
                <a:path extrusionOk="0" h="8904" w="6093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  <p:sp>
          <p:nvSpPr>
            <p:cNvPr id="814" name="Google Shape;814;p75"/>
            <p:cNvSpPr/>
            <p:nvPr/>
          </p:nvSpPr>
          <p:spPr>
            <a:xfrm>
              <a:off x="3826343" y="3948214"/>
              <a:ext cx="234805" cy="264347"/>
            </a:xfrm>
            <a:custGeom>
              <a:rect b="b" l="l" r="r" t="t"/>
              <a:pathLst>
                <a:path extrusionOk="0" h="11382" w="1011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rgbClr val="1F3A93"/>
            </a:solidFill>
            <a:ln cap="flat" cmpd="sng" w="19050">
              <a:solidFill>
                <a:srgbClr val="1F3A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537791"/>
                </a:solidFill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76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Own Poem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1" name="Google Shape;821;p76"/>
          <p:cNvSpPr txBox="1"/>
          <p:nvPr>
            <p:ph idx="1" type="body"/>
          </p:nvPr>
        </p:nvSpPr>
        <p:spPr>
          <a:xfrm>
            <a:off x="311700" y="1152475"/>
            <a:ext cx="85206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Before writing, brainstorm!</a:t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subject of my ode:______________________</a:t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i="1"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840" lvl="0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705"/>
              <a:buFont typeface="Roboto"/>
              <a:buChar char="●"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best things or your favorite things about this subject</a:t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840" lvl="0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705"/>
              <a:buFont typeface="Roboto"/>
              <a:buChar char="●"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symbol representing your subject</a:t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840" lvl="0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705"/>
              <a:buFont typeface="Roboto"/>
              <a:buChar char="●"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Metaphor comparing your subject to something</a:t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840" lvl="0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705"/>
              <a:buFont typeface="Roboto"/>
              <a:buChar char="●"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Simile comparing your subject to something (comparison using like or as)</a:t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840" lvl="0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705"/>
              <a:buFont typeface="Roboto"/>
              <a:buChar char="●"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Simile comparing your subject to something (comparison using like or as)</a:t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840" lvl="0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705"/>
              <a:buFont typeface="Roboto"/>
              <a:buChar char="●"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Simile comparing your subject to something (comparison using like or as)</a:t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0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70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After 10 minutes, we will share out!</a:t>
            </a:r>
            <a:endParaRPr sz="25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2" name="Google Shape;822;p76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23" name="Google Shape;823;p76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6300" y="3395225"/>
            <a:ext cx="2380950" cy="23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77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Own Poem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1" name="Google Shape;831;p77"/>
          <p:cNvSpPr txBox="1"/>
          <p:nvPr>
            <p:ph idx="1" type="body"/>
          </p:nvPr>
        </p:nvSpPr>
        <p:spPr>
          <a:xfrm>
            <a:off x="311700" y="1152475"/>
            <a:ext cx="85206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Create your own ode! 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Your ode must be at least </a:t>
            </a:r>
            <a:r>
              <a:rPr b="1"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10 lines</a:t>
            </a: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long and follow the structure of an ode. 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You must use at least </a:t>
            </a:r>
            <a:r>
              <a:rPr b="1"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 poetic devices</a:t>
            </a: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! 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Use your brainstorm sheet to help you write your ode!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After 10 minutes, we will share out!</a:t>
            </a:r>
            <a:endParaRPr sz="19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2" name="Google Shape;832;p7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33" name="Google Shape;833;p77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500" y="2926425"/>
            <a:ext cx="2849751" cy="2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Exit Ticket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840" name="Google Shape;840;p7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41" name="Google Shape;84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925" y="-12450"/>
            <a:ext cx="917375" cy="9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0507">
            <a:off x="7599100" y="-303937"/>
            <a:ext cx="1518173" cy="1518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3" name="Google Shape;843;p78"/>
          <p:cNvGraphicFramePr/>
          <p:nvPr/>
        </p:nvGraphicFramePr>
        <p:xfrm>
          <a:off x="1433400" y="229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6277175"/>
              </a:tblGrid>
              <a:tr h="13123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an ode? 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Why do poets write odes?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a poem paragraph analysis?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800"/>
                        <a:buFont typeface="Roboto"/>
                        <a:buAutoNum type="arabicPeriod"/>
                      </a:pPr>
                      <a:r>
                        <a:rPr lang="en" sz="1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should be included in your paragraph analysis of a poem? 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A93"/>
        </a:soli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79"/>
          <p:cNvPicPr preferRelativeResize="0"/>
          <p:nvPr/>
        </p:nvPicPr>
        <p:blipFill rotWithShape="1">
          <a:blip r:embed="rId3">
            <a:alphaModFix/>
          </a:blip>
          <a:srcRect b="16016" l="0" r="21703" t="13456"/>
          <a:stretch/>
        </p:blipFill>
        <p:spPr>
          <a:xfrm rot="10800000">
            <a:off x="-33200" y="800"/>
            <a:ext cx="5945075" cy="51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79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Optional Lesson 6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50" name="Google Shape;850;p79"/>
          <p:cNvSpPr txBox="1"/>
          <p:nvPr>
            <p:ph idx="1" type="subTitle"/>
          </p:nvPr>
        </p:nvSpPr>
        <p:spPr>
          <a:xfrm>
            <a:off x="597375" y="3358021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Concrete Poems</a:t>
            </a:r>
            <a:endParaRPr sz="26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851" name="Google Shape;851;p79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2" name="Google Shape;85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9475" y="828175"/>
            <a:ext cx="3828200" cy="3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0"/>
          <p:cNvSpPr txBox="1"/>
          <p:nvPr>
            <p:ph type="title"/>
          </p:nvPr>
        </p:nvSpPr>
        <p:spPr>
          <a:xfrm>
            <a:off x="311700" y="321200"/>
            <a:ext cx="72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Now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859" name="Google Shape;859;p8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0" name="Google Shape;86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68993">
            <a:off x="8037128" y="153404"/>
            <a:ext cx="755902" cy="75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80"/>
          <p:cNvPicPr preferRelativeResize="0"/>
          <p:nvPr/>
        </p:nvPicPr>
        <p:blipFill rotWithShape="1">
          <a:blip r:embed="rId4">
            <a:alphaModFix/>
          </a:blip>
          <a:srcRect b="15513" l="0" r="23512" t="15382"/>
          <a:stretch/>
        </p:blipFill>
        <p:spPr>
          <a:xfrm rot="302347">
            <a:off x="7839423" y="196701"/>
            <a:ext cx="881528" cy="7963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2" name="Google Shape;862;p80"/>
          <p:cNvGraphicFramePr/>
          <p:nvPr/>
        </p:nvGraphicFramePr>
        <p:xfrm>
          <a:off x="409575" y="123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4509575"/>
              </a:tblGrid>
              <a:tr h="159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 the poem and answer the questions.</a:t>
                      </a:r>
                      <a:endParaRPr i="1"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i="1"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500"/>
                        <a:buFont typeface="Roboto"/>
                        <a:buAutoNum type="arabicPeriod"/>
                      </a:pPr>
                      <a:r>
                        <a:rPr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this poem about?</a:t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500"/>
                        <a:buFont typeface="Roboto"/>
                        <a:buAutoNum type="arabicPeriod"/>
                      </a:pPr>
                      <a:r>
                        <a:rPr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shape(s) are in the poem?</a:t>
                      </a:r>
                      <a:endParaRPr sz="15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500"/>
                        <a:buFont typeface="Roboto"/>
                        <a:buAutoNum type="arabicPeriod"/>
                      </a:pPr>
                      <a:r>
                        <a:rPr lang="en" sz="15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do they relate to the topic of the poem?</a:t>
                      </a:r>
                      <a:endParaRPr sz="1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63" name="Google Shape;863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5850" y="1163500"/>
            <a:ext cx="2641750" cy="39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80"/>
          <p:cNvPicPr preferRelativeResize="0"/>
          <p:nvPr/>
        </p:nvPicPr>
        <p:blipFill rotWithShape="1">
          <a:blip r:embed="rId6">
            <a:alphaModFix/>
          </a:blip>
          <a:srcRect b="9437" l="0" r="0" t="13710"/>
          <a:stretch/>
        </p:blipFill>
        <p:spPr>
          <a:xfrm>
            <a:off x="1409050" y="3003700"/>
            <a:ext cx="3607900" cy="21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102" y="103081"/>
            <a:ext cx="755895" cy="819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8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871" name="Google Shape;871;p8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72" name="Google Shape;87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450" y="0"/>
            <a:ext cx="1063197" cy="1152477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81"/>
          <p:cNvSpPr txBox="1"/>
          <p:nvPr/>
        </p:nvSpPr>
        <p:spPr>
          <a:xfrm>
            <a:off x="311700" y="1152475"/>
            <a:ext cx="8520600" cy="30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Do Now: Read &amp; Respond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Concrete poems: Cornell Notes 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Glossary: Concrete poem 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analyze the poems 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your own concrete poem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400"/>
              <a:buFont typeface="Roboto"/>
              <a:buAutoNum type="arabicParenBoth"/>
            </a:pPr>
            <a:r>
              <a:rPr b="1"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Exit Ticket</a:t>
            </a:r>
            <a:endParaRPr b="1"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4" name="Google Shape;874;p81"/>
          <p:cNvPicPr preferRelativeResize="0"/>
          <p:nvPr/>
        </p:nvPicPr>
        <p:blipFill rotWithShape="1">
          <a:blip r:embed="rId5">
            <a:alphaModFix/>
          </a:blip>
          <a:srcRect b="45887" l="0" r="0" t="0"/>
          <a:stretch/>
        </p:blipFill>
        <p:spPr>
          <a:xfrm>
            <a:off x="1710625" y="4098025"/>
            <a:ext cx="5675200" cy="9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Guided Practice: </a:t>
            </a:r>
            <a:r>
              <a:rPr b="1" i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Still I Rise by Maya Angelou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095475"/>
            <a:ext cx="3337500" cy="39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may write me down in history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With your bitter, twisted lies,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may trod me in the very dirt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But still, like dust, I'll rise.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Does my sassiness upset you?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Why are you beset with gloom?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'Cause I walk like I've got oil wells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Pumping in my living room.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Just like moons and like suns,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With the certainty of tides,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Just like hopes springing high,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Still I'll rise.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Did you want to see me broken?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Bowed head and lowered eyes?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Shoulders falling down like teardrops, </a:t>
            </a:r>
            <a:endParaRPr sz="5777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77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Weakened by my soulful cries?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" name="Google Shape;118;p19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3649178" y="1367820"/>
            <a:ext cx="4380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2A9"/>
          </a:solidFill>
          <a:ln cap="flat" cmpd="sng" w="254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3649178" y="2217382"/>
            <a:ext cx="4380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2A9"/>
          </a:solidFill>
          <a:ln cap="flat" cmpd="sng" w="254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3703606" y="4059725"/>
            <a:ext cx="4380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2A9"/>
          </a:solidFill>
          <a:ln cap="flat" cmpd="sng" w="254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3" name="Google Shape;123;p19"/>
          <p:cNvGraphicFramePr/>
          <p:nvPr/>
        </p:nvGraphicFramePr>
        <p:xfrm>
          <a:off x="4433505" y="11518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1575625"/>
                <a:gridCol w="692000"/>
                <a:gridCol w="2308875"/>
              </a:tblGrid>
              <a:tr h="4308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24242"/>
                          </a:solidFill>
                        </a:rPr>
                        <a:t>What two items</a:t>
                      </a:r>
                      <a:r>
                        <a:rPr lang="en">
                          <a:solidFill>
                            <a:srgbClr val="424242"/>
                          </a:solidFill>
                        </a:rPr>
                        <a:t> are being compared?</a:t>
                      </a:r>
                      <a:endParaRPr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24242"/>
                          </a:solidFill>
                        </a:rPr>
                        <a:t>What does the author</a:t>
                      </a:r>
                      <a:r>
                        <a:rPr lang="en">
                          <a:solidFill>
                            <a:srgbClr val="424242"/>
                          </a:solidFill>
                        </a:rPr>
                        <a:t> mean?</a:t>
                      </a:r>
                      <a:endParaRPr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4" name="Google Shape;124;p19"/>
          <p:cNvGraphicFramePr/>
          <p:nvPr/>
        </p:nvGraphicFramePr>
        <p:xfrm>
          <a:off x="4433506" y="21778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1071950"/>
                <a:gridCol w="1195675"/>
                <a:gridCol w="2308875"/>
              </a:tblGrid>
              <a:tr h="4083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24242"/>
                          </a:solidFill>
                        </a:rPr>
                        <a:t>What two items</a:t>
                      </a:r>
                      <a:r>
                        <a:rPr lang="en">
                          <a:solidFill>
                            <a:srgbClr val="424242"/>
                          </a:solidFill>
                        </a:rPr>
                        <a:t> are being compared?</a:t>
                      </a:r>
                      <a:endParaRPr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24242"/>
                          </a:solidFill>
                        </a:rPr>
                        <a:t>What does the author</a:t>
                      </a:r>
                      <a:r>
                        <a:rPr lang="en">
                          <a:solidFill>
                            <a:srgbClr val="424242"/>
                          </a:solidFill>
                        </a:rPr>
                        <a:t> mean?</a:t>
                      </a:r>
                      <a:endParaRPr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Google Shape;125;p19"/>
          <p:cNvGraphicFramePr/>
          <p:nvPr/>
        </p:nvGraphicFramePr>
        <p:xfrm>
          <a:off x="4433489" y="31373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1071950"/>
                <a:gridCol w="1195675"/>
                <a:gridCol w="2308875"/>
              </a:tblGrid>
              <a:tr h="4308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24242"/>
                          </a:solidFill>
                        </a:rPr>
                        <a:t>What two items</a:t>
                      </a:r>
                      <a:r>
                        <a:rPr lang="en">
                          <a:solidFill>
                            <a:srgbClr val="424242"/>
                          </a:solidFill>
                        </a:rPr>
                        <a:t> are being compared?</a:t>
                      </a:r>
                      <a:endParaRPr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24242"/>
                          </a:solidFill>
                        </a:rPr>
                        <a:t>What does the author</a:t>
                      </a:r>
                      <a:r>
                        <a:rPr lang="en">
                          <a:solidFill>
                            <a:srgbClr val="424242"/>
                          </a:solidFill>
                        </a:rPr>
                        <a:t> mean?</a:t>
                      </a:r>
                      <a:endParaRPr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" name="Google Shape;126;p19"/>
          <p:cNvSpPr/>
          <p:nvPr/>
        </p:nvSpPr>
        <p:spPr>
          <a:xfrm>
            <a:off x="3679113" y="3137161"/>
            <a:ext cx="4380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2A9"/>
          </a:solidFill>
          <a:ln cap="flat" cmpd="sng" w="254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" name="Google Shape;127;p19"/>
          <p:cNvGraphicFramePr/>
          <p:nvPr/>
        </p:nvGraphicFramePr>
        <p:xfrm>
          <a:off x="4433489" y="40969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1071950"/>
                <a:gridCol w="1195675"/>
                <a:gridCol w="2308875"/>
              </a:tblGrid>
              <a:tr h="379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24242"/>
                          </a:solidFill>
                        </a:rPr>
                        <a:t>What two items</a:t>
                      </a:r>
                      <a:r>
                        <a:rPr lang="en">
                          <a:solidFill>
                            <a:srgbClr val="424242"/>
                          </a:solidFill>
                        </a:rPr>
                        <a:t> are being compared?</a:t>
                      </a:r>
                      <a:endParaRPr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24242"/>
                          </a:solidFill>
                        </a:rPr>
                        <a:t>What does the author</a:t>
                      </a:r>
                      <a:r>
                        <a:rPr lang="en">
                          <a:solidFill>
                            <a:srgbClr val="424242"/>
                          </a:solidFill>
                        </a:rPr>
                        <a:t> mean?</a:t>
                      </a:r>
                      <a:endParaRPr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880" name="Google Shape;880;p82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1" name="Google Shape;88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54396">
            <a:off x="7937035" y="133425"/>
            <a:ext cx="865478" cy="86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82"/>
          <p:cNvPicPr preferRelativeResize="0"/>
          <p:nvPr/>
        </p:nvPicPr>
        <p:blipFill rotWithShape="1">
          <a:blip r:embed="rId4">
            <a:alphaModFix/>
          </a:blip>
          <a:srcRect b="16464" l="16717" r="14962" t="0"/>
          <a:stretch/>
        </p:blipFill>
        <p:spPr>
          <a:xfrm>
            <a:off x="7890750" y="-171912"/>
            <a:ext cx="958050" cy="11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82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Students will be able to:</a:t>
            </a:r>
            <a:endParaRPr sz="21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Identify and define the elements of a concrete poem. </a:t>
            </a:r>
            <a:endParaRPr sz="21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Analyze concrete poems for their meaning and form by writing a paragraph analysis. </a:t>
            </a:r>
            <a:endParaRPr sz="21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Create original concrete poems</a:t>
            </a:r>
            <a:endParaRPr sz="28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Thoughts to start the day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889" name="Google Shape;889;p8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0" name="Google Shape;89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4" y="-46400"/>
            <a:ext cx="1041770" cy="10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174" y="-46400"/>
            <a:ext cx="1197252" cy="1151298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83"/>
          <p:cNvSpPr txBox="1"/>
          <p:nvPr>
            <p:ph idx="1" type="body"/>
          </p:nvPr>
        </p:nvSpPr>
        <p:spPr>
          <a:xfrm>
            <a:off x="311700" y="1152475"/>
            <a:ext cx="85206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Name that poetic device! Read the lines of poetry  and decide which poetic device is being used!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83"/>
          <p:cNvSpPr/>
          <p:nvPr/>
        </p:nvSpPr>
        <p:spPr>
          <a:xfrm>
            <a:off x="6915150" y="1721325"/>
            <a:ext cx="2229000" cy="1263600"/>
          </a:xfrm>
          <a:prstGeom prst="cloudCallout">
            <a:avLst>
              <a:gd fmla="val 10803" name="adj1"/>
              <a:gd fmla="val 90420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Personification</a:t>
            </a:r>
            <a:endParaRPr sz="22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4" name="Google Shape;894;p83"/>
          <p:cNvSpPr/>
          <p:nvPr/>
        </p:nvSpPr>
        <p:spPr>
          <a:xfrm>
            <a:off x="188150" y="2045325"/>
            <a:ext cx="2026500" cy="1263600"/>
          </a:xfrm>
          <a:prstGeom prst="cloudCallout">
            <a:avLst>
              <a:gd fmla="val 39494" name="adj1"/>
              <a:gd fmla="val 58755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Metaphor</a:t>
            </a:r>
            <a:endParaRPr sz="22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83"/>
          <p:cNvSpPr/>
          <p:nvPr/>
        </p:nvSpPr>
        <p:spPr>
          <a:xfrm>
            <a:off x="188150" y="3434075"/>
            <a:ext cx="1920000" cy="1263600"/>
          </a:xfrm>
          <a:prstGeom prst="cloudCallout">
            <a:avLst>
              <a:gd fmla="val 39494" name="adj1"/>
              <a:gd fmla="val 58755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Alliteration</a:t>
            </a:r>
            <a:endParaRPr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83"/>
          <p:cNvSpPr/>
          <p:nvPr/>
        </p:nvSpPr>
        <p:spPr>
          <a:xfrm>
            <a:off x="4214075" y="4024175"/>
            <a:ext cx="1523700" cy="1001700"/>
          </a:xfrm>
          <a:prstGeom prst="cloudCallout">
            <a:avLst>
              <a:gd fmla="val -68691" name="adj1"/>
              <a:gd fmla="val 48744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Simile </a:t>
            </a:r>
            <a:endParaRPr sz="24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7" name="Google Shape;897;p83"/>
          <p:cNvSpPr/>
          <p:nvPr/>
        </p:nvSpPr>
        <p:spPr>
          <a:xfrm>
            <a:off x="6686550" y="3677550"/>
            <a:ext cx="2096400" cy="1114800"/>
          </a:xfrm>
          <a:prstGeom prst="cloudCallout">
            <a:avLst>
              <a:gd fmla="val 42687" name="adj1"/>
              <a:gd fmla="val 72271" name="adj2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Symbolism</a:t>
            </a:r>
            <a:endParaRPr sz="22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83"/>
          <p:cNvSpPr txBox="1"/>
          <p:nvPr>
            <p:ph idx="1" type="body"/>
          </p:nvPr>
        </p:nvSpPr>
        <p:spPr>
          <a:xfrm>
            <a:off x="2398950" y="1920176"/>
            <a:ext cx="4516200" cy="19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2055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175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Sometimes life is like a merry-go-round.</a:t>
            </a:r>
            <a:endParaRPr sz="175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2. Bam, bang, boom--thunder. </a:t>
            </a:r>
            <a:endParaRPr sz="175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3. My heart screamed for you.</a:t>
            </a:r>
            <a:endParaRPr sz="175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4. Totally truthful truth. </a:t>
            </a:r>
            <a:endParaRPr sz="175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4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5. Freedom speaks to me. </a:t>
            </a:r>
            <a:endParaRPr sz="1754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55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2055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84"/>
          <p:cNvSpPr txBox="1"/>
          <p:nvPr>
            <p:ph type="title"/>
          </p:nvPr>
        </p:nvSpPr>
        <p:spPr>
          <a:xfrm>
            <a:off x="311700" y="321200"/>
            <a:ext cx="715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Ode: </a:t>
            </a:r>
            <a:r>
              <a:rPr b="1" i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Cornell Notes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05" name="Google Shape;905;p8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6" name="Google Shape;906;p84"/>
          <p:cNvSpPr txBox="1"/>
          <p:nvPr/>
        </p:nvSpPr>
        <p:spPr>
          <a:xfrm>
            <a:off x="358450" y="1105250"/>
            <a:ext cx="259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Key Words &amp; Questions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7" name="Google Shape;907;p84"/>
          <p:cNvCxnSpPr/>
          <p:nvPr/>
        </p:nvCxnSpPr>
        <p:spPr>
          <a:xfrm>
            <a:off x="3717225" y="1188350"/>
            <a:ext cx="0" cy="234180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8" name="Google Shape;908;p84"/>
          <p:cNvSpPr txBox="1"/>
          <p:nvPr/>
        </p:nvSpPr>
        <p:spPr>
          <a:xfrm>
            <a:off x="4114800" y="1105250"/>
            <a:ext cx="471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Details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9" name="Google Shape;909;p84"/>
          <p:cNvCxnSpPr/>
          <p:nvPr/>
        </p:nvCxnSpPr>
        <p:spPr>
          <a:xfrm rot="10800000">
            <a:off x="106650" y="1645550"/>
            <a:ext cx="8930700" cy="0"/>
          </a:xfrm>
          <a:prstGeom prst="straightConnector1">
            <a:avLst/>
          </a:prstGeom>
          <a:noFill/>
          <a:ln cap="flat" cmpd="sng" w="19050">
            <a:solidFill>
              <a:srgbClr val="1F3A9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0" name="Google Shape;910;p84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84"/>
          <p:cNvSpPr txBox="1"/>
          <p:nvPr/>
        </p:nvSpPr>
        <p:spPr>
          <a:xfrm>
            <a:off x="205750" y="1865568"/>
            <a:ext cx="3394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a concrete poem?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Check this out!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84"/>
          <p:cNvSpPr txBox="1"/>
          <p:nvPr/>
        </p:nvSpPr>
        <p:spPr>
          <a:xfrm>
            <a:off x="3833900" y="1828800"/>
            <a:ext cx="5203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</a:t>
            </a: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A concrete poem is one that takes the shape of what it’s describing.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It is often called visual poetry or shape poetry.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 The arrangement of the letters and words are important to the overall meaning and message of the poem.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sputter, a click,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whoosh to roar,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shudder, a flick,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 push to soar,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wings steady,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nose held high,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plane is ready,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touch the sky.</a:t>
            </a:r>
            <a:endParaRPr sz="12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3" name="Google Shape;913;p84"/>
          <p:cNvCxnSpPr/>
          <p:nvPr/>
        </p:nvCxnSpPr>
        <p:spPr>
          <a:xfrm>
            <a:off x="1659390" y="3773976"/>
            <a:ext cx="1884600" cy="0"/>
          </a:xfrm>
          <a:prstGeom prst="straightConnector1">
            <a:avLst/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85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Now, the same poem as a </a:t>
            </a:r>
            <a:r>
              <a:rPr b="1" i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CONCRETE POEM</a:t>
            </a: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20" name="Google Shape;920;p8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1" name="Google Shape;921;p85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863" y="1152475"/>
            <a:ext cx="7866724" cy="38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86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 to consider: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29" name="Google Shape;929;p86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0" name="Google Shape;930;p86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86"/>
          <p:cNvSpPr/>
          <p:nvPr/>
        </p:nvSpPr>
        <p:spPr>
          <a:xfrm>
            <a:off x="294300" y="1044081"/>
            <a:ext cx="8458200" cy="4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is the original version of the poem different from the </a:t>
            </a:r>
            <a:r>
              <a:rPr i="1"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concrete poetry</a:t>
            </a:r>
            <a:r>
              <a:rPr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version?</a:t>
            </a:r>
            <a:endParaRPr sz="18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is the experience of reading the first poem different from the experience of reading the second version of the poem?</a:t>
            </a:r>
            <a:endParaRPr sz="18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shape does the concrete poem take? How does the shape help convey the poem's message?</a:t>
            </a:r>
            <a:endParaRPr b="1" sz="18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7"/>
          <p:cNvSpPr txBox="1"/>
          <p:nvPr>
            <p:ph type="title"/>
          </p:nvPr>
        </p:nvSpPr>
        <p:spPr>
          <a:xfrm>
            <a:off x="311700" y="321200"/>
            <a:ext cx="694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Glossary: Let’s add to it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37" name="Google Shape;937;p8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938" name="Google Shape;938;p87"/>
          <p:cNvGraphicFramePr/>
          <p:nvPr/>
        </p:nvGraphicFramePr>
        <p:xfrm>
          <a:off x="433435" y="14396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8229600"/>
              </a:tblGrid>
              <a:tr h="122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00B2A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Concrete Poem</a:t>
                      </a:r>
                      <a:endParaRPr sz="900">
                        <a:solidFill>
                          <a:srgbClr val="00B2A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Definition: _____________________________________________________________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Example(s):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939" name="Google Shape;93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75" y="72725"/>
            <a:ext cx="803225" cy="8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87"/>
          <p:cNvPicPr preferRelativeResize="0"/>
          <p:nvPr/>
        </p:nvPicPr>
        <p:blipFill rotWithShape="1">
          <a:blip r:embed="rId4">
            <a:alphaModFix/>
          </a:blip>
          <a:srcRect b="0" l="17791" r="-8" t="21923"/>
          <a:stretch/>
        </p:blipFill>
        <p:spPr>
          <a:xfrm>
            <a:off x="8018825" y="148925"/>
            <a:ext cx="1018521" cy="96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8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</a:t>
            </a:r>
            <a:r>
              <a:rPr b="1" i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Analysis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47" name="Google Shape;947;p8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8" name="Google Shape;948;p88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200" y="1841701"/>
            <a:ext cx="3552199" cy="31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88"/>
          <p:cNvSpPr txBox="1"/>
          <p:nvPr/>
        </p:nvSpPr>
        <p:spPr>
          <a:xfrm>
            <a:off x="768744" y="2103925"/>
            <a:ext cx="36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1" name="Google Shape;951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6310" y="1942838"/>
            <a:ext cx="2314575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88"/>
          <p:cNvSpPr txBox="1"/>
          <p:nvPr/>
        </p:nvSpPr>
        <p:spPr>
          <a:xfrm>
            <a:off x="5826267" y="2083700"/>
            <a:ext cx="50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88"/>
          <p:cNvSpPr txBox="1"/>
          <p:nvPr>
            <p:ph idx="1" type="body"/>
          </p:nvPr>
        </p:nvSpPr>
        <p:spPr>
          <a:xfrm>
            <a:off x="311700" y="1102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Let’s read the poems and complete the questions.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oogle Shape;95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89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Practice:  </a:t>
            </a:r>
            <a:r>
              <a:rPr b="1" i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Analysis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60" name="Google Shape;960;p89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1" name="Google Shape;961;p89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89"/>
          <p:cNvPicPr preferRelativeResize="0"/>
          <p:nvPr/>
        </p:nvPicPr>
        <p:blipFill rotWithShape="1">
          <a:blip r:embed="rId5">
            <a:alphaModFix/>
          </a:blip>
          <a:srcRect b="6385" l="5239" r="2831" t="13396"/>
          <a:stretch/>
        </p:blipFill>
        <p:spPr>
          <a:xfrm>
            <a:off x="80925" y="2623950"/>
            <a:ext cx="5907176" cy="199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89"/>
          <p:cNvSpPr txBox="1"/>
          <p:nvPr/>
        </p:nvSpPr>
        <p:spPr>
          <a:xfrm>
            <a:off x="166000" y="1936647"/>
            <a:ext cx="5625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4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4" name="Google Shape;964;p89"/>
          <p:cNvSpPr txBox="1"/>
          <p:nvPr/>
        </p:nvSpPr>
        <p:spPr>
          <a:xfrm>
            <a:off x="5410750" y="1487863"/>
            <a:ext cx="23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89"/>
          <p:cNvSpPr txBox="1"/>
          <p:nvPr>
            <p:ph idx="1" type="body"/>
          </p:nvPr>
        </p:nvSpPr>
        <p:spPr>
          <a:xfrm>
            <a:off x="311700" y="1102000"/>
            <a:ext cx="8520600" cy="16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Let’s read the poems and complete the questions.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6" name="Google Shape;966;p89"/>
          <p:cNvPicPr preferRelativeResize="0"/>
          <p:nvPr/>
        </p:nvPicPr>
        <p:blipFill rotWithShape="1">
          <a:blip r:embed="rId6">
            <a:alphaModFix/>
          </a:blip>
          <a:srcRect b="4819" l="0" r="0" t="5268"/>
          <a:stretch/>
        </p:blipFill>
        <p:spPr>
          <a:xfrm>
            <a:off x="6356275" y="1076275"/>
            <a:ext cx="2056850" cy="40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Google Shape;97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90"/>
          <p:cNvSpPr txBox="1"/>
          <p:nvPr>
            <p:ph type="title"/>
          </p:nvPr>
        </p:nvSpPr>
        <p:spPr>
          <a:xfrm>
            <a:off x="311700" y="321200"/>
            <a:ext cx="85206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 about Concrete Poems 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73" name="Google Shape;973;p90"/>
          <p:cNvCxnSpPr/>
          <p:nvPr/>
        </p:nvCxnSpPr>
        <p:spPr>
          <a:xfrm>
            <a:off x="311700" y="8939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74" name="Google Shape;974;p90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90"/>
          <p:cNvSpPr txBox="1"/>
          <p:nvPr>
            <p:ph idx="1" type="body"/>
          </p:nvPr>
        </p:nvSpPr>
        <p:spPr>
          <a:xfrm>
            <a:off x="190050" y="1102000"/>
            <a:ext cx="8520600" cy="38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Topic of the poem: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lphaL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does this poet do with certain words that is very unusual?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Topic of the poem: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lphaL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One word is written differently from all the others. What word is it and why is it written this way?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Topic of the poem: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lphaL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double meaning of the title of this poem?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1F3A93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Topic of the poem: 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1000"/>
              </a:spcAft>
              <a:buClr>
                <a:srgbClr val="1F3A93"/>
              </a:buClr>
              <a:buSzPts val="1600"/>
              <a:buFont typeface="Roboto"/>
              <a:buAutoNum type="alphaLcPeriod"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does this poem make your eyes EXPERIENCE what the poem is about?</a:t>
            </a:r>
            <a:endParaRPr sz="16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Google Shape;98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9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Independent Practice: </a:t>
            </a:r>
            <a:r>
              <a:rPr b="1" i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Analysis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82" name="Google Shape;982;p91"/>
          <p:cNvCxnSpPr/>
          <p:nvPr/>
        </p:nvCxnSpPr>
        <p:spPr>
          <a:xfrm>
            <a:off x="311700" y="8939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3" name="Google Shape;983;p91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91"/>
          <p:cNvSpPr txBox="1"/>
          <p:nvPr>
            <p:ph idx="1" type="body"/>
          </p:nvPr>
        </p:nvSpPr>
        <p:spPr>
          <a:xfrm>
            <a:off x="311700" y="1102000"/>
            <a:ext cx="4260300" cy="14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Let’s read the poems and complete the questions.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5" name="Google Shape;985;p91"/>
          <p:cNvPicPr preferRelativeResize="0"/>
          <p:nvPr/>
        </p:nvPicPr>
        <p:blipFill rotWithShape="1">
          <a:blip r:embed="rId5">
            <a:alphaModFix/>
          </a:blip>
          <a:srcRect b="6597" l="6180" r="16563" t="13242"/>
          <a:stretch/>
        </p:blipFill>
        <p:spPr>
          <a:xfrm>
            <a:off x="4230100" y="966375"/>
            <a:ext cx="4048925" cy="41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Guided Practice: </a:t>
            </a:r>
            <a:r>
              <a:rPr b="1" i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Still I Rise by Maya Angelou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163500"/>
            <a:ext cx="3822300" cy="39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may shoot me with your words,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may cut me with your eyes,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You may kill me with your hatefulness,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But still, like air, I'll rise.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Out of the huts of history's shame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rise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Up from a past that's rooted in pain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rise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I'm a black ocean, leaping and wide,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Welling and swelling I bear in the tide.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Leaving behind nights of terror and fear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rise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Into a daybreak that's wondrously clear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rise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Bringing the gifts that my ancestors gave,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am the dream and the hope of the slave.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 rise I rise I rise. </a:t>
            </a:r>
            <a:endParaRPr sz="13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" name="Google Shape;135;p2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4134006" y="1380663"/>
            <a:ext cx="4380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2A9"/>
          </a:solidFill>
          <a:ln cap="flat" cmpd="sng" w="254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4134006" y="2629038"/>
            <a:ext cx="4380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2A9"/>
          </a:solidFill>
          <a:ln cap="flat" cmpd="sng" w="254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4134006" y="4010913"/>
            <a:ext cx="4380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2A9"/>
          </a:solidFill>
          <a:ln cap="flat" cmpd="sng" w="254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20"/>
          <p:cNvGraphicFramePr/>
          <p:nvPr/>
        </p:nvGraphicFramePr>
        <p:xfrm>
          <a:off x="4693530" y="12471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1011050"/>
                <a:gridCol w="1127725"/>
                <a:gridCol w="2177700"/>
              </a:tblGrid>
              <a:tr h="6180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What two items</a:t>
                      </a: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 are being compared?</a:t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What does the author</a:t>
                      </a: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 mean?</a:t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1" name="Google Shape;141;p20"/>
          <p:cNvGraphicFramePr/>
          <p:nvPr/>
        </p:nvGraphicFramePr>
        <p:xfrm>
          <a:off x="4693531" y="2573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1011050"/>
                <a:gridCol w="1127725"/>
                <a:gridCol w="2177700"/>
              </a:tblGrid>
              <a:tr h="5886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What two items</a:t>
                      </a: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 are being compared?</a:t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What does the author</a:t>
                      </a: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 mean?</a:t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2" name="Google Shape;142;p20"/>
          <p:cNvGraphicFramePr/>
          <p:nvPr/>
        </p:nvGraphicFramePr>
        <p:xfrm>
          <a:off x="4693514" y="38697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{66FBBD5E-2CE6-46B7-AB50-4E2CFAAB9D33}</a:tableStyleId>
              </a:tblPr>
              <a:tblGrid>
                <a:gridCol w="1011050"/>
                <a:gridCol w="1127725"/>
                <a:gridCol w="2177700"/>
              </a:tblGrid>
              <a:tr h="4555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What two items</a:t>
                      </a: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 are being compared?</a:t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What does the author</a:t>
                      </a:r>
                      <a:r>
                        <a:rPr lang="en" sz="1200">
                          <a:solidFill>
                            <a:srgbClr val="424242"/>
                          </a:solidFill>
                        </a:rPr>
                        <a:t> mean?</a:t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2424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Google Shape;99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9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Independent Practice: </a:t>
            </a:r>
            <a:r>
              <a:rPr b="1" i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Analysis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92" name="Google Shape;992;p92"/>
          <p:cNvCxnSpPr/>
          <p:nvPr/>
        </p:nvCxnSpPr>
        <p:spPr>
          <a:xfrm>
            <a:off x="311700" y="8939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93" name="Google Shape;993;p92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92"/>
          <p:cNvSpPr/>
          <p:nvPr/>
        </p:nvSpPr>
        <p:spPr>
          <a:xfrm>
            <a:off x="268025" y="983673"/>
            <a:ext cx="64791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Topic Sentence (title, author, meaning): 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2 poetic devices the author uses, example, and meaning: </a:t>
            </a:r>
            <a:endParaRPr sz="11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Is the poem a specific form? (ode, elegy, concrete poem…): 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Conclusion Sentence (summarize your points): </a:t>
            </a:r>
            <a:b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b="1"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</a:t>
            </a:r>
            <a:endParaRPr sz="15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9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Own Poem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22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001" name="Google Shape;1001;p93"/>
          <p:cNvCxnSpPr/>
          <p:nvPr/>
        </p:nvCxnSpPr>
        <p:spPr>
          <a:xfrm>
            <a:off x="311700" y="8939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2" name="Google Shape;1002;p93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93"/>
          <p:cNvSpPr txBox="1"/>
          <p:nvPr/>
        </p:nvSpPr>
        <p:spPr>
          <a:xfrm>
            <a:off x="135600" y="909600"/>
            <a:ext cx="8872800" cy="3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Create your own concrete poems!</a:t>
            </a:r>
            <a:endParaRPr i="1"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The only requirements for these poems are that you must use </a:t>
            </a:r>
            <a:r>
              <a:rPr b="1"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IMAGERY</a:t>
            </a:r>
            <a:r>
              <a:rPr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 and each poem must be in the </a:t>
            </a:r>
            <a:r>
              <a:rPr b="1"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FORM OF ITS SUBJECT</a:t>
            </a:r>
            <a:r>
              <a:rPr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i="1"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After 10 minutes, we will share out!</a:t>
            </a:r>
            <a:endParaRPr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4" name="Google Shape;1004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500" y="2926425"/>
            <a:ext cx="2849751" cy="2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4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Exit Ticket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010" name="Google Shape;1010;p9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11" name="Google Shape;101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925" y="-12450"/>
            <a:ext cx="917375" cy="9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0507">
            <a:off x="7599100" y="-303937"/>
            <a:ext cx="1518173" cy="1518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3" name="Google Shape;1013;p94"/>
          <p:cNvGraphicFramePr/>
          <p:nvPr/>
        </p:nvGraphicFramePr>
        <p:xfrm>
          <a:off x="1162863" y="179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{3F686A9C-82F2-4A81-B2AE-DD5DF36A1AE2}</a:tableStyleId>
              </a:tblPr>
              <a:tblGrid>
                <a:gridCol w="6818250"/>
              </a:tblGrid>
              <a:tr h="2163650">
                <a:tc>
                  <a:txBody>
                    <a:bodyPr/>
                    <a:lstStyle/>
                    <a:p>
                      <a:pPr indent="-3302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600"/>
                        <a:buFont typeface="Roboto"/>
                        <a:buAutoNum type="arabicPeriod"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a concrete poem?  </a:t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30200" lvl="0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600"/>
                        <a:buFont typeface="Roboto"/>
                        <a:buAutoNum type="arabicPeriod"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makes concrete poems ?unique? </a:t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30200" lvl="0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F3A93"/>
                        </a:buClr>
                        <a:buSzPts val="1600"/>
                        <a:buFont typeface="Roboto"/>
                        <a:buAutoNum type="arabicPeriod"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is a poem paragraph analysis? </a:t>
                      </a:r>
                      <a:endParaRPr sz="16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30200" lvl="0" marL="91440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1F3A93"/>
                        </a:buClr>
                        <a:buSzPts val="1600"/>
                        <a:buFont typeface="Roboto"/>
                        <a:buAutoNum type="arabicPeriod"/>
                      </a:pPr>
                      <a:r>
                        <a:rPr lang="en" sz="16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should be included in your paragraph analysis of a poem? </a:t>
                      </a:r>
                      <a:endParaRPr sz="21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863" y="165475"/>
            <a:ext cx="739450" cy="7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Guided Practice: Still I Rise by Maya Angelou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49" name="Google Shape;149;p2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23500" y="183225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this poem about?</a:t>
            </a:r>
            <a:endParaRPr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What is the mood of the poem?  </a:t>
            </a:r>
            <a:endParaRPr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F3A93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does the poet feel?</a:t>
            </a:r>
            <a:endParaRPr sz="2000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