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Lst>
  <p:sldSz cy="5143500" cx="9144000"/>
  <p:notesSz cx="6858000" cy="9144000"/>
  <p:embeddedFontLst>
    <p:embeddedFont>
      <p:font typeface="Raleway"/>
      <p:regular r:id="rId89"/>
      <p:bold r:id="rId90"/>
      <p:italic r:id="rId91"/>
      <p:boldItalic r:id="rId92"/>
    </p:embeddedFont>
    <p:embeddedFont>
      <p:font typeface="Roboto"/>
      <p:regular r:id="rId93"/>
      <p:bold r:id="rId94"/>
      <p:italic r:id="rId95"/>
      <p:boldItalic r:id="rId96"/>
    </p:embeddedFont>
    <p:embeddedFont>
      <p:font typeface="Raleway ExtraBold"/>
      <p:bold r:id="rId97"/>
      <p:boldItalic r:id="rId98"/>
    </p:embeddedFont>
    <p:embeddedFont>
      <p:font typeface="Roboto Condensed"/>
      <p:regular r:id="rId99"/>
      <p:bold r:id="rId100"/>
      <p:italic r:id="rId101"/>
      <p:boldItalic r:id="rId102"/>
    </p:embeddedFont>
    <p:embeddedFont>
      <p:font typeface="Raleway Medium"/>
      <p:regular r:id="rId103"/>
      <p:bold r:id="rId104"/>
      <p:italic r:id="rId105"/>
      <p:boldItalic r:id="rId1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B1CB89-DCD9-4D9A-B840-D2297D9B4424}">
  <a:tblStyle styleId="{E8B1CB89-DCD9-4D9A-B840-D2297D9B44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6" Type="http://schemas.openxmlformats.org/officeDocument/2006/relationships/font" Target="fonts/RalewayMedium-boldItalic.fntdata"/><Relationship Id="rId105" Type="http://schemas.openxmlformats.org/officeDocument/2006/relationships/font" Target="fonts/RalewayMedium-italic.fntdata"/><Relationship Id="rId104" Type="http://schemas.openxmlformats.org/officeDocument/2006/relationships/font" Target="fonts/RalewayMedium-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alewayMedium-regular.fntdata"/><Relationship Id="rId102" Type="http://schemas.openxmlformats.org/officeDocument/2006/relationships/font" Target="fonts/RobotoCondensed-boldItalic.fntdata"/><Relationship Id="rId101" Type="http://schemas.openxmlformats.org/officeDocument/2006/relationships/font" Target="fonts/RobotoCondensed-italic.fntdata"/><Relationship Id="rId100" Type="http://schemas.openxmlformats.org/officeDocument/2006/relationships/font" Target="fonts/RobotoCondensed-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italic.fntdata"/><Relationship Id="rId94" Type="http://schemas.openxmlformats.org/officeDocument/2006/relationships/font" Target="fonts/Roboto-bold.fntdata"/><Relationship Id="rId97" Type="http://schemas.openxmlformats.org/officeDocument/2006/relationships/font" Target="fonts/RalewayExtraBold-bold.fntdata"/><Relationship Id="rId96" Type="http://schemas.openxmlformats.org/officeDocument/2006/relationships/font" Target="fonts/Roboto-boldItalic.fntdata"/><Relationship Id="rId11" Type="http://schemas.openxmlformats.org/officeDocument/2006/relationships/slide" Target="slides/slide5.xml"/><Relationship Id="rId99" Type="http://schemas.openxmlformats.org/officeDocument/2006/relationships/font" Target="fonts/RobotoCondensed-regular.fntdata"/><Relationship Id="rId10" Type="http://schemas.openxmlformats.org/officeDocument/2006/relationships/slide" Target="slides/slide4.xml"/><Relationship Id="rId98" Type="http://schemas.openxmlformats.org/officeDocument/2006/relationships/font" Target="fonts/RalewayExtraBold-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aleway-italic.fntdata"/><Relationship Id="rId90" Type="http://schemas.openxmlformats.org/officeDocument/2006/relationships/font" Target="fonts/Raleway-bold.fntdata"/><Relationship Id="rId93" Type="http://schemas.openxmlformats.org/officeDocument/2006/relationships/font" Target="fonts/Roboto-regular.fntdata"/><Relationship Id="rId92" Type="http://schemas.openxmlformats.org/officeDocument/2006/relationships/font" Target="fonts/Raleway-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font" Target="fonts/Raleway-regular.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rriam-webster.com/dictionary/infographic"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infographic.com/learn-from-video-gam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infographic.com/learn-from-video-gam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BC7wFwIoav5pDe_3NO6uRqC3G4MXxVrh/view?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 Id="rId4" Type="http://schemas.openxmlformats.org/officeDocument/2006/relationships/hyperlink" Target="https://www.google.com/url?sa=i&amp;url=https%3A%2F%2Fnca2014.globalchange.gov%2Freport%2Fsectors%2Furban&amp;psig=AOvVaw0qiw3S1blPVOPvl2k0BxHc&amp;ust=1626935797590000&amp;source=images&amp;cd=vfe&amp;ved=2ahUKEwiSlsmjxvPxAhXWbDABHVEmCUEQr4kDegQIARBA"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dc.org/stories/flooding-and-climate-change-everything-you-need-know" TargetMode="External"/><Relationship Id="rId3" Type="http://schemas.openxmlformats.org/officeDocument/2006/relationships/hyperlink" Target="https://www.cbsnews.com/pictures/climate-change-photos/1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bcnews.com/science/environment/disappearing-beaches-climate-change-could-wipe-out-half-world-s-n1150841" TargetMode="External"/><Relationship Id="rId3" Type="http://schemas.openxmlformats.org/officeDocument/2006/relationships/hyperlink" Target="https://www.cbsnews.com/pictures/climate-change-photos/10/"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news/air-pollution-deaths-expected-to-rise-because-of-climate-change/" TargetMode="External"/><Relationship Id="rId3" Type="http://schemas.openxmlformats.org/officeDocument/2006/relationships/hyperlink" Target="https://www.cbsnews.com/pictures/climate-change-photos/10/"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2.arb.ca.gov/wildfires-climate-change" TargetMode="External"/><Relationship Id="rId3" Type="http://schemas.openxmlformats.org/officeDocument/2006/relationships/hyperlink" Target="https://www.c2es.org/content/wildfires-and-climate-change/" TargetMode="External"/><Relationship Id="rId4" Type="http://schemas.openxmlformats.org/officeDocument/2006/relationships/hyperlink" Target="https://www.cbsnews.com/pictures/climate-change-photos/10/"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wildlife.org/pages/why-are-glaciers-and-sea-ice-melting" TargetMode="External"/><Relationship Id="rId3" Type="http://schemas.openxmlformats.org/officeDocument/2006/relationships/hyperlink" Target="https://www.cbsnews.com/pictures/climate-change-photos/10/"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2es.org/content/drought-and-climate-change/" TargetMode="External"/><Relationship Id="rId3" Type="http://schemas.openxmlformats.org/officeDocument/2006/relationships/hyperlink" Target="https://www.cbsnews.com/pictures/climate-change-photos/1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pictures/climate-change-photos/8/" TargetMode="External"/><Relationship Id="rId3" Type="http://schemas.openxmlformats.org/officeDocument/2006/relationships/hyperlink" Target="https://www.cbsnews.com/pictures/climate-change-photos/10/"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professional-excellence/student-engagement/tools-tips/climate-change-education-essentia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udentreportinglabs.org/lesson-plans/lesson-1-1-what-is-newsworthy/"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S6d1Zk9UmzTIvaapiV6dgO6TbeNhmY7bxPd0pezowQk/copy" TargetMode="External"/><Relationship Id="rId3" Type="http://schemas.openxmlformats.org/officeDocument/2006/relationships/hyperlink" Target="https://drive.google.com/file/d/1i7RQWloJvSilZcEQHXQGZsqG7rayDKoG/view?usp=sharing"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ixwordmemoirs.com/"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4_p9149u5sOygGRdOw8_eeKki1E7FNpqS7zqqLFzvyg/copy"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news.org/article/climate-change-disinformation-denial-misinformation"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bs.org/video/freedom-to-breathe-ep-1-social-justice-is-climate-justice-l3yllv/"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pxn1hsoYkYS7SMPPT6q7Whgz1RdZ17OZ/view?usp=sharing"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4_p9149u5sOygGRdOw8_eeKki1E7FNpqS7zqqLFzvyg/copy"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60SecondDocs/featured"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sLdigYK6rvoYMJDCZnGyTFJGl9SS9W4dAXyJ_3DQER0/copy" TargetMode="External"/><Relationship Id="rId3" Type="http://schemas.openxmlformats.org/officeDocument/2006/relationships/hyperlink" Target="https://drive.google.com/file/d/12--Y_0K5hI02fHYHEwiilsYF0l3oopVb/view?usp=sharing"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cqsWyZVOmyEJZxTd1aRacSN-6N_FPSLCz-kCjAHj2No/copy" TargetMode="External"/><Relationship Id="rId3" Type="http://schemas.openxmlformats.org/officeDocument/2006/relationships/hyperlink" Target="https://drive.google.com/file/d/1IfMi14JlAKo1EsWiywaQp1RqIrzlNLnm/view?usp=sharing"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dobe.com/express/" TargetMode="External"/><Relationship Id="rId3" Type="http://schemas.openxmlformats.org/officeDocument/2006/relationships/hyperlink" Target="https://www.adobe.com/express/" TargetMode="External"/><Relationship Id="rId4" Type="http://schemas.openxmlformats.org/officeDocument/2006/relationships/hyperlink" Target="https://www.adobe.com/express/" TargetMode="External"/><Relationship Id="rId11" Type="http://schemas.openxmlformats.org/officeDocument/2006/relationships/hyperlink" Target="https://spencerauthor.com/how-i-create-sketch-animation-videos/" TargetMode="External"/><Relationship Id="rId10" Type="http://schemas.openxmlformats.org/officeDocument/2006/relationships/hyperlink" Target="https://online-voice-recorder.com/" TargetMode="External"/><Relationship Id="rId9" Type="http://schemas.openxmlformats.org/officeDocument/2006/relationships/hyperlink" Target="https://www.loom.com/" TargetMode="External"/><Relationship Id="rId5" Type="http://schemas.openxmlformats.org/officeDocument/2006/relationships/hyperlink" Target="https://www.wevideo.com/" TargetMode="External"/><Relationship Id="rId6" Type="http://schemas.openxmlformats.org/officeDocument/2006/relationships/hyperlink" Target="https://www.loom.com/" TargetMode="External"/><Relationship Id="rId7" Type="http://schemas.openxmlformats.org/officeDocument/2006/relationships/hyperlink" Target="https://online-voice-recorder.com/" TargetMode="External"/><Relationship Id="rId8" Type="http://schemas.openxmlformats.org/officeDocument/2006/relationships/hyperlink" Target="https://ditchthattextbook.com/11-tips-for-creating-stop-motion-in-google-slide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5d7ad2be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e5d7ad2be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9b937bd05a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9b937bd05a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9b937bd05a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9b937bd05a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breaks the term “infographic” into its root words to assist students with understanding what an infographic is. The </a:t>
            </a:r>
            <a:r>
              <a:rPr lang="en" u="sng">
                <a:solidFill>
                  <a:schemeClr val="hlink"/>
                </a:solidFill>
                <a:hlinkClick r:id="rId2"/>
              </a:rPr>
              <a:t>definition</a:t>
            </a:r>
            <a:r>
              <a:rPr lang="en">
                <a:solidFill>
                  <a:schemeClr val="dk1"/>
                </a:solidFill>
              </a:rPr>
              <a:t> is from taken directly from Webster's dictionary.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5d7ad2be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5d7ad2be2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 answers may vary.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Possible answers: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Boys spend an average of 13 hours a week playing video games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Girls spend an average of 5.5 hours a week playing video games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spend 3 billion hours per week playing video - discuss who “we” is - Americans, teenagers - the infographic does not confirm who the “we” 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“Video Games can be </a:t>
            </a:r>
            <a:r>
              <a:rPr lang="en">
                <a:solidFill>
                  <a:schemeClr val="dk1"/>
                </a:solidFill>
              </a:rPr>
              <a:t>positive</a:t>
            </a:r>
            <a:r>
              <a:rPr lang="en">
                <a:solidFill>
                  <a:schemeClr val="dk1"/>
                </a:solidFill>
              </a:rPr>
              <a:t>...it’s up to you” alludes to the fact that “we” play video games for too many hours a week making it a </a:t>
            </a:r>
            <a:r>
              <a:rPr lang="en">
                <a:solidFill>
                  <a:schemeClr val="dk1"/>
                </a:solidFill>
              </a:rPr>
              <a:t>negative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Infographic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e5d7ad2be2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e5d7ad2be2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this slide to model how to utilize an infographic.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a:t>
            </a:r>
            <a:r>
              <a:rPr lang="en">
                <a:solidFill>
                  <a:schemeClr val="dk1"/>
                </a:solidFill>
              </a:rPr>
              <a:t> as a class how (with the information presented in the </a:t>
            </a:r>
            <a:r>
              <a:rPr lang="en">
                <a:solidFill>
                  <a:schemeClr val="dk1"/>
                </a:solidFill>
              </a:rPr>
              <a:t>graphic) can video games be used in a positive way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Infographic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e5d7ad2be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e5d7ad2be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or access the infographics </a:t>
            </a:r>
            <a:r>
              <a:rPr lang="en" u="sng">
                <a:solidFill>
                  <a:schemeClr val="hlink"/>
                </a:solidFill>
                <a:hlinkClick r:id="rId2"/>
              </a:rPr>
              <a:t>here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Suggestion: Make sure that students choose different infographics to have a better discussion.</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Students will complete the analysis in their student journal.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b842a79ad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b842a79ad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a:t>
            </a:r>
            <a:r>
              <a:rPr b="1" lang="en"/>
              <a:t>THINK</a:t>
            </a:r>
            <a:r>
              <a:rPr lang="en"/>
              <a:t>) </a:t>
            </a:r>
            <a:r>
              <a:rPr lang="en"/>
              <a:t>s</a:t>
            </a:r>
            <a:r>
              <a:rPr lang="en"/>
              <a:t>tudents begin by completing their analysis of their chosen infographic</a:t>
            </a:r>
            <a:endParaRPr/>
          </a:p>
          <a:p>
            <a:pPr indent="-298450" lvl="0" marL="457200" rtl="0" algn="l">
              <a:spcBef>
                <a:spcPts val="0"/>
              </a:spcBef>
              <a:spcAft>
                <a:spcPts val="0"/>
              </a:spcAft>
              <a:buSzPts val="1100"/>
              <a:buAutoNum type="arabicPeriod"/>
            </a:pPr>
            <a:r>
              <a:rPr lang="en"/>
              <a:t>(</a:t>
            </a:r>
            <a:r>
              <a:rPr b="1" lang="en"/>
              <a:t>PAIR</a:t>
            </a:r>
            <a:r>
              <a:rPr lang="en"/>
              <a:t>) Students will rotate through the groups shown on this slide (and explained </a:t>
            </a:r>
            <a:r>
              <a:rPr lang="en"/>
              <a:t>below</a:t>
            </a:r>
            <a:r>
              <a:rPr lang="en"/>
              <a:t>) sharing what they found in their </a:t>
            </a:r>
            <a:r>
              <a:rPr lang="en"/>
              <a:t>infographics</a:t>
            </a:r>
            <a:r>
              <a:rPr lang="en"/>
              <a:t> about Climate Change. </a:t>
            </a: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t>
            </a:r>
            <a:r>
              <a:rPr b="1" lang="en">
                <a:solidFill>
                  <a:schemeClr val="dk1"/>
                </a:solidFill>
              </a:rPr>
              <a:t>SHARE</a:t>
            </a:r>
            <a:r>
              <a:rPr lang="en">
                <a:solidFill>
                  <a:schemeClr val="dk1"/>
                </a:solidFill>
              </a:rPr>
              <a:t>) Students will share out with the class as a whole group discussion what they found in their infographics about Climate Change. You can use the questions on the next slide as a guide for the whole class discussion.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e5d7ad2be2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e5d7ad2be2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t>
            </a:r>
            <a:r>
              <a:rPr b="1" lang="en">
                <a:solidFill>
                  <a:schemeClr val="dk1"/>
                </a:solidFill>
              </a:rPr>
              <a:t>SHARE</a:t>
            </a:r>
            <a:r>
              <a:rPr lang="en">
                <a:solidFill>
                  <a:schemeClr val="dk1"/>
                </a:solidFill>
              </a:rPr>
              <a:t>) Students will share out with the class as a whole group discussion what they found in their infographics about Climate Change. You can use the questions on the next slide as a guide for the whole class discussion.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9b937bd05a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9b937bd05a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Image source</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9b937bd0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9b937bd0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b842a79adb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b842a79adb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5d7ad2be2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e5d7ad2be2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5d7ad2be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e5d7ad2be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9b937bd05a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9b937bd05a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e5d7ad2be2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e5d7ad2be2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0" lvl="0" marL="0" rtl="0" algn="l">
              <a:lnSpc>
                <a:spcPct val="115000"/>
              </a:lnSpc>
              <a:spcBef>
                <a:spcPts val="0"/>
              </a:spcBef>
              <a:spcAft>
                <a:spcPts val="0"/>
              </a:spcAft>
              <a:buClr>
                <a:schemeClr val="dk1"/>
              </a:buClr>
              <a:buSzPts val="1100"/>
              <a:buFont typeface="Arial"/>
              <a:buNone/>
            </a:pPr>
            <a:r>
              <a:rPr lang="en">
                <a:solidFill>
                  <a:schemeClr val="dk1"/>
                </a:solidFill>
              </a:rPr>
              <a:t>Images are as impactful as facts. In this lesson, students will better understand how climate change impacts human activity by examining what climate change looks like. Students will evaluate images that show how the planet is changing in order to prepare them to decide for themselves why climate change is newsworthy. As you go through the images on the following slides, read the teacher notes to students to explain the photo.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e5d7ad2be2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e5d7ad2be2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p>
          <a:p>
            <a:pPr indent="0" lvl="0" marL="0" rtl="0" algn="l">
              <a:spcBef>
                <a:spcPts val="0"/>
              </a:spcBef>
              <a:spcAft>
                <a:spcPts val="0"/>
              </a:spcAft>
              <a:buNone/>
            </a:pPr>
            <a:r>
              <a:rPr lang="en" sz="1200">
                <a:solidFill>
                  <a:srgbClr val="101010"/>
                </a:solidFill>
                <a:highlight>
                  <a:srgbClr val="FFFFFF"/>
                </a:highlight>
              </a:rPr>
              <a:t>FLOODING. Environmental experts have linked an increasing number of floods to climate change.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The big picture: While floods are one of the most natural disasters, data is showing that flooding is being exacerbated by climate change. A warmer globe results in heavier rain and more frequent hurricanes. A warmer globe also means that the world’s glaciers are melting, which causes the ocean and sea levels to rise. These higher waters result in more water surge and areas flooded. </a:t>
            </a:r>
            <a:r>
              <a:rPr lang="en" sz="1200" u="sng">
                <a:solidFill>
                  <a:schemeClr val="hlink"/>
                </a:solidFill>
                <a:highlight>
                  <a:srgbClr val="FFFFFF"/>
                </a:highlight>
                <a:hlinkClick r:id="rId2"/>
              </a:rPr>
              <a:t>Here</a:t>
            </a:r>
            <a:r>
              <a:rPr lang="en" sz="1200">
                <a:solidFill>
                  <a:srgbClr val="101010"/>
                </a:solidFill>
                <a:highlight>
                  <a:srgbClr val="FFFFFF"/>
                </a:highlight>
              </a:rPr>
              <a:t> is an (optional) informative article on flooding and climate change.</a:t>
            </a:r>
            <a:endParaRPr sz="1200">
              <a:solidFill>
                <a:srgbClr val="101010"/>
              </a:solidFill>
              <a:highlight>
                <a:srgbClr val="FFFFFF"/>
              </a:highlight>
            </a:endParaRPr>
          </a:p>
          <a:p>
            <a:pPr indent="0" lvl="0" marL="0" rtl="0" algn="l">
              <a:spcBef>
                <a:spcPts val="0"/>
              </a:spcBef>
              <a:spcAft>
                <a:spcPts val="0"/>
              </a:spcAft>
              <a:buNone/>
            </a:pPr>
            <a:r>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Photo description: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Tewkesbury Abbey and a children's playground at the confluence of the Rivers Severn and Avon is surrounded by flood waters on February 27, 2020, in Tewskesbury, England.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u="sng">
                <a:solidFill>
                  <a:schemeClr val="hlink"/>
                </a:solidFill>
                <a:hlinkClick r:id="rId3"/>
              </a:rPr>
              <a:t>Picture Source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9b937bd05a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9b937bd05a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Beach Erosion. Rising temperatures cause both a reduction in sea ice and a thawing of permafrost along the coast, threatening the shoreline. Scientists are concerned that 50% of the globe’s beaches are at risk of “disappearing” due to erosion. The higher sea levels increase the amount of battering that the shoreline suffers during storms and extreme weather events. Click </a:t>
            </a:r>
            <a:r>
              <a:rPr lang="en" sz="1200" u="sng">
                <a:solidFill>
                  <a:schemeClr val="hlink"/>
                </a:solidFill>
                <a:highlight>
                  <a:srgbClr val="FFFFFF"/>
                </a:highlight>
                <a:hlinkClick r:id="rId2"/>
              </a:rPr>
              <a:t>here</a:t>
            </a:r>
            <a:r>
              <a:rPr lang="en" sz="1200">
                <a:solidFill>
                  <a:srgbClr val="101010"/>
                </a:solidFill>
                <a:highlight>
                  <a:srgbClr val="FFFFFF"/>
                </a:highlight>
              </a:rPr>
              <a:t> for an optional article.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A home destroyed by beach erosion tips over in the the Alaskan village of Shishmaref.</a:t>
            </a:r>
            <a:endParaRPr sz="1200">
              <a:solidFill>
                <a:srgbClr val="101010"/>
              </a:solidFill>
              <a:highlight>
                <a:srgbClr val="FFFFFF"/>
              </a:highlight>
            </a:endParaRPr>
          </a:p>
          <a:p>
            <a:pPr indent="0" lvl="0" marL="0" rtl="0" algn="l">
              <a:lnSpc>
                <a:spcPct val="115000"/>
              </a:lnSpc>
              <a:spcBef>
                <a:spcPts val="1600"/>
              </a:spcBef>
              <a:spcAft>
                <a:spcPts val="0"/>
              </a:spcAft>
              <a:buNone/>
            </a:pPr>
            <a:r>
              <a:rPr lang="en" sz="1200" u="sng">
                <a:solidFill>
                  <a:srgbClr val="0097A7"/>
                </a:solidFill>
                <a:hlinkClick r:id="rId3">
                  <a:extLst>
                    <a:ext uri="{A12FA001-AC4F-418D-AE19-62706E023703}">
                      <ahyp:hlinkClr val="tx"/>
                    </a:ext>
                  </a:extLst>
                </a:hlinkClick>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5d7ad2be2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e5d7ad2be2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Air Pollution higher temperatures and drier conditions "can speed up the reaction rate of air pollutants that form in the atmosphere, causes high rates of air pollution. You can stree how air pollution impacts our health as it decreases the quality of the air we breathe. Breathing polluted air already to more than 5.5 million premature deaths a year, and researchers predict that by 2030, air pollution-related deaths could rise by 60,000 a year due to the effects of climate change. </a:t>
            </a:r>
            <a:r>
              <a:rPr lang="en" sz="1200" u="sng">
                <a:solidFill>
                  <a:schemeClr val="hlink"/>
                </a:solidFill>
                <a:highlight>
                  <a:srgbClr val="FFFFFF"/>
                </a:highlight>
                <a:hlinkClick r:id="rId2"/>
              </a:rPr>
              <a:t>Click here</a:t>
            </a:r>
            <a:r>
              <a:rPr lang="en" sz="1200">
                <a:solidFill>
                  <a:srgbClr val="101010"/>
                </a:solidFill>
                <a:highlight>
                  <a:srgbClr val="FFFFFF"/>
                </a:highlight>
              </a:rPr>
              <a:t> for an optional article.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Photo description: </a:t>
            </a:r>
            <a:endParaRPr sz="1200">
              <a:solidFill>
                <a:schemeClr val="dk1"/>
              </a:solidFill>
            </a:endParaRPr>
          </a:p>
          <a:p>
            <a:pPr indent="0" lvl="0" marL="0" rtl="0" algn="l">
              <a:lnSpc>
                <a:spcPct val="115000"/>
              </a:lnSpc>
              <a:spcBef>
                <a:spcPts val="0"/>
              </a:spcBef>
              <a:spcAft>
                <a:spcPts val="0"/>
              </a:spcAft>
              <a:buNone/>
            </a:pPr>
            <a:r>
              <a:rPr lang="en" sz="1200">
                <a:solidFill>
                  <a:srgbClr val="101010"/>
                </a:solidFill>
                <a:highlight>
                  <a:srgbClr val="FFFFFF"/>
                </a:highlight>
              </a:rPr>
              <a:t>Beijing is shrouded in air pollution on a winter morning.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u="sng">
                <a:solidFill>
                  <a:srgbClr val="0097A7"/>
                </a:solidFill>
                <a:hlinkClick r:id="rId3">
                  <a:extLst>
                    <a:ext uri="{A12FA001-AC4F-418D-AE19-62706E023703}">
                      <ahyp:hlinkClr val="tx"/>
                    </a:ext>
                  </a:extLst>
                </a:hlinkClick>
              </a:rPr>
              <a:t>Picture Source</a:t>
            </a:r>
            <a:endParaRPr sz="1200">
              <a:solidFill>
                <a:srgbClr val="101010"/>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e5d7ad2be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e5d7ad2be2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Wildfires. </a:t>
            </a:r>
            <a:r>
              <a:rPr lang="en" sz="1200">
                <a:solidFill>
                  <a:srgbClr val="101010"/>
                </a:solidFill>
                <a:highlight>
                  <a:srgbClr val="FFFFFF"/>
                </a:highlight>
              </a:rPr>
              <a:t>Scientists believe that, without a dramatic reduction in </a:t>
            </a:r>
            <a:r>
              <a:rPr lang="en" sz="1200" u="sng">
                <a:solidFill>
                  <a:srgbClr val="101010"/>
                </a:solidFill>
                <a:highlight>
                  <a:srgbClr val="FFFFFF"/>
                </a:highlight>
                <a:hlinkClick r:id="rId2">
                  <a:extLst>
                    <a:ext uri="{A12FA001-AC4F-418D-AE19-62706E023703}">
                      <ahyp:hlinkClr val="tx"/>
                    </a:ext>
                  </a:extLst>
                </a:hlinkClick>
              </a:rPr>
              <a:t>greenhouses gases in the atmosphere</a:t>
            </a:r>
            <a:r>
              <a:rPr lang="en" sz="1200">
                <a:solidFill>
                  <a:srgbClr val="101010"/>
                </a:solidFill>
                <a:highlight>
                  <a:srgbClr val="FFFFFF"/>
                </a:highlight>
              </a:rPr>
              <a:t>, West Coast wildfires will continue to increase in frequency and intensity. Climate change enhances the factors that lead to wildfires. The warmer, drier conditions that result from climate change increase the likelihood of wildfires. Click </a:t>
            </a:r>
            <a:r>
              <a:rPr lang="en" sz="1200" u="sng">
                <a:solidFill>
                  <a:schemeClr val="hlink"/>
                </a:solidFill>
                <a:highlight>
                  <a:srgbClr val="FFFFFF"/>
                </a:highlight>
                <a:hlinkClick r:id="rId3"/>
              </a:rPr>
              <a:t>here</a:t>
            </a:r>
            <a:r>
              <a:rPr lang="en" sz="1200">
                <a:solidFill>
                  <a:srgbClr val="101010"/>
                </a:solidFill>
                <a:highlight>
                  <a:srgbClr val="FFFFFF"/>
                </a:highlight>
              </a:rPr>
              <a:t> for an optional article.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Yuccas catch fire as hot and dry conditions fuel a 19,500-acre wildfire in California in this photo from 2013.</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u="sng">
                <a:solidFill>
                  <a:srgbClr val="0097A7"/>
                </a:solidFill>
                <a:hlinkClick r:id="rId4">
                  <a:extLst>
                    <a:ext uri="{A12FA001-AC4F-418D-AE19-62706E023703}">
                      <ahyp:hlinkClr val="tx"/>
                    </a:ext>
                  </a:extLst>
                </a:hlinkClick>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e5d7ad2be2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e5d7ad2be2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Disappearing Ice Caps. </a:t>
            </a:r>
            <a:r>
              <a:rPr lang="en" sz="1200">
                <a:solidFill>
                  <a:srgbClr val="101010"/>
                </a:solidFill>
                <a:highlight>
                  <a:srgbClr val="FFFFFF"/>
                </a:highlight>
              </a:rPr>
              <a:t>A NASA study published in the Journal of Climate shows that the oldest and thickest Arctic sea ice is disappearing at a faster rate than the younger, thinner ice at the edges of the Arctic Ocean's floating ice cap. When ice caps melt, the sea levels rise and result in flooding and beach erosion. Other effects include wildlife losing their polar homes and extreme weather caused by the warmer water. Here is an optional </a:t>
            </a:r>
            <a:r>
              <a:rPr lang="en" sz="1200" u="sng">
                <a:solidFill>
                  <a:schemeClr val="hlink"/>
                </a:solidFill>
                <a:highlight>
                  <a:srgbClr val="FFFFFF"/>
                </a:highlight>
                <a:hlinkClick r:id="rId2"/>
              </a:rPr>
              <a:t>article</a:t>
            </a:r>
            <a:r>
              <a:rPr lang="en" sz="1200">
                <a:solidFill>
                  <a:srgbClr val="101010"/>
                </a:solidFill>
                <a:highlight>
                  <a:srgbClr val="FFFFFF"/>
                </a:highlight>
              </a:rPr>
              <a:t>.</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This pair of historical images posted to the NASA Climate 365 Project's Tumblr page show just how dramatically Alaska's Muir Glacier has retreated and thinned over the second half of the 20th century. In just 60 years, the front of the glacier moved back about seven miles and its overall thickness decreased by more than 2,625 feet, according to the National Snow and Ice Data Center.</a:t>
            </a:r>
            <a:endParaRPr sz="1200">
              <a:solidFill>
                <a:srgbClr val="101010"/>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lang="en" sz="1200" u="sng">
                <a:solidFill>
                  <a:srgbClr val="0097A7"/>
                </a:solidFill>
                <a:hlinkClick r:id="rId3">
                  <a:extLst>
                    <a:ext uri="{A12FA001-AC4F-418D-AE19-62706E023703}">
                      <ahyp:hlinkClr val="tx"/>
                    </a:ext>
                  </a:extLst>
                </a:hlinkClick>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e5d7ad2be2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e5d7ad2be2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Dried forests due to drought. Climate change increases the odds of worsening drought in many parts of the United States and the world in the decades ahead. Regions such as the U.S. Southwest are at particular risk. There are a number of ways climate change may contribute to drought. Warmer temperatures can enhance evaporation from soil, making periods with low rain drier they would be in cooler conditions. Click </a:t>
            </a:r>
            <a:r>
              <a:rPr lang="en" sz="1200" u="sng">
                <a:solidFill>
                  <a:schemeClr val="hlink"/>
                </a:solidFill>
                <a:hlinkClick r:id="rId2"/>
              </a:rPr>
              <a:t>here</a:t>
            </a:r>
            <a:r>
              <a:rPr lang="en" sz="1200">
                <a:solidFill>
                  <a:schemeClr val="dk1"/>
                </a:solidFill>
              </a:rPr>
              <a:t> for an optional article.</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Photo description:</a:t>
            </a:r>
            <a:endParaRPr sz="1200">
              <a:solidFill>
                <a:schemeClr val="dk1"/>
              </a:solidFill>
            </a:endParaRPr>
          </a:p>
          <a:p>
            <a:pPr indent="0" lvl="0" marL="0" rtl="0" algn="l">
              <a:lnSpc>
                <a:spcPct val="115000"/>
              </a:lnSpc>
              <a:spcBef>
                <a:spcPts val="0"/>
              </a:spcBef>
              <a:spcAft>
                <a:spcPts val="0"/>
              </a:spcAft>
              <a:buNone/>
            </a:pPr>
            <a:r>
              <a:rPr lang="en" sz="1200">
                <a:solidFill>
                  <a:srgbClr val="101010"/>
                </a:solidFill>
                <a:highlight>
                  <a:srgbClr val="FFFFFF"/>
                </a:highlight>
              </a:rPr>
              <a:t>In this drone image taken in May 2020, drought dries out spruces in Germany's Harz mountain region. For the past several summers, there has been only a small fraction of rainfall compared with normal conditions, stressing forests across Germany, and making them more susceptible to pests. Such droughts have grown more common in Germany, and many scientists attribute the trend to global warming.</a:t>
            </a:r>
            <a:endParaRPr sz="1200">
              <a:solidFill>
                <a:schemeClr val="dk1"/>
              </a:solidFill>
            </a:endParaRPr>
          </a:p>
          <a:p>
            <a:pPr indent="0" lvl="0" marL="0" rtl="0" algn="l">
              <a:lnSpc>
                <a:spcPct val="115000"/>
              </a:lnSpc>
              <a:spcBef>
                <a:spcPts val="160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u="sng">
                <a:solidFill>
                  <a:srgbClr val="0097A7"/>
                </a:solidFill>
                <a:hlinkClick r:id="rId3">
                  <a:extLst>
                    <a:ext uri="{A12FA001-AC4F-418D-AE19-62706E023703}">
                      <ahyp:hlinkClr val="tx"/>
                    </a:ext>
                  </a:extLst>
                </a:hlinkClick>
              </a:rPr>
              <a:t>Picture Source</a:t>
            </a:r>
            <a:endParaRPr sz="1200">
              <a:solidFill>
                <a:schemeClr val="dk1"/>
              </a:solidFill>
            </a:endParaRPr>
          </a:p>
          <a:p>
            <a:pPr indent="0" lvl="0" marL="0" rtl="0" algn="l">
              <a:lnSpc>
                <a:spcPct val="115000"/>
              </a:lnSpc>
              <a:spcBef>
                <a:spcPts val="0"/>
              </a:spcBef>
              <a:spcAft>
                <a:spcPts val="0"/>
              </a:spcAft>
              <a:buNone/>
            </a:pPr>
            <a:r>
              <a:rPr lang="en" sz="1700">
                <a:solidFill>
                  <a:schemeClr val="dk1"/>
                </a:solidFill>
              </a:rPr>
              <a:t> </a:t>
            </a:r>
            <a:endParaRPr sz="13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b842a79adb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b842a79ad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out loud or on paper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e5d7ad2be2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e5d7ad2be2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Massive Fish Death. </a:t>
            </a:r>
            <a:r>
              <a:rPr lang="en" sz="1200">
                <a:solidFill>
                  <a:srgbClr val="101010"/>
                </a:solidFill>
                <a:highlight>
                  <a:srgbClr val="FFFFFF"/>
                </a:highlight>
              </a:rPr>
              <a:t>A prolonged heat wave lowered this lagoon's oxygen levels, provoking the death of several tons of fish. </a:t>
            </a:r>
            <a:r>
              <a:rPr lang="en" sz="1200" u="sng">
                <a:solidFill>
                  <a:schemeClr val="hlink"/>
                </a:solidFill>
                <a:highlight>
                  <a:srgbClr val="FFFFFF"/>
                </a:highlight>
                <a:hlinkClick r:id="rId2"/>
              </a:rPr>
              <a:t>Click here</a:t>
            </a:r>
            <a:r>
              <a:rPr lang="en" sz="1200">
                <a:solidFill>
                  <a:srgbClr val="101010"/>
                </a:solidFill>
                <a:highlight>
                  <a:srgbClr val="FFFFFF"/>
                </a:highlight>
              </a:rPr>
              <a:t> to view more images from climate change.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This photo from July 1, 2019, shows dead fish piled up near a lagoon in southeastern France.</a:t>
            </a:r>
            <a:endParaRPr sz="1200">
              <a:solidFill>
                <a:srgbClr val="101010"/>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lang="en" sz="1200" u="sng">
                <a:solidFill>
                  <a:srgbClr val="0097A7"/>
                </a:solidFill>
                <a:hlinkClick r:id="rId3">
                  <a:extLst>
                    <a:ext uri="{A12FA001-AC4F-418D-AE19-62706E023703}">
                      <ahyp:hlinkClr val="tx"/>
                    </a:ext>
                  </a:extLst>
                </a:hlinkClick>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6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e5d7ad2be2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e5d7ad2be2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Access this activity in the“</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For digital based, students can drag (manipulate) the boxes to place them in the order they desire or type in their number (1-5) on the lines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For paper-based, students can write the number ranking next to each box in the line provided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When students have completed their ranking, have them share with a classmate and explain why they choose to rank in that order. Hint: there is no right or wrong answer here just make sure students can justify their choices.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e5d7ad2be2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e5d7ad2be2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To wrap-up the ranking activity, facilitate discussion on climate change. Have students share their rankings then compare student answers as a class. Students should begin to take ownership of their understanding of the causes and effects of climate change.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Answer key: there is no one right answer for the ranking activity. This activity is designed to create conversations amongst students. Answers may vary based on whether students are considering these climate change causes on a local, national, or global scale.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e5d7ad2be2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e5d7ad2be2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Have students answer this question in the “Note to Self Journal” </a:t>
            </a:r>
            <a:endParaRPr u="sng"/>
          </a:p>
          <a:p>
            <a:pPr indent="-298450" lvl="0" marL="457200" rtl="0" algn="l">
              <a:lnSpc>
                <a:spcPct val="115000"/>
              </a:lnSpc>
              <a:spcBef>
                <a:spcPts val="0"/>
              </a:spcBef>
              <a:spcAft>
                <a:spcPts val="0"/>
              </a:spcAft>
              <a:buSzPts val="1100"/>
              <a:buAutoNum type="arabicPeriod"/>
            </a:pPr>
            <a:r>
              <a:rPr lang="en">
                <a:solidFill>
                  <a:schemeClr val="dk1"/>
                </a:solidFill>
              </a:rPr>
              <a:t>One of the essential principles of teaching climate change to students is the message that it has consequences for the earth and human lives. Read more from an optional article on educating students on climate change </a:t>
            </a:r>
            <a:r>
              <a:rPr lang="en" u="sng">
                <a:solidFill>
                  <a:schemeClr val="hlink"/>
                </a:solidFill>
                <a:hlinkClick r:id="rId2"/>
              </a:rPr>
              <a:t>by clicking here</a:t>
            </a:r>
            <a:r>
              <a:rPr lang="en">
                <a:solidFill>
                  <a:schemeClr val="dk1"/>
                </a:solidFill>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9b937bd05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9b937bd05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e5e2e10b8a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e5e2e10b8a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e5e2e10b8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e5e2e10b8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e5e2e10b8a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e5e2e10b8a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e5e2e10b8a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e5e2e10b8a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u="sng"/>
              <a:t>Teacher notes:</a:t>
            </a:r>
            <a:endParaRPr u="sng"/>
          </a:p>
          <a:p>
            <a:pPr indent="0" lvl="0" marL="0" rtl="0" algn="l">
              <a:lnSpc>
                <a:spcPct val="100000"/>
              </a:lnSpc>
              <a:spcBef>
                <a:spcPts val="0"/>
              </a:spcBef>
              <a:spcAft>
                <a:spcPts val="0"/>
              </a:spcAft>
              <a:buClr>
                <a:schemeClr val="dk1"/>
              </a:buClr>
              <a:buSzPts val="1100"/>
              <a:buFont typeface="Arial"/>
              <a:buNone/>
            </a:pPr>
            <a:r>
              <a:rPr lang="en">
                <a:solidFill>
                  <a:srgbClr val="333333"/>
                </a:solidFill>
                <a:highlight>
                  <a:srgbClr val="FFFFFF"/>
                </a:highlight>
              </a:rPr>
              <a:t>1. Ask students “What news stories are important in your life?” and write their answers on the board or on a digital whiteboard </a:t>
            </a:r>
            <a:endParaRPr>
              <a:solidFill>
                <a:srgbClr val="333333"/>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lang="en">
                <a:solidFill>
                  <a:srgbClr val="333333"/>
                </a:solidFill>
                <a:highlight>
                  <a:srgbClr val="FFFFFF"/>
                </a:highlight>
              </a:rPr>
              <a:t>2. After a list of 10 (or so) news stories ask the class to rank which news stories are the most “newsworthy”. Your result should be that you have identified the most and the least newsworthy stories.</a:t>
            </a:r>
            <a:endParaRPr>
              <a:solidFill>
                <a:srgbClr val="333333"/>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lang="en">
                <a:solidFill>
                  <a:srgbClr val="333333"/>
                </a:solidFill>
                <a:highlight>
                  <a:srgbClr val="FFFFFF"/>
                </a:highlight>
              </a:rPr>
              <a:t>3. Next, ask the class to reflect on their rankings and identify criteria they used to pick the most and least newsworthy stories. What did the top three stories have that the bottom three didn’t?</a:t>
            </a:r>
            <a:endParaRPr>
              <a:solidFill>
                <a:srgbClr val="333333"/>
              </a:solidFill>
              <a:highlight>
                <a:srgbClr val="FFFFFF"/>
              </a:highlight>
            </a:endParaRPr>
          </a:p>
          <a:p>
            <a:pPr indent="0" lvl="0" marL="0" rtl="0" algn="l">
              <a:lnSpc>
                <a:spcPct val="100000"/>
              </a:lnSpc>
              <a:spcBef>
                <a:spcPts val="1000"/>
              </a:spcBef>
              <a:spcAft>
                <a:spcPts val="0"/>
              </a:spcAft>
              <a:buNone/>
            </a:pPr>
            <a:r>
              <a:rPr lang="en">
                <a:solidFill>
                  <a:srgbClr val="333333"/>
                </a:solidFill>
                <a:highlight>
                  <a:srgbClr val="FFFFFF"/>
                </a:highlight>
              </a:rPr>
              <a:t>4. Ask the class if they think there is a difference between information and news? What about news makes it different from plain old information? Have class brainstorm as many differences as they can and write their criteria on the board. Then go back to their list and label each story on the board as either an “I” for information or an “N” for news.</a:t>
            </a:r>
            <a:endParaRPr>
              <a:solidFill>
                <a:srgbClr val="333333"/>
              </a:solidFill>
              <a:highlight>
                <a:srgbClr val="FFFFFF"/>
              </a:highlight>
            </a:endParaRPr>
          </a:p>
          <a:p>
            <a:pPr indent="0" lvl="0" marL="0" rtl="0" algn="l">
              <a:lnSpc>
                <a:spcPct val="100000"/>
              </a:lnSpc>
              <a:spcBef>
                <a:spcPts val="1000"/>
              </a:spcBef>
              <a:spcAft>
                <a:spcPts val="0"/>
              </a:spcAft>
              <a:buNone/>
            </a:pPr>
            <a:r>
              <a:rPr lang="en" sz="800" u="sng">
                <a:hlinkClick r:id="rId2"/>
              </a:rPr>
              <a:t>source</a:t>
            </a:r>
            <a:endParaRPr sz="800"/>
          </a:p>
          <a:p>
            <a:pPr indent="0" lvl="0" marL="0" rtl="0" algn="l">
              <a:lnSpc>
                <a:spcPct val="115000"/>
              </a:lnSpc>
              <a:spcBef>
                <a:spcPts val="0"/>
              </a:spcBef>
              <a:spcAft>
                <a:spcPts val="0"/>
              </a:spcAft>
              <a:buClr>
                <a:schemeClr val="dk1"/>
              </a:buClr>
              <a:buSzPts val="1100"/>
              <a:buFont typeface="Arial"/>
              <a:buNone/>
            </a:pPr>
            <a:r>
              <a:t/>
            </a:r>
            <a:endParaRPr sz="1150">
              <a:solidFill>
                <a:srgbClr val="333333"/>
              </a:solidFill>
              <a:highlight>
                <a:srgbClr val="FFFFFF"/>
              </a:highlight>
            </a:endParaRPr>
          </a:p>
          <a:p>
            <a:pPr indent="0" lvl="0" marL="0" rtl="0" algn="l">
              <a:spcBef>
                <a:spcPts val="100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e5e2e10b8a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e5e2e10b8a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298450" lvl="0" marL="457200" rtl="0" algn="l">
              <a:spcBef>
                <a:spcPts val="0"/>
              </a:spcBef>
              <a:spcAft>
                <a:spcPts val="0"/>
              </a:spcAft>
              <a:buSzPts val="1100"/>
              <a:buAutoNum type="arabicPeriod"/>
            </a:pPr>
            <a:r>
              <a:rPr lang="en"/>
              <a:t>Review the five values journalists rely on before writing and publishing a story </a:t>
            </a:r>
            <a:endParaRPr sz="1150">
              <a:solidFill>
                <a:srgbClr val="333333"/>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842a79ad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842a79ad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9b937bd05a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9b937bd05a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solidFill>
                  <a:schemeClr val="dk1"/>
                </a:solidFill>
              </a:rPr>
              <a:t>Teacher notes: Provide the handout (digitally or on paper) for students to complete the what is your story activity. Encourage students to list topics of Climate Change in the ‘love it’, ‘world needs it’, ‘it matters’ categories of the activity and then to select something that is or could be in all three categories (meaning it is something students are passionate about). Then have students look at the topic through the five values listed on this slide. </a:t>
            </a:r>
            <a:r>
              <a:rPr lang="en" u="sng">
                <a:solidFill>
                  <a:schemeClr val="hlink"/>
                </a:solidFill>
                <a:hlinkClick r:id="rId2"/>
              </a:rPr>
              <a:t>Click here to access the digital handout</a:t>
            </a:r>
            <a:r>
              <a:rPr lang="en">
                <a:solidFill>
                  <a:schemeClr val="dk1"/>
                </a:solidFill>
              </a:rPr>
              <a:t> and </a:t>
            </a:r>
            <a:r>
              <a:rPr lang="en" u="sng">
                <a:solidFill>
                  <a:srgbClr val="0097A7"/>
                </a:solidFill>
                <a:hlinkClick r:id="rId3">
                  <a:extLst>
                    <a:ext uri="{A12FA001-AC4F-418D-AE19-62706E023703}">
                      <ahyp:hlinkClr val="tx"/>
                    </a:ext>
                  </a:extLst>
                </a:hlinkClick>
              </a:rPr>
              <a:t>click here to access the printable one</a:t>
            </a:r>
            <a:r>
              <a:rPr lang="en">
                <a:solidFill>
                  <a:schemeClr val="dk1"/>
                </a:solidFill>
              </a:rPr>
              <a:t>. Students should also list their items in the “Choosing a story” section of their student journal.</a:t>
            </a:r>
            <a:endParaRPr/>
          </a:p>
          <a:p>
            <a:pPr indent="-298450" lvl="0" marL="457200" rtl="0" algn="l">
              <a:spcBef>
                <a:spcPts val="0"/>
              </a:spcBef>
              <a:spcAft>
                <a:spcPts val="0"/>
              </a:spcAft>
              <a:buSzPts val="1100"/>
              <a:buAutoNum type="arabicPeriod"/>
            </a:pPr>
            <a:r>
              <a:rPr lang="en"/>
              <a:t>Once students choose a topic, have them look through the five values listed on this slide for what makes a story n</a:t>
            </a:r>
            <a:r>
              <a:rPr lang="en"/>
              <a:t>ewsworthy. If their topic fits with several categories the that is the topic they should choose for their documentary. Have students write their documentary topic in their student journal.</a:t>
            </a:r>
            <a:endParaRPr/>
          </a:p>
          <a:p>
            <a:pPr indent="-298450" lvl="0" marL="457200" rtl="0" algn="l">
              <a:spcBef>
                <a:spcPts val="0"/>
              </a:spcBef>
              <a:spcAft>
                <a:spcPts val="0"/>
              </a:spcAft>
              <a:buSzPts val="1100"/>
              <a:buAutoNum type="arabicPeriod"/>
            </a:pPr>
            <a:r>
              <a:rPr lang="en"/>
              <a:t>Have students share their documentary topic with the class.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9b937bd05a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9b937bd05a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Explain the six word memoir as described on the page. Talk about what the story might mean. </a:t>
            </a:r>
            <a:r>
              <a:rPr lang="en" u="sng">
                <a:solidFill>
                  <a:schemeClr val="hlink"/>
                </a:solidFill>
                <a:hlinkClick r:id="rId2"/>
              </a:rPr>
              <a:t>Click here</a:t>
            </a:r>
            <a:r>
              <a:rPr lang="en"/>
              <a:t> to show more examples of other six word memoirs. Students should create their own six word memoir and submit it to you either digitally or on paper. </a:t>
            </a:r>
            <a:endParaRPr/>
          </a:p>
          <a:p>
            <a:pPr indent="-298450" lvl="0" marL="457200" rtl="0" algn="l">
              <a:spcBef>
                <a:spcPts val="0"/>
              </a:spcBef>
              <a:spcAft>
                <a:spcPts val="0"/>
              </a:spcAft>
              <a:buSzPts val="1100"/>
              <a:buAutoNum type="arabicPeriod"/>
            </a:pPr>
            <a:r>
              <a:rPr lang="en"/>
              <a:t>Students will also add their six word memoir to their Note to Self journal.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e5e2e10b8a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e5e2e10b8a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e5e2e10b8a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e5e2e10b8a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e5e2e10b8a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e5e2e10b8a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9b937bd05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9b937bd05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9b937bd05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9b937bd05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Play the video after asking students if they have seen this video that went viral last year.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9b937bd05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9b937bd05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prompt students to discuss the video with the questions above. The video should make students feel happy because the stranded goat (victim) was </a:t>
            </a:r>
            <a:r>
              <a:rPr lang="en"/>
              <a:t>rescued</a:t>
            </a:r>
            <a:r>
              <a:rPr lang="en"/>
              <a:t> by an unlikely hero (the pig). The video plays to our emotions </a:t>
            </a:r>
            <a:r>
              <a:rPr lang="en"/>
              <a:t>because</a:t>
            </a:r>
            <a:r>
              <a:rPr lang="en"/>
              <a:t> we celebrate when something great happens.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9b937bd05a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9b937bd05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before playing the video, tell students that fake news is created to purposely distract us from truth and facts and always has a real purpose.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9b937bd05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9b937bd05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prompt students to discuss the second video. Students might feel angry or disappointed that the video was intentionally made to be fake news. Students might also think the dupe is funny. Direct the conversation so that students understand intentionally spreading false news is not ethical or moral. In order to be a great journalist, we must adhere to set standards of </a:t>
            </a:r>
            <a:r>
              <a:rPr lang="en"/>
              <a:t>journalism and constantly check facts to make sure we are spreading news that is true</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e746465c3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e746465c3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see the </a:t>
            </a:r>
            <a:r>
              <a:rPr lang="en" u="sng">
                <a:solidFill>
                  <a:schemeClr val="hlink"/>
                </a:solidFill>
                <a:hlinkClick r:id="rId2"/>
              </a:rPr>
              <a:t>lesson plan</a:t>
            </a:r>
            <a:r>
              <a:rPr lang="en">
                <a:solidFill>
                  <a:schemeClr val="dk1"/>
                </a:solidFill>
              </a:rPr>
              <a:t> for exact instructions, links, and helpful videos.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9b937bd05a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9b937bd05a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Sources matter in </a:t>
            </a:r>
            <a:r>
              <a:rPr lang="en"/>
              <a:t>journalism</a:t>
            </a:r>
            <a:r>
              <a:rPr lang="en"/>
              <a:t> but before you can begin to find sources, students need to have a general idea of what they are up against when it comes to climate change. Have students add the above information to their Note to Self journal using the </a:t>
            </a:r>
            <a:r>
              <a:rPr lang="en" u="sng">
                <a:solidFill>
                  <a:schemeClr val="hlink"/>
                </a:solidFill>
                <a:hlinkClick r:id="rId2"/>
              </a:rPr>
              <a:t>provided article</a:t>
            </a:r>
            <a:r>
              <a:rPr lang="en"/>
              <a:t> or allow students to search for evidence for their chosen topics</a:t>
            </a:r>
            <a:r>
              <a:rPr lang="en"/>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9b937bd05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9b937bd05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fact checking is the most important job a </a:t>
            </a:r>
            <a:r>
              <a:rPr lang="en"/>
              <a:t>journalist</a:t>
            </a:r>
            <a:r>
              <a:rPr lang="en"/>
              <a:t> has because it ensures that they are creating </a:t>
            </a:r>
            <a:r>
              <a:rPr lang="en"/>
              <a:t>articles</a:t>
            </a:r>
            <a:r>
              <a:rPr lang="en"/>
              <a:t> based on truth and are not spreading fake news. Fact Checkers do this by using the CRAAP test. Discuss the CRAAP test and have students use the CRAAP test on the previous activity.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9b937bd05a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9b937bd05a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9b937bd05a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9b937bd05a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b842a79adb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b842a79adb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e5e2e10b8a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e5e2e10b8a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9b937bd05a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9b937bd05a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9b937bd05a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9b937bd05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t>Watch the video - click on the image to be redirected to the video or the video link is </a:t>
            </a:r>
            <a:r>
              <a:rPr lang="en" u="sng">
                <a:solidFill>
                  <a:schemeClr val="hlink"/>
                </a:solidFill>
                <a:hlinkClick r:id="rId2"/>
              </a:rPr>
              <a:t>here</a:t>
            </a:r>
            <a:endParaRPr/>
          </a:p>
          <a:p>
            <a:pPr indent="-298450" lvl="0" marL="457200" rtl="0" algn="l">
              <a:spcBef>
                <a:spcPts val="0"/>
              </a:spcBef>
              <a:spcAft>
                <a:spcPts val="0"/>
              </a:spcAft>
              <a:buSzPts val="1100"/>
              <a:buAutoNum type="arabicPeriod"/>
            </a:pPr>
            <a:r>
              <a:rPr lang="en"/>
              <a:t>After the watching the video, have students to share their reactions outloud &amp; in their student journals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9b937bd05a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9b937bd05a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a:t>
            </a:r>
            <a:r>
              <a:rPr lang="en" u="sng"/>
              <a:t>tes</a:t>
            </a:r>
            <a:endParaRPr u="sng"/>
          </a:p>
          <a:p>
            <a:pPr indent="-298450" lvl="0" marL="457200" rtl="0" algn="l">
              <a:spcBef>
                <a:spcPts val="0"/>
              </a:spcBef>
              <a:spcAft>
                <a:spcPts val="0"/>
              </a:spcAft>
              <a:buClr>
                <a:schemeClr val="dk1"/>
              </a:buClr>
              <a:buSzPts val="1100"/>
              <a:buAutoNum type="arabicPeriod"/>
            </a:pPr>
            <a:r>
              <a:rPr lang="en"/>
              <a:t>Encourage students to read 4-5 stories included from real people about how climate change has affected their lives. </a:t>
            </a:r>
            <a:endParaRPr/>
          </a:p>
          <a:p>
            <a:pPr indent="-298450" lvl="0" marL="457200" rtl="0" algn="l">
              <a:spcBef>
                <a:spcPts val="0"/>
              </a:spcBef>
              <a:spcAft>
                <a:spcPts val="0"/>
              </a:spcAft>
              <a:buSzPts val="1100"/>
              <a:buAutoNum type="arabicPeriod"/>
            </a:pPr>
            <a:r>
              <a:rPr lang="en"/>
              <a:t>For digital based, you can post the link to the </a:t>
            </a:r>
            <a:r>
              <a:rPr lang="en" u="sng">
                <a:solidFill>
                  <a:schemeClr val="hlink"/>
                </a:solidFill>
                <a:hlinkClick r:id="rId2"/>
              </a:rPr>
              <a:t>stories</a:t>
            </a:r>
            <a:r>
              <a:rPr lang="en"/>
              <a:t>. For paper based, you can print a class set for students to use. </a:t>
            </a:r>
            <a:endParaRPr/>
          </a:p>
          <a:p>
            <a:pPr indent="-298450" lvl="0" marL="457200" rtl="0" algn="l">
              <a:spcBef>
                <a:spcPts val="0"/>
              </a:spcBef>
              <a:spcAft>
                <a:spcPts val="0"/>
              </a:spcAft>
              <a:buSzPts val="1100"/>
              <a:buAutoNum type="arabicPeriod"/>
            </a:pPr>
            <a:r>
              <a:rPr lang="en"/>
              <a:t>Have students answer the questions in their student journal. </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e5e2e10b8a_1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e5e2e10b8a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b842a79ad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b842a79ad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see the </a:t>
            </a:r>
            <a:r>
              <a:rPr lang="en" u="sng">
                <a:solidFill>
                  <a:srgbClr val="0097A7"/>
                </a:solidFill>
                <a:hlinkClick r:id="rId2">
                  <a:extLst>
                    <a:ext uri="{A12FA001-AC4F-418D-AE19-62706E023703}">
                      <ahyp:hlinkClr val="tx"/>
                    </a:ext>
                  </a:extLst>
                </a:hlinkClick>
              </a:rPr>
              <a:t>lesson plan</a:t>
            </a:r>
            <a:r>
              <a:rPr lang="en">
                <a:solidFill>
                  <a:schemeClr val="dk1"/>
                </a:solidFill>
              </a:rPr>
              <a:t> for exact instructions, links, and helpful videos.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9b937bd05a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9b937bd05a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e5e2e10b8a_1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e5e2e10b8a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e5e2e10b8a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e5e2e10b8a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e5e2e10b8a_1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e5e2e10b8a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9b937bd05a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9b937bd05a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t>Read the definition of documentaries to students. Ask them if they have ever seen a documentary?</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e746465c3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e746465c3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t>Click on the video squares to launch the videos. There are a ton of examples located on the </a:t>
            </a:r>
            <a:r>
              <a:rPr lang="en" u="sng">
                <a:solidFill>
                  <a:schemeClr val="hlink"/>
                </a:solidFill>
                <a:hlinkClick r:id="rId2"/>
              </a:rPr>
              <a:t>60 second docs youtube channel</a:t>
            </a:r>
            <a:r>
              <a:rPr lang="en"/>
              <a:t> so feel free to play as many as you can!</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9b937bd05a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9b937bd05a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solidFill>
                <a:schemeClr val="dk1"/>
              </a:solidFill>
            </a:endParaRPr>
          </a:p>
          <a:p>
            <a:pPr indent="-298450" lvl="0" marL="457200" rtl="0" algn="l">
              <a:spcBef>
                <a:spcPts val="0"/>
              </a:spcBef>
              <a:spcAft>
                <a:spcPts val="0"/>
              </a:spcAft>
              <a:buSzPts val="1100"/>
              <a:buAutoNum type="arabicPeriod"/>
            </a:pPr>
            <a:r>
              <a:rPr lang="en"/>
              <a:t>Walk students through the script writing activity located in the student journal including creating an outline and script for their documentary. Feel free to make a duplicate of slide 14 in the student journal if students needs more room for their script. Students will be submitting their script &amp; video file for the contest. </a:t>
            </a:r>
            <a:r>
              <a:rPr lang="en" u="sng">
                <a:solidFill>
                  <a:schemeClr val="hlink"/>
                </a:solidFill>
                <a:hlinkClick r:id="rId2"/>
              </a:rPr>
              <a:t>Click here</a:t>
            </a:r>
            <a:r>
              <a:rPr lang="en"/>
              <a:t> for a longer version of the script as a Google doc and </a:t>
            </a:r>
            <a:r>
              <a:rPr lang="en" u="sng">
                <a:solidFill>
                  <a:schemeClr val="hlink"/>
                </a:solidFill>
                <a:hlinkClick r:id="rId3"/>
              </a:rPr>
              <a:t>here</a:t>
            </a:r>
            <a:r>
              <a:rPr lang="en"/>
              <a:t> as a pdf.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9b937bd05a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9b937bd05a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Have students answer this question in the outline section of their  “Note to Self Journal” day 7</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9b937bd05a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9b937bd05a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9b937bd05a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9b937bd05a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b842a79adb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b842a79adb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the “</a:t>
            </a:r>
            <a:r>
              <a:rPr lang="en" u="sng">
                <a:solidFill>
                  <a:schemeClr val="hlink"/>
                </a:solidFill>
                <a:hlinkClick r:id="rId2"/>
              </a:rPr>
              <a:t>Note to Self Journal</a:t>
            </a:r>
            <a:r>
              <a:rPr lang="en">
                <a:solidFill>
                  <a:schemeClr val="dk1"/>
                </a:solidFill>
              </a:rPr>
              <a:t>” and have students answer these questions in the “Note to Self Journal”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e746465c3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e746465c3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9b937bd05a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9b937bd05a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9b937bd05a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9b937bd05a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why honest feedback is important.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9b937bd05a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9b937bd05a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Discuss - use the examples provided and discuss why the bad examples are not helpful and discuss why the good </a:t>
            </a:r>
            <a:r>
              <a:rPr lang="en"/>
              <a:t>examples</a:t>
            </a:r>
            <a:r>
              <a:rPr lang="en"/>
              <a:t> are helpful to the writer</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9b937bd05a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9b937bd05a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Use the handout in digital form or on paper and have students complete the activity for 3-4 peers then allow students time to reflect on the feedback and make changes to their script. The heart is for things you liked about the script. The settings/gear wheel is for items that can be improved but worded in a positive way. The question mark is for items that did not make sense or need clarification. The lightning bolt is for suggestions to make the script better. </a:t>
            </a:r>
            <a:r>
              <a:rPr lang="en" u="sng">
                <a:solidFill>
                  <a:schemeClr val="hlink"/>
                </a:solidFill>
                <a:hlinkClick r:id="rId2"/>
              </a:rPr>
              <a:t>Click here for the digital version</a:t>
            </a:r>
            <a:r>
              <a:rPr lang="en"/>
              <a:t> and </a:t>
            </a:r>
            <a:r>
              <a:rPr lang="en" u="sng">
                <a:solidFill>
                  <a:schemeClr val="hlink"/>
                </a:solidFill>
                <a:hlinkClick r:id="rId3"/>
              </a:rPr>
              <a:t>click here for the printable version</a:t>
            </a:r>
            <a:r>
              <a:rPr lang="en"/>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9b937bd05a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9b937bd05a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9b937bd05a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9b937bd05a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9b937bd05a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9b937bd05a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e746465c3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e746465c3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e746465c3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e746465c3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You can create a one minute documentary in any of the following ways. Click here for an overview video for each of the following suggestions. </a:t>
            </a:r>
            <a:endParaRPr>
              <a:solidFill>
                <a:schemeClr val="dk1"/>
              </a:solidFill>
            </a:endParaRPr>
          </a:p>
          <a:p>
            <a:pPr indent="-298450" lvl="1" marL="914400" rtl="0" algn="l">
              <a:spcBef>
                <a:spcPts val="0"/>
              </a:spcBef>
              <a:spcAft>
                <a:spcPts val="0"/>
              </a:spcAft>
              <a:buClr>
                <a:schemeClr val="dk1"/>
              </a:buClr>
              <a:buSzPts val="1100"/>
              <a:buAutoNum type="alphaLcPeriod"/>
            </a:pPr>
            <a:r>
              <a:rPr lang="en" u="sng">
                <a:solidFill>
                  <a:schemeClr val="hlink"/>
                </a:solidFill>
                <a:hlinkClick r:id="rId2"/>
              </a:rPr>
              <a:t>Use adobe </a:t>
            </a:r>
            <a:r>
              <a:rPr lang="en" u="sng">
                <a:solidFill>
                  <a:schemeClr val="hlink"/>
                </a:solidFill>
                <a:hlinkClick r:id="rId3"/>
              </a:rPr>
              <a:t>spark</a:t>
            </a:r>
            <a:r>
              <a:rPr lang="en" u="sng">
                <a:solidFill>
                  <a:schemeClr val="hlink"/>
                </a:solidFill>
                <a:hlinkClick r:id="rId4"/>
              </a:rPr>
              <a:t> </a:t>
            </a:r>
            <a:endParaRPr>
              <a:solidFill>
                <a:schemeClr val="dk1"/>
              </a:solidFill>
            </a:endParaRPr>
          </a:p>
          <a:p>
            <a:pPr indent="-298450" lvl="1" marL="914400" rtl="0" algn="l">
              <a:spcBef>
                <a:spcPts val="0"/>
              </a:spcBef>
              <a:spcAft>
                <a:spcPts val="0"/>
              </a:spcAft>
              <a:buClr>
                <a:schemeClr val="dk1"/>
              </a:buClr>
              <a:buSzPts val="1100"/>
              <a:buAutoNum type="alphaLcPeriod"/>
            </a:pPr>
            <a:r>
              <a:rPr lang="en" u="sng">
                <a:solidFill>
                  <a:schemeClr val="hlink"/>
                </a:solidFill>
                <a:hlinkClick r:id="rId5"/>
              </a:rPr>
              <a:t>Use WeVideo</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Use Google Slides (with images) and record the screen with </a:t>
            </a:r>
            <a:r>
              <a:rPr lang="en" u="sng">
                <a:solidFill>
                  <a:schemeClr val="hlink"/>
                </a:solidFill>
                <a:hlinkClick r:id="rId6"/>
              </a:rPr>
              <a:t>Loom</a:t>
            </a:r>
            <a:r>
              <a:rPr lang="en">
                <a:solidFill>
                  <a:schemeClr val="dk1"/>
                </a:solidFill>
              </a:rPr>
              <a:t> or include audio files (using </a:t>
            </a:r>
            <a:r>
              <a:rPr lang="en" u="sng">
                <a:solidFill>
                  <a:schemeClr val="hlink"/>
                </a:solidFill>
                <a:hlinkClick r:id="rId7"/>
              </a:rPr>
              <a:t>online-voice-recorder</a:t>
            </a:r>
            <a:r>
              <a:rPr lang="en">
                <a:solidFill>
                  <a:schemeClr val="dk1"/>
                </a:solidFill>
              </a:rPr>
              <a:t>) for each slide</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Use Google Slides to create </a:t>
            </a:r>
            <a:r>
              <a:rPr lang="en">
                <a:solidFill>
                  <a:schemeClr val="dk1"/>
                </a:solidFill>
              </a:rPr>
              <a:t> </a:t>
            </a:r>
            <a:r>
              <a:rPr lang="en" u="sng">
                <a:solidFill>
                  <a:schemeClr val="hlink"/>
                </a:solidFill>
                <a:hlinkClick r:id="rId8"/>
              </a:rPr>
              <a:t>stop motion videos</a:t>
            </a:r>
            <a:r>
              <a:rPr lang="en">
                <a:solidFill>
                  <a:schemeClr val="dk1"/>
                </a:solidFill>
              </a:rPr>
              <a:t> and record the screen with </a:t>
            </a:r>
            <a:r>
              <a:rPr lang="en" u="sng">
                <a:solidFill>
                  <a:schemeClr val="hlink"/>
                </a:solidFill>
                <a:hlinkClick r:id="rId9"/>
              </a:rPr>
              <a:t>Loom</a:t>
            </a:r>
            <a:r>
              <a:rPr lang="en">
                <a:solidFill>
                  <a:schemeClr val="dk1"/>
                </a:solidFill>
              </a:rPr>
              <a:t> or include audio files (using </a:t>
            </a:r>
            <a:r>
              <a:rPr lang="en" u="sng">
                <a:solidFill>
                  <a:schemeClr val="hlink"/>
                </a:solidFill>
                <a:hlinkClick r:id="rId10"/>
              </a:rPr>
              <a:t>online-voice-recorder</a:t>
            </a:r>
            <a:r>
              <a:rPr lang="en">
                <a:solidFill>
                  <a:schemeClr val="dk1"/>
                </a:solidFill>
              </a:rPr>
              <a:t>)</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Low tech, no problem? Have students draw images on paper and record over them using their voice as a narration (</a:t>
            </a:r>
            <a:r>
              <a:rPr lang="en" u="sng">
                <a:solidFill>
                  <a:schemeClr val="hlink"/>
                </a:solidFill>
                <a:hlinkClick r:id="rId11"/>
              </a:rPr>
              <a:t>info and example</a:t>
            </a:r>
            <a:r>
              <a:rPr lang="en">
                <a:solidFill>
                  <a:schemeClr val="dk1"/>
                </a:solidFill>
              </a:rPr>
              <a:t>)</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9ad0ef83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9ad0ef83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9b937bd05a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9b937bd05a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9b937bd05a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9b937bd05a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9b937bd05a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9b937bd05a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e5d7ad2b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e5d7ad2b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In this initiative, “global warming” and “climate change” will be used interchangeably. Feel free to explain to your students that global warming refers strictly to the globe’s temperature rising, while climate change refers to global warming </a:t>
            </a:r>
            <a:r>
              <a:rPr i="1" lang="en">
                <a:solidFill>
                  <a:schemeClr val="dk1"/>
                </a:solidFill>
              </a:rPr>
              <a:t>and </a:t>
            </a:r>
            <a:r>
              <a:rPr lang="en">
                <a:solidFill>
                  <a:schemeClr val="dk1"/>
                </a:solidFill>
              </a:rPr>
              <a:t>the side effects of a warmer globe.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1.png"/><Relationship Id="rId10" Type="http://schemas.openxmlformats.org/officeDocument/2006/relationships/image" Target="../media/image20.png"/><Relationship Id="rId9"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6.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3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7.png"/><Relationship Id="rId4" Type="http://schemas.openxmlformats.org/officeDocument/2006/relationships/image" Target="../media/image44.png"/><Relationship Id="rId5"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12grbbaljejv6.cloudfront.net/app/uploads/2018/09/Worksheet-1.1.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7.pn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www.sixwordmemoirs.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8.png"/><Relationship Id="rId4" Type="http://schemas.openxmlformats.org/officeDocument/2006/relationships/hyperlink" Target="http://www.youtube.com/watch?v=g7WjrvG1GMk" TargetMode="External"/><Relationship Id="rId5" Type="http://schemas.openxmlformats.org/officeDocument/2006/relationships/image" Target="../media/image45.jpg"/><Relationship Id="rId6" Type="http://schemas.openxmlformats.org/officeDocument/2006/relationships/image" Target="../media/image1.png"/><Relationship Id="rId7"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www.youtube.com/watch?v=_2My_HOP-bw" TargetMode="External"/><Relationship Id="rId7"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3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www.google.com/url?sa=i&amp;url=https%3A%2F%2Fucsd.libguides.com%2Fpreuss%2Fwebeval&amp;psig=AOvVaw0lXN5RRv6d70m4dwQ-oL6m&amp;ust=1602436485659000&amp;source=images&amp;cd=vfe&amp;ved=0CAIQjRxqFwoTCMj55p3DquwCFQAAAAAdAAAAABAD"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www.pbs.org/video/freedom-to-breathe-ep-1-social-justice-is-climate-justice-l3yllv/" TargetMode="External"/><Relationship Id="rId7" Type="http://schemas.openxmlformats.org/officeDocument/2006/relationships/hyperlink" Target="https://www.pbs.org/video/freedom-to-breathe-ep-1-social-justice-is-climate-justice-l3yllv/" TargetMode="External"/><Relationship Id="rId8"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6.png"/><Relationship Id="rId5" Type="http://schemas.openxmlformats.org/officeDocument/2006/relationships/image" Target="../media/image37.png"/><Relationship Id="rId6" Type="http://schemas.openxmlformats.org/officeDocument/2006/relationships/hyperlink" Target="https://docs.google.com/document/d/14_p9149u5sOygGRdOw8_eeKki1E7FNpqS7zqqLFzvyg/copy" TargetMode="External"/><Relationship Id="rId7" Type="http://schemas.openxmlformats.org/officeDocument/2006/relationships/image" Target="../media/image5.png"/><Relationship Id="rId8" Type="http://schemas.openxmlformats.org/officeDocument/2006/relationships/hyperlink" Target="https://docs.google.com/document/d/14_p9149u5sOygGRdOw8_eeKki1E7FNpqS7zqqLFzvyg/cop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8.png"/><Relationship Id="rId4" Type="http://schemas.openxmlformats.org/officeDocument/2006/relationships/image" Target="../media/image1.png"/><Relationship Id="rId11" Type="http://schemas.openxmlformats.org/officeDocument/2006/relationships/image" Target="../media/image58.png"/><Relationship Id="rId10" Type="http://schemas.openxmlformats.org/officeDocument/2006/relationships/hyperlink" Target="https://www.youtube.com/watch?v=qNEBoSXmcoI" TargetMode="External"/><Relationship Id="rId9" Type="http://schemas.openxmlformats.org/officeDocument/2006/relationships/image" Target="../media/image50.png"/><Relationship Id="rId5" Type="http://schemas.openxmlformats.org/officeDocument/2006/relationships/image" Target="../media/image2.png"/><Relationship Id="rId6" Type="http://schemas.openxmlformats.org/officeDocument/2006/relationships/hyperlink" Target="https://youtu.be/0bgtaqkYDs0" TargetMode="External"/><Relationship Id="rId7" Type="http://schemas.openxmlformats.org/officeDocument/2006/relationships/image" Target="../media/image52.png"/><Relationship Id="rId8" Type="http://schemas.openxmlformats.org/officeDocument/2006/relationships/hyperlink" Target="https://youtu.be/97MCmfhcNlo"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38.png"/><Relationship Id="rId6" Type="http://schemas.openxmlformats.org/officeDocument/2006/relationships/image" Target="../media/image1.png"/><Relationship Id="rId7"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60.png"/><Relationship Id="rId5" Type="http://schemas.openxmlformats.org/officeDocument/2006/relationships/image" Target="../media/image2.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53" name="Shape 53"/>
        <p:cNvGrpSpPr/>
        <p:nvPr/>
      </p:nvGrpSpPr>
      <p:grpSpPr>
        <a:xfrm>
          <a:off x="0" y="0"/>
          <a:ext cx="0" cy="0"/>
          <a:chOff x="0" y="0"/>
          <a:chExt cx="0" cy="0"/>
        </a:xfrm>
      </p:grpSpPr>
      <p:sp>
        <p:nvSpPr>
          <p:cNvPr id="54" name="Google Shape;54;p13"/>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UNCOVERED</a:t>
            </a:r>
            <a:endParaRPr b="1" sz="4800">
              <a:solidFill>
                <a:schemeClr val="lt1"/>
              </a:solidFill>
              <a:latin typeface="Roboto Condensed"/>
              <a:ea typeface="Roboto Condensed"/>
              <a:cs typeface="Roboto Condensed"/>
              <a:sym typeface="Roboto Condensed"/>
            </a:endParaRPr>
          </a:p>
        </p:txBody>
      </p:sp>
      <p:cxnSp>
        <p:nvCxnSpPr>
          <p:cNvPr id="56" name="Google Shape;56;p1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7" name="Google Shape;57;p13"/>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58" name="Google Shape;58;p13"/>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59" name="Google Shape;59;p13"/>
          <p:cNvPicPr preferRelativeResize="0"/>
          <p:nvPr/>
        </p:nvPicPr>
        <p:blipFill rotWithShape="1">
          <a:blip r:embed="rId5">
            <a:alphaModFix/>
          </a:blip>
          <a:srcRect b="14270" l="17519" r="13855" t="14270"/>
          <a:stretch/>
        </p:blipFill>
        <p:spPr>
          <a:xfrm rot="390669">
            <a:off x="5480976" y="734051"/>
            <a:ext cx="3529701" cy="36754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174" name="Google Shape;174;p22"/>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a working definition of climate change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Describe the causes and potential effects of climate change</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75" name="Google Shape;175;p2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76" name="Google Shape;176;p2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77" name="Google Shape;177;p2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78" name="Google Shape;178;p2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84" name="Google Shape;184;p23"/>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How to Use Infographics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Learn About Climate Change Using Infographics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Class Discussion: What did you learn about climate change?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85" name="Google Shape;185;p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86" name="Google Shape;186;p23"/>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87" name="Google Shape;187;p2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88" name="Google Shape;188;p2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a:t>
            </a:r>
            <a:r>
              <a:rPr b="1" lang="en" sz="2600">
                <a:solidFill>
                  <a:srgbClr val="1F3A93"/>
                </a:solidFill>
                <a:latin typeface="Roboto Condensed"/>
                <a:ea typeface="Roboto Condensed"/>
                <a:cs typeface="Roboto Condensed"/>
                <a:sym typeface="Roboto Condensed"/>
              </a:rPr>
              <a:t>What’s an infographic and how do I use it? </a:t>
            </a:r>
            <a:endParaRPr b="1" sz="2600">
              <a:solidFill>
                <a:srgbClr val="1F3A93"/>
              </a:solidFill>
              <a:latin typeface="Roboto Condensed"/>
              <a:ea typeface="Roboto Condensed"/>
              <a:cs typeface="Roboto Condensed"/>
              <a:sym typeface="Roboto Condensed"/>
            </a:endParaRPr>
          </a:p>
        </p:txBody>
      </p:sp>
      <p:cxnSp>
        <p:nvCxnSpPr>
          <p:cNvPr id="194" name="Google Shape;194;p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95" name="Google Shape;195;p24"/>
          <p:cNvPicPr preferRelativeResize="0"/>
          <p:nvPr/>
        </p:nvPicPr>
        <p:blipFill rotWithShape="1">
          <a:blip r:embed="rId3">
            <a:alphaModFix amt="26000"/>
          </a:blip>
          <a:srcRect b="17340" l="14596" r="15697" t="16500"/>
          <a:stretch/>
        </p:blipFill>
        <p:spPr>
          <a:xfrm rot="1184208">
            <a:off x="6883019" y="-142269"/>
            <a:ext cx="2467419" cy="2341936"/>
          </a:xfrm>
          <a:prstGeom prst="rect">
            <a:avLst/>
          </a:prstGeom>
          <a:noFill/>
          <a:ln>
            <a:noFill/>
          </a:ln>
        </p:spPr>
      </p:pic>
      <p:pic>
        <p:nvPicPr>
          <p:cNvPr id="196" name="Google Shape;196;p2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97" name="Google Shape;197;p2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198" name="Google Shape;198;p24"/>
          <p:cNvSpPr txBox="1"/>
          <p:nvPr>
            <p:ph idx="1" type="body"/>
          </p:nvPr>
        </p:nvSpPr>
        <p:spPr>
          <a:xfrm>
            <a:off x="311700" y="1136550"/>
            <a:ext cx="2707200" cy="13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7500">
                <a:solidFill>
                  <a:srgbClr val="00B2A9"/>
                </a:solidFill>
                <a:latin typeface="Roboto"/>
                <a:ea typeface="Roboto"/>
                <a:cs typeface="Roboto"/>
                <a:sym typeface="Roboto"/>
              </a:rPr>
              <a:t>Info</a:t>
            </a:r>
            <a:endParaRPr b="1" sz="8100">
              <a:solidFill>
                <a:srgbClr val="00B2A9"/>
              </a:solidFill>
              <a:latin typeface="Roboto"/>
              <a:ea typeface="Roboto"/>
              <a:cs typeface="Roboto"/>
              <a:sym typeface="Roboto"/>
            </a:endParaRPr>
          </a:p>
        </p:txBody>
      </p:sp>
      <p:sp>
        <p:nvSpPr>
          <p:cNvPr id="199" name="Google Shape;199;p24"/>
          <p:cNvSpPr txBox="1"/>
          <p:nvPr>
            <p:ph idx="1" type="body"/>
          </p:nvPr>
        </p:nvSpPr>
        <p:spPr>
          <a:xfrm>
            <a:off x="3451800" y="1108350"/>
            <a:ext cx="3504000" cy="142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500">
                <a:solidFill>
                  <a:srgbClr val="00B2A9"/>
                </a:solidFill>
                <a:latin typeface="Roboto"/>
                <a:ea typeface="Roboto"/>
                <a:cs typeface="Roboto"/>
                <a:sym typeface="Roboto"/>
              </a:rPr>
              <a:t>graphic</a:t>
            </a:r>
            <a:endParaRPr b="1" sz="8100">
              <a:solidFill>
                <a:srgbClr val="00B2A9"/>
              </a:solidFill>
              <a:latin typeface="Roboto"/>
              <a:ea typeface="Roboto"/>
              <a:cs typeface="Roboto"/>
              <a:sym typeface="Roboto"/>
            </a:endParaRPr>
          </a:p>
        </p:txBody>
      </p:sp>
      <p:sp>
        <p:nvSpPr>
          <p:cNvPr id="200" name="Google Shape;200;p24"/>
          <p:cNvSpPr txBox="1"/>
          <p:nvPr/>
        </p:nvSpPr>
        <p:spPr>
          <a:xfrm>
            <a:off x="1067750" y="2377850"/>
            <a:ext cx="1931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i</a:t>
            </a:r>
            <a:r>
              <a:rPr lang="en" sz="2400">
                <a:solidFill>
                  <a:srgbClr val="1F3A93"/>
                </a:solidFill>
                <a:latin typeface="Roboto"/>
                <a:ea typeface="Roboto"/>
                <a:cs typeface="Roboto"/>
                <a:sym typeface="Roboto"/>
              </a:rPr>
              <a:t>nformation</a:t>
            </a:r>
            <a:endParaRPr sz="2400">
              <a:solidFill>
                <a:srgbClr val="1F3A93"/>
              </a:solidFill>
              <a:latin typeface="Roboto"/>
              <a:ea typeface="Roboto"/>
              <a:cs typeface="Roboto"/>
              <a:sym typeface="Roboto"/>
            </a:endParaRPr>
          </a:p>
        </p:txBody>
      </p:sp>
      <p:sp>
        <p:nvSpPr>
          <p:cNvPr id="201" name="Google Shape;201;p24"/>
          <p:cNvSpPr txBox="1"/>
          <p:nvPr/>
        </p:nvSpPr>
        <p:spPr>
          <a:xfrm>
            <a:off x="866150" y="3127475"/>
            <a:ext cx="2334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data,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descriptions, knowledge</a:t>
            </a:r>
            <a:endParaRPr sz="1800">
              <a:solidFill>
                <a:srgbClr val="1F3A93"/>
              </a:solidFill>
              <a:latin typeface="Roboto"/>
              <a:ea typeface="Roboto"/>
              <a:cs typeface="Roboto"/>
              <a:sym typeface="Roboto"/>
            </a:endParaRPr>
          </a:p>
        </p:txBody>
      </p:sp>
      <p:sp>
        <p:nvSpPr>
          <p:cNvPr id="202" name="Google Shape;202;p24"/>
          <p:cNvSpPr/>
          <p:nvPr/>
        </p:nvSpPr>
        <p:spPr>
          <a:xfrm>
            <a:off x="3111000" y="1762613"/>
            <a:ext cx="248700" cy="2763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txBox="1"/>
          <p:nvPr/>
        </p:nvSpPr>
        <p:spPr>
          <a:xfrm>
            <a:off x="4453500" y="2377850"/>
            <a:ext cx="150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visual</a:t>
            </a:r>
            <a:endParaRPr sz="2400">
              <a:solidFill>
                <a:srgbClr val="1F3A93"/>
              </a:solidFill>
              <a:latin typeface="Roboto"/>
              <a:ea typeface="Roboto"/>
              <a:cs typeface="Roboto"/>
              <a:sym typeface="Roboto"/>
            </a:endParaRPr>
          </a:p>
        </p:txBody>
      </p:sp>
      <p:sp>
        <p:nvSpPr>
          <p:cNvPr id="204" name="Google Shape;204;p24"/>
          <p:cNvSpPr txBox="1"/>
          <p:nvPr/>
        </p:nvSpPr>
        <p:spPr>
          <a:xfrm>
            <a:off x="4036350" y="3127475"/>
            <a:ext cx="2334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charts,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diagrams,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imagery</a:t>
            </a:r>
            <a:endParaRPr sz="1800">
              <a:solidFill>
                <a:srgbClr val="1F3A93"/>
              </a:solidFill>
              <a:latin typeface="Roboto"/>
              <a:ea typeface="Roboto"/>
              <a:cs typeface="Roboto"/>
              <a:sym typeface="Roboto"/>
            </a:endParaRPr>
          </a:p>
        </p:txBody>
      </p:sp>
      <p:sp>
        <p:nvSpPr>
          <p:cNvPr id="205" name="Google Shape;205;p24"/>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An infographic can be defined as a visual image such as a chart of diagram used to represent information or data. </a:t>
            </a:r>
            <a:endParaRPr sz="13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What’s an infographic and how do I use it? </a:t>
            </a:r>
            <a:endParaRPr b="1">
              <a:solidFill>
                <a:srgbClr val="1F3A93"/>
              </a:solidFill>
              <a:latin typeface="Roboto Condensed"/>
              <a:ea typeface="Roboto Condensed"/>
              <a:cs typeface="Roboto Condensed"/>
              <a:sym typeface="Roboto Condensed"/>
            </a:endParaRPr>
          </a:p>
        </p:txBody>
      </p:sp>
      <p:cxnSp>
        <p:nvCxnSpPr>
          <p:cNvPr id="211" name="Google Shape;211;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12" name="Google Shape;212;p2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213" name="Google Shape;213;p25"/>
          <p:cNvPicPr preferRelativeResize="0"/>
          <p:nvPr/>
        </p:nvPicPr>
        <p:blipFill rotWithShape="1">
          <a:blip r:embed="rId4">
            <a:alphaModFix/>
          </a:blip>
          <a:srcRect b="14270" l="17519" r="13855" t="14270"/>
          <a:stretch/>
        </p:blipFill>
        <p:spPr>
          <a:xfrm rot="368705">
            <a:off x="7726840" y="3842471"/>
            <a:ext cx="1258591" cy="1238158"/>
          </a:xfrm>
          <a:prstGeom prst="rect">
            <a:avLst/>
          </a:prstGeom>
          <a:noFill/>
          <a:ln>
            <a:noFill/>
          </a:ln>
        </p:spPr>
      </p:pic>
      <p:sp>
        <p:nvSpPr>
          <p:cNvPr id="214" name="Google Shape;214;p25"/>
          <p:cNvSpPr/>
          <p:nvPr/>
        </p:nvSpPr>
        <p:spPr>
          <a:xfrm rot="-5400000">
            <a:off x="3186998" y="1253630"/>
            <a:ext cx="702691" cy="7076787"/>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25"/>
          <p:cNvPicPr preferRelativeResize="0"/>
          <p:nvPr/>
        </p:nvPicPr>
        <p:blipFill rotWithShape="1">
          <a:blip r:embed="rId5">
            <a:alphaModFix/>
          </a:blip>
          <a:srcRect b="67858" l="0" r="0" t="0"/>
          <a:stretch/>
        </p:blipFill>
        <p:spPr>
          <a:xfrm>
            <a:off x="729925" y="1386250"/>
            <a:ext cx="5616826" cy="3454024"/>
          </a:xfrm>
          <a:prstGeom prst="rect">
            <a:avLst/>
          </a:prstGeom>
          <a:noFill/>
          <a:ln cap="flat" cmpd="sng" w="38100">
            <a:solidFill>
              <a:srgbClr val="00B2A9"/>
            </a:solidFill>
            <a:prstDash val="solid"/>
            <a:round/>
            <a:headEnd len="sm" w="sm" type="none"/>
            <a:tailEnd len="sm" w="sm" type="none"/>
          </a:ln>
        </p:spPr>
      </p:pic>
      <p:sp>
        <p:nvSpPr>
          <p:cNvPr id="216" name="Google Shape;216;p25"/>
          <p:cNvSpPr txBox="1"/>
          <p:nvPr>
            <p:ph idx="1" type="body"/>
          </p:nvPr>
        </p:nvSpPr>
        <p:spPr>
          <a:xfrm rot="1414973">
            <a:off x="6987591" y="1506440"/>
            <a:ext cx="2032118"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This Infographic shows data about video game? What can you learn about video games from this example? </a:t>
            </a:r>
            <a:endParaRPr b="1" sz="1200">
              <a:solidFill>
                <a:srgbClr val="1F3A93"/>
              </a:solidFill>
              <a:latin typeface="Roboto"/>
              <a:ea typeface="Roboto"/>
              <a:cs typeface="Roboto"/>
              <a:sym typeface="Roboto"/>
            </a:endParaRPr>
          </a:p>
        </p:txBody>
      </p:sp>
      <p:grpSp>
        <p:nvGrpSpPr>
          <p:cNvPr id="217" name="Google Shape;217;p25"/>
          <p:cNvGrpSpPr/>
          <p:nvPr/>
        </p:nvGrpSpPr>
        <p:grpSpPr>
          <a:xfrm flipH="1" rot="-2537522">
            <a:off x="6471606" y="2188379"/>
            <a:ext cx="893797" cy="610719"/>
            <a:chOff x="3104742" y="3437775"/>
            <a:chExt cx="1575700" cy="1076781"/>
          </a:xfrm>
        </p:grpSpPr>
        <p:sp>
          <p:nvSpPr>
            <p:cNvPr id="218" name="Google Shape;218;p25"/>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9" name="Google Shape;219;p25"/>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0" name="Google Shape;220;p25"/>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1" name="Google Shape;221;p25"/>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2" name="Google Shape;222;p25"/>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3" name="Google Shape;223;p25"/>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4" name="Google Shape;224;p25"/>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5" name="Google Shape;225;p25"/>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6" name="Google Shape;226;p25"/>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7" name="Google Shape;227;p25"/>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6"/>
          <p:cNvSpPr txBox="1"/>
          <p:nvPr>
            <p:ph type="title"/>
          </p:nvPr>
        </p:nvSpPr>
        <p:spPr>
          <a:xfrm>
            <a:off x="311700" y="168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What’s an infographic and how do I use it? </a:t>
            </a:r>
            <a:endParaRPr b="1">
              <a:solidFill>
                <a:srgbClr val="1F3A93"/>
              </a:solidFill>
              <a:latin typeface="Roboto Condensed"/>
              <a:ea typeface="Roboto Condensed"/>
              <a:cs typeface="Roboto Condensed"/>
              <a:sym typeface="Roboto Condensed"/>
            </a:endParaRPr>
          </a:p>
        </p:txBody>
      </p:sp>
      <p:cxnSp>
        <p:nvCxnSpPr>
          <p:cNvPr id="233" name="Google Shape;233;p26"/>
          <p:cNvCxnSpPr/>
          <p:nvPr/>
        </p:nvCxnSpPr>
        <p:spPr>
          <a:xfrm>
            <a:off x="409575" y="8001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34" name="Google Shape;234;p2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235" name="Google Shape;235;p26"/>
          <p:cNvPicPr preferRelativeResize="0"/>
          <p:nvPr/>
        </p:nvPicPr>
        <p:blipFill rotWithShape="1">
          <a:blip r:embed="rId4">
            <a:alphaModFix/>
          </a:blip>
          <a:srcRect b="14270" l="17519" r="13855" t="14270"/>
          <a:stretch/>
        </p:blipFill>
        <p:spPr>
          <a:xfrm rot="368705">
            <a:off x="7726840" y="3842471"/>
            <a:ext cx="1258591" cy="1238158"/>
          </a:xfrm>
          <a:prstGeom prst="rect">
            <a:avLst/>
          </a:prstGeom>
          <a:noFill/>
          <a:ln>
            <a:noFill/>
          </a:ln>
        </p:spPr>
      </p:pic>
      <p:pic>
        <p:nvPicPr>
          <p:cNvPr id="236" name="Google Shape;236;p26"/>
          <p:cNvPicPr preferRelativeResize="0"/>
          <p:nvPr/>
        </p:nvPicPr>
        <p:blipFill>
          <a:blip r:embed="rId5">
            <a:alphaModFix/>
          </a:blip>
          <a:stretch>
            <a:fillRect/>
          </a:stretch>
        </p:blipFill>
        <p:spPr>
          <a:xfrm>
            <a:off x="849300" y="969925"/>
            <a:ext cx="4248751" cy="3999499"/>
          </a:xfrm>
          <a:prstGeom prst="rect">
            <a:avLst/>
          </a:prstGeom>
          <a:noFill/>
          <a:ln cap="flat" cmpd="sng" w="38100">
            <a:solidFill>
              <a:srgbClr val="00B2A9"/>
            </a:solidFill>
            <a:prstDash val="solid"/>
            <a:round/>
            <a:headEnd len="sm" w="sm" type="none"/>
            <a:tailEnd len="sm" w="sm" type="none"/>
          </a:ln>
        </p:spPr>
      </p:pic>
      <p:sp>
        <p:nvSpPr>
          <p:cNvPr id="237" name="Google Shape;237;p26"/>
          <p:cNvSpPr txBox="1"/>
          <p:nvPr>
            <p:ph idx="1" type="body"/>
          </p:nvPr>
        </p:nvSpPr>
        <p:spPr>
          <a:xfrm rot="1414973">
            <a:off x="5790716" y="1574615"/>
            <a:ext cx="2032118"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With the information </a:t>
            </a:r>
            <a:r>
              <a:rPr b="1" lang="en" sz="1200">
                <a:solidFill>
                  <a:srgbClr val="1F3A93"/>
                </a:solidFill>
                <a:latin typeface="Roboto"/>
                <a:ea typeface="Roboto"/>
                <a:cs typeface="Roboto"/>
                <a:sym typeface="Roboto"/>
              </a:rPr>
              <a:t>presented</a:t>
            </a:r>
            <a:r>
              <a:rPr b="1" lang="en" sz="1200">
                <a:solidFill>
                  <a:srgbClr val="1F3A93"/>
                </a:solidFill>
                <a:latin typeface="Roboto"/>
                <a:ea typeface="Roboto"/>
                <a:cs typeface="Roboto"/>
                <a:sym typeface="Roboto"/>
              </a:rPr>
              <a:t> in this infographic, determine at what point video games can be </a:t>
            </a:r>
            <a:r>
              <a:rPr b="1" lang="en" sz="1200">
                <a:solidFill>
                  <a:srgbClr val="1F3A93"/>
                </a:solidFill>
                <a:latin typeface="Roboto"/>
                <a:ea typeface="Roboto"/>
                <a:cs typeface="Roboto"/>
                <a:sym typeface="Roboto"/>
              </a:rPr>
              <a:t>positive</a:t>
            </a:r>
            <a:r>
              <a:rPr b="1" lang="en" sz="1200">
                <a:solidFill>
                  <a:srgbClr val="1F3A93"/>
                </a:solidFill>
                <a:latin typeface="Roboto"/>
                <a:ea typeface="Roboto"/>
                <a:cs typeface="Roboto"/>
                <a:sym typeface="Roboto"/>
              </a:rPr>
              <a:t>. </a:t>
            </a:r>
            <a:endParaRPr b="1" sz="1200">
              <a:solidFill>
                <a:srgbClr val="1F3A93"/>
              </a:solidFill>
              <a:latin typeface="Roboto"/>
              <a:ea typeface="Roboto"/>
              <a:cs typeface="Roboto"/>
              <a:sym typeface="Roboto"/>
            </a:endParaRPr>
          </a:p>
        </p:txBody>
      </p:sp>
      <p:grpSp>
        <p:nvGrpSpPr>
          <p:cNvPr id="238" name="Google Shape;238;p26"/>
          <p:cNvGrpSpPr/>
          <p:nvPr/>
        </p:nvGrpSpPr>
        <p:grpSpPr>
          <a:xfrm flipH="1" rot="-2537522">
            <a:off x="5274731" y="2256554"/>
            <a:ext cx="893797" cy="610719"/>
            <a:chOff x="3104742" y="3437775"/>
            <a:chExt cx="1575700" cy="1076781"/>
          </a:xfrm>
        </p:grpSpPr>
        <p:sp>
          <p:nvSpPr>
            <p:cNvPr id="239" name="Google Shape;239;p26"/>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0" name="Google Shape;240;p26"/>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1" name="Google Shape;241;p26"/>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2" name="Google Shape;242;p26"/>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3" name="Google Shape;243;p26"/>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4" name="Google Shape;244;p26"/>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5" name="Google Shape;245;p26"/>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6" name="Google Shape;246;p26"/>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7" name="Google Shape;247;p26"/>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8" name="Google Shape;248;p26"/>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Climate Change</a:t>
            </a:r>
            <a:endParaRPr b="1">
              <a:solidFill>
                <a:srgbClr val="1F3A93"/>
              </a:solidFill>
              <a:latin typeface="Roboto Condensed"/>
              <a:ea typeface="Roboto Condensed"/>
              <a:cs typeface="Roboto Condensed"/>
              <a:sym typeface="Roboto Condensed"/>
            </a:endParaRPr>
          </a:p>
        </p:txBody>
      </p:sp>
      <p:cxnSp>
        <p:nvCxnSpPr>
          <p:cNvPr id="254" name="Google Shape;254;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55" name="Google Shape;255;p27"/>
          <p:cNvPicPr preferRelativeResize="0"/>
          <p:nvPr/>
        </p:nvPicPr>
        <p:blipFill>
          <a:blip r:embed="rId3">
            <a:alphaModFix amt="26000"/>
          </a:blip>
          <a:stretch>
            <a:fillRect/>
          </a:stretch>
        </p:blipFill>
        <p:spPr>
          <a:xfrm rot="1184210">
            <a:off x="6401720" y="-585588"/>
            <a:ext cx="3228590" cy="3228576"/>
          </a:xfrm>
          <a:prstGeom prst="rect">
            <a:avLst/>
          </a:prstGeom>
          <a:noFill/>
          <a:ln>
            <a:noFill/>
          </a:ln>
        </p:spPr>
      </p:pic>
      <p:pic>
        <p:nvPicPr>
          <p:cNvPr id="256" name="Google Shape;256;p2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257" name="Google Shape;257;p2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258" name="Google Shape;258;p27"/>
          <p:cNvSpPr txBox="1"/>
          <p:nvPr>
            <p:ph idx="1" type="body"/>
          </p:nvPr>
        </p:nvSpPr>
        <p:spPr>
          <a:xfrm>
            <a:off x="409575" y="1050053"/>
            <a:ext cx="6792000" cy="71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00B2A9"/>
                </a:solidFill>
                <a:latin typeface="Roboto"/>
                <a:ea typeface="Roboto"/>
                <a:cs typeface="Roboto"/>
                <a:sym typeface="Roboto"/>
              </a:rPr>
              <a:t>Use your newfound </a:t>
            </a:r>
            <a:r>
              <a:rPr b="1" lang="en" sz="1500">
                <a:solidFill>
                  <a:srgbClr val="00B2A9"/>
                </a:solidFill>
                <a:latin typeface="Roboto"/>
                <a:ea typeface="Roboto"/>
                <a:cs typeface="Roboto"/>
                <a:sym typeface="Roboto"/>
              </a:rPr>
              <a:t>knowledge</a:t>
            </a:r>
            <a:r>
              <a:rPr b="1" lang="en" sz="1500">
                <a:solidFill>
                  <a:srgbClr val="00B2A9"/>
                </a:solidFill>
                <a:latin typeface="Roboto"/>
                <a:ea typeface="Roboto"/>
                <a:cs typeface="Roboto"/>
                <a:sym typeface="Roboto"/>
              </a:rPr>
              <a:t> about </a:t>
            </a:r>
            <a:r>
              <a:rPr b="1" lang="en" sz="1500">
                <a:solidFill>
                  <a:srgbClr val="00B2A9"/>
                </a:solidFill>
                <a:latin typeface="Roboto"/>
                <a:ea typeface="Roboto"/>
                <a:cs typeface="Roboto"/>
                <a:sym typeface="Roboto"/>
              </a:rPr>
              <a:t>infographics</a:t>
            </a:r>
            <a:r>
              <a:rPr b="1" lang="en" sz="1500">
                <a:solidFill>
                  <a:srgbClr val="00B2A9"/>
                </a:solidFill>
                <a:latin typeface="Roboto"/>
                <a:ea typeface="Roboto"/>
                <a:cs typeface="Roboto"/>
                <a:sym typeface="Roboto"/>
              </a:rPr>
              <a:t> to learn more about Climate Change. Select an infographic and answer questions in your student journal. </a:t>
            </a:r>
            <a:endParaRPr b="1" sz="1500">
              <a:solidFill>
                <a:srgbClr val="00B2A9"/>
              </a:solidFill>
              <a:latin typeface="Roboto"/>
              <a:ea typeface="Roboto"/>
              <a:cs typeface="Roboto"/>
              <a:sym typeface="Roboto"/>
            </a:endParaRPr>
          </a:p>
        </p:txBody>
      </p:sp>
      <p:sp>
        <p:nvSpPr>
          <p:cNvPr id="259" name="Google Shape;259;p27"/>
          <p:cNvSpPr txBox="1"/>
          <p:nvPr>
            <p:ph idx="1" type="body"/>
          </p:nvPr>
        </p:nvSpPr>
        <p:spPr>
          <a:xfrm rot="1414719">
            <a:off x="7541221" y="2428854"/>
            <a:ext cx="1668718" cy="523292"/>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Choose one of these infographics to study.</a:t>
            </a:r>
            <a:endParaRPr b="1" sz="1200">
              <a:solidFill>
                <a:srgbClr val="1F3A93"/>
              </a:solidFill>
              <a:latin typeface="Roboto"/>
              <a:ea typeface="Roboto"/>
              <a:cs typeface="Roboto"/>
              <a:sym typeface="Roboto"/>
            </a:endParaRPr>
          </a:p>
        </p:txBody>
      </p:sp>
      <p:grpSp>
        <p:nvGrpSpPr>
          <p:cNvPr id="260" name="Google Shape;260;p27"/>
          <p:cNvGrpSpPr/>
          <p:nvPr/>
        </p:nvGrpSpPr>
        <p:grpSpPr>
          <a:xfrm flipH="1" rot="-2537522">
            <a:off x="7675581" y="3037729"/>
            <a:ext cx="893797" cy="610719"/>
            <a:chOff x="3104742" y="3437775"/>
            <a:chExt cx="1575700" cy="1076781"/>
          </a:xfrm>
        </p:grpSpPr>
        <p:sp>
          <p:nvSpPr>
            <p:cNvPr id="261" name="Google Shape;261;p2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2" name="Google Shape;262;p2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3" name="Google Shape;263;p2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4" name="Google Shape;264;p2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5" name="Google Shape;265;p2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6" name="Google Shape;266;p2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7" name="Google Shape;267;p2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8" name="Google Shape;268;p2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9" name="Google Shape;269;p2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0" name="Google Shape;270;p2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71" name="Google Shape;271;p27"/>
          <p:cNvSpPr txBox="1"/>
          <p:nvPr/>
        </p:nvSpPr>
        <p:spPr>
          <a:xfrm>
            <a:off x="109200" y="2209350"/>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ctr">
              <a:spcBef>
                <a:spcPts val="0"/>
              </a:spcBef>
              <a:spcAft>
                <a:spcPts val="0"/>
              </a:spcAft>
              <a:buNone/>
            </a:pPr>
            <a:r>
              <a:rPr lang="en">
                <a:solidFill>
                  <a:srgbClr val="1F3A93"/>
                </a:solidFill>
                <a:latin typeface="Roboto"/>
                <a:ea typeface="Roboto"/>
                <a:cs typeface="Roboto"/>
                <a:sym typeface="Roboto"/>
              </a:rPr>
              <a:t>What Climate Change means</a:t>
            </a:r>
            <a:endParaRPr>
              <a:solidFill>
                <a:srgbClr val="1F3A93"/>
              </a:solidFill>
              <a:latin typeface="Roboto"/>
              <a:ea typeface="Roboto"/>
              <a:cs typeface="Roboto"/>
              <a:sym typeface="Roboto"/>
            </a:endParaRPr>
          </a:p>
        </p:txBody>
      </p:sp>
      <p:pic>
        <p:nvPicPr>
          <p:cNvPr id="272" name="Google Shape;272;p27"/>
          <p:cNvPicPr preferRelativeResize="0"/>
          <p:nvPr/>
        </p:nvPicPr>
        <p:blipFill>
          <a:blip r:embed="rId6">
            <a:alphaModFix/>
          </a:blip>
          <a:stretch>
            <a:fillRect/>
          </a:stretch>
        </p:blipFill>
        <p:spPr>
          <a:xfrm>
            <a:off x="561713" y="2557927"/>
            <a:ext cx="942974" cy="1254698"/>
          </a:xfrm>
          <a:prstGeom prst="rect">
            <a:avLst/>
          </a:prstGeom>
          <a:noFill/>
          <a:ln>
            <a:noFill/>
          </a:ln>
        </p:spPr>
      </p:pic>
      <p:sp>
        <p:nvSpPr>
          <p:cNvPr id="273" name="Google Shape;273;p27"/>
          <p:cNvSpPr txBox="1"/>
          <p:nvPr/>
        </p:nvSpPr>
        <p:spPr>
          <a:xfrm>
            <a:off x="1368713" y="1595200"/>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ctr">
              <a:spcBef>
                <a:spcPts val="0"/>
              </a:spcBef>
              <a:spcAft>
                <a:spcPts val="0"/>
              </a:spcAft>
              <a:buNone/>
            </a:pPr>
            <a:r>
              <a:rPr lang="en">
                <a:solidFill>
                  <a:srgbClr val="1F3A93"/>
                </a:solidFill>
                <a:latin typeface="Roboto"/>
                <a:ea typeface="Roboto"/>
                <a:cs typeface="Roboto"/>
                <a:sym typeface="Roboto"/>
              </a:rPr>
              <a:t>What is climate change?</a:t>
            </a:r>
            <a:endParaRPr>
              <a:solidFill>
                <a:srgbClr val="1F3A93"/>
              </a:solidFill>
              <a:latin typeface="Roboto"/>
              <a:ea typeface="Roboto"/>
              <a:cs typeface="Roboto"/>
              <a:sym typeface="Roboto"/>
            </a:endParaRPr>
          </a:p>
        </p:txBody>
      </p:sp>
      <p:pic>
        <p:nvPicPr>
          <p:cNvPr id="274" name="Google Shape;274;p27"/>
          <p:cNvPicPr preferRelativeResize="0"/>
          <p:nvPr/>
        </p:nvPicPr>
        <p:blipFill>
          <a:blip r:embed="rId7">
            <a:alphaModFix/>
          </a:blip>
          <a:stretch>
            <a:fillRect/>
          </a:stretch>
        </p:blipFill>
        <p:spPr>
          <a:xfrm>
            <a:off x="1821237" y="1939488"/>
            <a:ext cx="942974" cy="1232636"/>
          </a:xfrm>
          <a:prstGeom prst="rect">
            <a:avLst/>
          </a:prstGeom>
          <a:noFill/>
          <a:ln>
            <a:noFill/>
          </a:ln>
        </p:spPr>
      </p:pic>
      <p:grpSp>
        <p:nvGrpSpPr>
          <p:cNvPr id="275" name="Google Shape;275;p27"/>
          <p:cNvGrpSpPr/>
          <p:nvPr/>
        </p:nvGrpSpPr>
        <p:grpSpPr>
          <a:xfrm>
            <a:off x="2936013" y="1875125"/>
            <a:ext cx="1848000" cy="2419500"/>
            <a:chOff x="2977788" y="665300"/>
            <a:chExt cx="1848000" cy="2419500"/>
          </a:xfrm>
        </p:grpSpPr>
        <p:pic>
          <p:nvPicPr>
            <p:cNvPr id="276" name="Google Shape;276;p27">
              <a:hlinkClick/>
            </p:cNvPr>
            <p:cNvPicPr preferRelativeResize="0"/>
            <p:nvPr/>
          </p:nvPicPr>
          <p:blipFill>
            <a:blip r:embed="rId8">
              <a:alphaModFix/>
            </a:blip>
            <a:stretch>
              <a:fillRect/>
            </a:stretch>
          </p:blipFill>
          <p:spPr>
            <a:xfrm>
              <a:off x="3463337" y="1022622"/>
              <a:ext cx="942975" cy="1256376"/>
            </a:xfrm>
            <a:prstGeom prst="rect">
              <a:avLst/>
            </a:prstGeom>
            <a:noFill/>
            <a:ln>
              <a:noFill/>
            </a:ln>
          </p:spPr>
        </p:pic>
        <p:sp>
          <p:nvSpPr>
            <p:cNvPr id="277" name="Google Shape;277;p27"/>
            <p:cNvSpPr txBox="1"/>
            <p:nvPr/>
          </p:nvSpPr>
          <p:spPr>
            <a:xfrm>
              <a:off x="2977788" y="665300"/>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ctr">
                <a:spcBef>
                  <a:spcPts val="0"/>
                </a:spcBef>
                <a:spcAft>
                  <a:spcPts val="0"/>
                </a:spcAft>
                <a:buNone/>
              </a:pPr>
              <a:r>
                <a:rPr lang="en">
                  <a:solidFill>
                    <a:srgbClr val="1F3A93"/>
                  </a:solidFill>
                  <a:latin typeface="Roboto"/>
                  <a:ea typeface="Roboto"/>
                  <a:cs typeface="Roboto"/>
                  <a:sym typeface="Roboto"/>
                </a:rPr>
                <a:t>Causes of global warming</a:t>
              </a:r>
              <a:endParaRPr>
                <a:solidFill>
                  <a:srgbClr val="1F3A93"/>
                </a:solidFill>
                <a:latin typeface="Roboto"/>
                <a:ea typeface="Roboto"/>
                <a:cs typeface="Roboto"/>
                <a:sym typeface="Roboto"/>
              </a:endParaRPr>
            </a:p>
          </p:txBody>
        </p:sp>
      </p:grpSp>
      <p:sp>
        <p:nvSpPr>
          <p:cNvPr id="278" name="Google Shape;278;p27"/>
          <p:cNvSpPr txBox="1"/>
          <p:nvPr/>
        </p:nvSpPr>
        <p:spPr>
          <a:xfrm>
            <a:off x="4550200" y="1574675"/>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ctr">
              <a:spcBef>
                <a:spcPts val="0"/>
              </a:spcBef>
              <a:spcAft>
                <a:spcPts val="0"/>
              </a:spcAft>
              <a:buNone/>
            </a:pPr>
            <a:r>
              <a:rPr lang="en">
                <a:solidFill>
                  <a:srgbClr val="1F3A93"/>
                </a:solidFill>
              </a:rPr>
              <a:t>Health &amp; Climate Change</a:t>
            </a:r>
            <a:endParaRPr>
              <a:solidFill>
                <a:srgbClr val="1F3A93"/>
              </a:solidFill>
            </a:endParaRPr>
          </a:p>
        </p:txBody>
      </p:sp>
      <p:pic>
        <p:nvPicPr>
          <p:cNvPr id="279" name="Google Shape;279;p27"/>
          <p:cNvPicPr preferRelativeResize="0"/>
          <p:nvPr/>
        </p:nvPicPr>
        <p:blipFill>
          <a:blip r:embed="rId9">
            <a:alphaModFix/>
          </a:blip>
          <a:stretch>
            <a:fillRect/>
          </a:stretch>
        </p:blipFill>
        <p:spPr>
          <a:xfrm>
            <a:off x="4926513" y="1918850"/>
            <a:ext cx="942976" cy="1256375"/>
          </a:xfrm>
          <a:prstGeom prst="rect">
            <a:avLst/>
          </a:prstGeom>
          <a:noFill/>
          <a:ln>
            <a:noFill/>
          </a:ln>
        </p:spPr>
      </p:pic>
      <p:sp>
        <p:nvSpPr>
          <p:cNvPr id="280" name="Google Shape;280;p27"/>
          <p:cNvSpPr txBox="1"/>
          <p:nvPr/>
        </p:nvSpPr>
        <p:spPr>
          <a:xfrm>
            <a:off x="6016900" y="2184275"/>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ctr">
              <a:spcBef>
                <a:spcPts val="0"/>
              </a:spcBef>
              <a:spcAft>
                <a:spcPts val="0"/>
              </a:spcAft>
              <a:buNone/>
            </a:pPr>
            <a:r>
              <a:rPr lang="en">
                <a:solidFill>
                  <a:srgbClr val="1F3A93"/>
                </a:solidFill>
              </a:rPr>
              <a:t>The </a:t>
            </a:r>
            <a:r>
              <a:rPr lang="en">
                <a:solidFill>
                  <a:srgbClr val="1F3A93"/>
                </a:solidFill>
              </a:rPr>
              <a:t>G</a:t>
            </a:r>
            <a:r>
              <a:rPr lang="en">
                <a:solidFill>
                  <a:srgbClr val="1F3A93"/>
                </a:solidFill>
              </a:rPr>
              <a:t>reenhouse </a:t>
            </a:r>
            <a:r>
              <a:rPr lang="en">
                <a:solidFill>
                  <a:srgbClr val="1F3A93"/>
                </a:solidFill>
              </a:rPr>
              <a:t>E</a:t>
            </a:r>
            <a:r>
              <a:rPr lang="en">
                <a:solidFill>
                  <a:srgbClr val="1F3A93"/>
                </a:solidFill>
              </a:rPr>
              <a:t>ffect</a:t>
            </a:r>
            <a:endParaRPr>
              <a:solidFill>
                <a:srgbClr val="1F3A93"/>
              </a:solidFill>
            </a:endParaRPr>
          </a:p>
        </p:txBody>
      </p:sp>
      <p:pic>
        <p:nvPicPr>
          <p:cNvPr id="281" name="Google Shape;281;p27"/>
          <p:cNvPicPr preferRelativeResize="0"/>
          <p:nvPr/>
        </p:nvPicPr>
        <p:blipFill>
          <a:blip r:embed="rId10">
            <a:alphaModFix/>
          </a:blip>
          <a:stretch>
            <a:fillRect/>
          </a:stretch>
        </p:blipFill>
        <p:spPr>
          <a:xfrm>
            <a:off x="6496025" y="2383022"/>
            <a:ext cx="889750" cy="13987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287" name="Google Shape;287;p2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88" name="Google Shape;288;p2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289" name="Google Shape;289;p2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290" name="Google Shape;290;p28"/>
          <p:cNvSpPr txBox="1"/>
          <p:nvPr>
            <p:ph idx="1" type="body"/>
          </p:nvPr>
        </p:nvSpPr>
        <p:spPr>
          <a:xfrm>
            <a:off x="477400" y="1022532"/>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a:t>
            </a:r>
            <a:r>
              <a:rPr b="1" lang="en" sz="2400">
                <a:solidFill>
                  <a:srgbClr val="00B2A9"/>
                </a:solidFill>
                <a:latin typeface="Roboto"/>
                <a:ea typeface="Roboto"/>
                <a:cs typeface="Roboto"/>
                <a:sym typeface="Roboto"/>
              </a:rPr>
              <a:t>PAIR-SHARE</a:t>
            </a:r>
            <a:endParaRPr b="1" sz="3000">
              <a:solidFill>
                <a:srgbClr val="00B2A9"/>
              </a:solidFill>
              <a:latin typeface="Roboto"/>
              <a:ea typeface="Roboto"/>
              <a:cs typeface="Roboto"/>
              <a:sym typeface="Roboto"/>
            </a:endParaRPr>
          </a:p>
        </p:txBody>
      </p:sp>
      <p:pic>
        <p:nvPicPr>
          <p:cNvPr id="291" name="Google Shape;291;p2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292" name="Google Shape;292;p28"/>
          <p:cNvSpPr txBox="1"/>
          <p:nvPr>
            <p:ph idx="1" type="body"/>
          </p:nvPr>
        </p:nvSpPr>
        <p:spPr>
          <a:xfrm>
            <a:off x="477400" y="1505902"/>
            <a:ext cx="5737200" cy="840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Rotate through groups discussing what you learned about Climate Change. </a:t>
            </a:r>
            <a:endParaRPr sz="2000">
              <a:solidFill>
                <a:srgbClr val="00B2A9"/>
              </a:solidFill>
              <a:latin typeface="Roboto"/>
              <a:ea typeface="Roboto"/>
              <a:cs typeface="Roboto"/>
              <a:sym typeface="Roboto"/>
            </a:endParaRPr>
          </a:p>
        </p:txBody>
      </p:sp>
      <p:sp>
        <p:nvSpPr>
          <p:cNvPr id="293" name="Google Shape;293;p28"/>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294" name="Google Shape;294;p28"/>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295" name="Google Shape;295;p28"/>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296" name="Google Shape;296;p28"/>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8"/>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8"/>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8"/>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8"/>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8"/>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8"/>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8"/>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304" name="Google Shape;304;p28"/>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305" name="Google Shape;305;p28"/>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306" name="Google Shape;306;p28"/>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307" name="Google Shape;307;p28"/>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8"/>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8"/>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8"/>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8"/>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8"/>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8"/>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8"/>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8"/>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8"/>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8"/>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28"/>
          <p:cNvGrpSpPr/>
          <p:nvPr/>
        </p:nvGrpSpPr>
        <p:grpSpPr>
          <a:xfrm rot="-1757404">
            <a:off x="6550684" y="3481420"/>
            <a:ext cx="893763" cy="610497"/>
            <a:chOff x="3104742" y="3437775"/>
            <a:chExt cx="1575700" cy="1076781"/>
          </a:xfrm>
        </p:grpSpPr>
        <p:sp>
          <p:nvSpPr>
            <p:cNvPr id="320" name="Google Shape;320;p2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1" name="Google Shape;321;p2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2" name="Google Shape;322;p2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3" name="Google Shape;323;p2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4" name="Google Shape;324;p2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5" name="Google Shape;325;p2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6" name="Google Shape;326;p2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7" name="Google Shape;327;p2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8" name="Google Shape;328;p2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9" name="Google Shape;329;p2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330" name="Google Shape;330;p28"/>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a:t>
            </a:r>
            <a:r>
              <a:rPr b="1" lang="en">
                <a:solidFill>
                  <a:srgbClr val="1F3A93"/>
                </a:solidFill>
                <a:latin typeface="Roboto Condensed"/>
                <a:ea typeface="Roboto Condensed"/>
                <a:cs typeface="Roboto Condensed"/>
                <a:sym typeface="Roboto Condensed"/>
              </a:rPr>
              <a:t>Class Discussion</a:t>
            </a:r>
            <a:endParaRPr b="1">
              <a:solidFill>
                <a:srgbClr val="1F3A93"/>
              </a:solidFill>
              <a:latin typeface="Roboto Condensed"/>
              <a:ea typeface="Roboto Condensed"/>
              <a:cs typeface="Roboto Condensed"/>
              <a:sym typeface="Roboto Condensed"/>
            </a:endParaRPr>
          </a:p>
        </p:txBody>
      </p:sp>
      <p:cxnSp>
        <p:nvCxnSpPr>
          <p:cNvPr id="336" name="Google Shape;336;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37" name="Google Shape;337;p2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38" name="Google Shape;338;p2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39" name="Google Shape;339;p2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340" name="Google Shape;340;p29"/>
          <p:cNvGraphicFramePr/>
          <p:nvPr/>
        </p:nvGraphicFramePr>
        <p:xfrm>
          <a:off x="540288" y="1578888"/>
          <a:ext cx="3000000" cy="3000000"/>
        </p:xfrm>
        <a:graphic>
          <a:graphicData uri="http://schemas.openxmlformats.org/drawingml/2006/table">
            <a:tbl>
              <a:tblPr>
                <a:noFill/>
                <a:tableStyleId>{E8B1CB89-DCD9-4D9A-B840-D2297D9B4424}</a:tableStyleId>
              </a:tblPr>
              <a:tblGrid>
                <a:gridCol w="3189950"/>
                <a:gridCol w="3494075"/>
              </a:tblGrid>
              <a:tr h="1402475">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climate change?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caused global warming?</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89615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does climate change mean for your health?</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r h="89615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Explain the greenhouse effect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are the potential effects of climate change?</a:t>
                      </a:r>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341" name="Google Shape;341;p2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Questions to consider...</a:t>
            </a:r>
            <a:endParaRPr b="1">
              <a:solidFill>
                <a:srgbClr val="1F3A93"/>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347" name="Google Shape;347;p3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48" name="Google Shape;348;p3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49" name="Google Shape;349;p3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50" name="Google Shape;350;p3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351" name="Google Shape;351;p30"/>
          <p:cNvGraphicFramePr/>
          <p:nvPr/>
        </p:nvGraphicFramePr>
        <p:xfrm>
          <a:off x="6710000" y="1431363"/>
          <a:ext cx="3000000" cy="3000000"/>
        </p:xfrm>
        <a:graphic>
          <a:graphicData uri="http://schemas.openxmlformats.org/drawingml/2006/table">
            <a:tbl>
              <a:tblPr>
                <a:noFill/>
                <a:tableStyleId>{E8B1CB89-DCD9-4D9A-B840-D2297D9B4424}</a:tableStyleId>
              </a:tblPr>
              <a:tblGrid>
                <a:gridCol w="1124550"/>
                <a:gridCol w="1124550"/>
              </a:tblGrid>
              <a:tr h="2171675">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Look at this image, is this what climate change looks like? Explain your answer in your student journal.</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pic>
        <p:nvPicPr>
          <p:cNvPr id="352" name="Google Shape;352;p30"/>
          <p:cNvPicPr preferRelativeResize="0"/>
          <p:nvPr/>
        </p:nvPicPr>
        <p:blipFill>
          <a:blip r:embed="rId6">
            <a:alphaModFix/>
          </a:blip>
          <a:stretch>
            <a:fillRect/>
          </a:stretch>
        </p:blipFill>
        <p:spPr>
          <a:xfrm>
            <a:off x="409575" y="1333225"/>
            <a:ext cx="5840775" cy="3428725"/>
          </a:xfrm>
          <a:prstGeom prst="rect">
            <a:avLst/>
          </a:prstGeom>
          <a:noFill/>
          <a:ln cap="flat" cmpd="sng" w="28575">
            <a:solidFill>
              <a:srgbClr val="00B2A9"/>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58" name="Google Shape;358;p31"/>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359" name="Google Shape;359;p31"/>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sp>
        <p:nvSpPr>
          <p:cNvPr id="360" name="Google Shape;360;p31"/>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The Big Picture</a:t>
            </a:r>
            <a:endParaRPr sz="2600">
              <a:solidFill>
                <a:schemeClr val="lt1"/>
              </a:solidFill>
              <a:latin typeface="Raleway Medium"/>
              <a:ea typeface="Raleway Medium"/>
              <a:cs typeface="Raleway Medium"/>
              <a:sym typeface="Raleway Medium"/>
            </a:endParaRPr>
          </a:p>
        </p:txBody>
      </p:sp>
      <p:cxnSp>
        <p:nvCxnSpPr>
          <p:cNvPr id="361" name="Google Shape;361;p3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62" name="Google Shape;362;p31"/>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5" name="Google Shape;65;p14"/>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66" name="Google Shape;66;p1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67" name="Google Shape;67;p1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What will you uncover? </a:t>
            </a:r>
            <a:endParaRPr sz="2600">
              <a:solidFill>
                <a:schemeClr val="lt1"/>
              </a:solidFill>
              <a:latin typeface="Raleway Medium"/>
              <a:ea typeface="Raleway Medium"/>
              <a:cs typeface="Raleway Medium"/>
              <a:sym typeface="Raleway Medium"/>
            </a:endParaRPr>
          </a:p>
        </p:txBody>
      </p:sp>
      <p:cxnSp>
        <p:nvCxnSpPr>
          <p:cNvPr id="68" name="Google Shape;68;p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9" name="Google Shape;69;p14"/>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68" name="Google Shape;368;p3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69" name="Google Shape;369;p3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70" name="Google Shape;370;p3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71" name="Google Shape;371;p3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372" name="Google Shape;372;p32"/>
          <p:cNvGraphicFramePr/>
          <p:nvPr/>
        </p:nvGraphicFramePr>
        <p:xfrm>
          <a:off x="803513" y="2411150"/>
          <a:ext cx="3000000" cy="3000000"/>
        </p:xfrm>
        <a:graphic>
          <a:graphicData uri="http://schemas.openxmlformats.org/drawingml/2006/table">
            <a:tbl>
              <a:tblPr>
                <a:noFill/>
                <a:tableStyleId>{E8B1CB89-DCD9-4D9A-B840-D2297D9B4424}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are the top three causes of </a:t>
                      </a:r>
                      <a:r>
                        <a:rPr lang="en" sz="1800">
                          <a:solidFill>
                            <a:srgbClr val="1F3A93"/>
                          </a:solidFill>
                          <a:latin typeface="Roboto"/>
                          <a:ea typeface="Roboto"/>
                          <a:cs typeface="Roboto"/>
                          <a:sym typeface="Roboto"/>
                        </a:rPr>
                        <a:t>climate change.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373" name="Google Shape;373;p32"/>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sp>
        <p:nvSpPr>
          <p:cNvPr id="374" name="Google Shape;374;p32"/>
          <p:cNvSpPr txBox="1"/>
          <p:nvPr>
            <p:ph idx="1" type="body"/>
          </p:nvPr>
        </p:nvSpPr>
        <p:spPr>
          <a:xfrm rot="1415082">
            <a:off x="7391523" y="2505515"/>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in your Student Journal!</a:t>
            </a:r>
            <a:endParaRPr b="1" sz="1200">
              <a:solidFill>
                <a:srgbClr val="1F3A93"/>
              </a:solidFill>
              <a:latin typeface="Roboto"/>
              <a:ea typeface="Roboto"/>
              <a:cs typeface="Roboto"/>
              <a:sym typeface="Roboto"/>
            </a:endParaRPr>
          </a:p>
        </p:txBody>
      </p:sp>
      <p:grpSp>
        <p:nvGrpSpPr>
          <p:cNvPr id="375" name="Google Shape;375;p32"/>
          <p:cNvGrpSpPr/>
          <p:nvPr/>
        </p:nvGrpSpPr>
        <p:grpSpPr>
          <a:xfrm flipH="1" rot="-2537522">
            <a:off x="7282156" y="2985329"/>
            <a:ext cx="893797" cy="610719"/>
            <a:chOff x="3104742" y="3437775"/>
            <a:chExt cx="1575700" cy="1076781"/>
          </a:xfrm>
        </p:grpSpPr>
        <p:sp>
          <p:nvSpPr>
            <p:cNvPr id="376" name="Google Shape;376;p3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7" name="Google Shape;377;p3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8" name="Google Shape;378;p3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9" name="Google Shape;379;p3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0" name="Google Shape;380;p3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1" name="Google Shape;381;p3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2" name="Google Shape;382;p3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3" name="Google Shape;383;p3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4" name="Google Shape;384;p3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5" name="Google Shape;385;p3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391" name="Google Shape;391;p33"/>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Examine what climate change looks like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Evaluate the main causes of climate change</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392" name="Google Shape;392;p3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93" name="Google Shape;393;p3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94" name="Google Shape;394;p3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95" name="Google Shape;395;p3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401" name="Google Shape;401;p34"/>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Explore Climate Change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Rank </a:t>
            </a:r>
            <a:r>
              <a:rPr b="1" lang="en" sz="2400">
                <a:solidFill>
                  <a:srgbClr val="00B2A9"/>
                </a:solidFill>
                <a:latin typeface="Roboto"/>
                <a:ea typeface="Roboto"/>
                <a:cs typeface="Roboto"/>
                <a:sym typeface="Roboto"/>
              </a:rPr>
              <a:t>climate change effects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402" name="Google Shape;402;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03" name="Google Shape;403;p34"/>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404" name="Google Shape;404;p3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05" name="Google Shape;405;p3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Explore Climate Change</a:t>
            </a:r>
            <a:endParaRPr b="1">
              <a:solidFill>
                <a:srgbClr val="1F3A93"/>
              </a:solidFill>
              <a:latin typeface="Roboto Condensed"/>
              <a:ea typeface="Roboto Condensed"/>
              <a:cs typeface="Roboto Condensed"/>
              <a:sym typeface="Roboto Condensed"/>
            </a:endParaRPr>
          </a:p>
        </p:txBody>
      </p:sp>
      <p:cxnSp>
        <p:nvCxnSpPr>
          <p:cNvPr id="411" name="Google Shape;411;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12" name="Google Shape;412;p3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13" name="Google Shape;413;p3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14" name="Google Shape;414;p3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415" name="Google Shape;415;p35"/>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Explore the following slides. What do you notice about the photos? Try to identify what you are seeing through a lens of Climate Change. W</a:t>
                      </a:r>
                      <a:r>
                        <a:rPr lang="en" sz="1800">
                          <a:solidFill>
                            <a:srgbClr val="1F3A93"/>
                          </a:solidFill>
                          <a:latin typeface="Roboto"/>
                          <a:ea typeface="Roboto"/>
                          <a:cs typeface="Roboto"/>
                          <a:sym typeface="Roboto"/>
                        </a:rPr>
                        <a:t>hat potentially caused these changes?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21" name="Google Shape;421;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2" name="Google Shape;422;p3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23" name="Google Shape;423;p3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24" name="Google Shape;424;p36"/>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25" name="Google Shape;425;p36"/>
          <p:cNvPicPr preferRelativeResize="0"/>
          <p:nvPr/>
        </p:nvPicPr>
        <p:blipFill>
          <a:blip r:embed="rId6">
            <a:alphaModFix/>
          </a:blip>
          <a:stretch>
            <a:fillRect/>
          </a:stretch>
        </p:blipFill>
        <p:spPr>
          <a:xfrm>
            <a:off x="409575" y="1163500"/>
            <a:ext cx="6527624" cy="3635649"/>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31" name="Google Shape;431;p3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32" name="Google Shape;432;p37"/>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33" name="Google Shape;433;p3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34" name="Google Shape;434;p3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35" name="Google Shape;435;p37"/>
          <p:cNvPicPr preferRelativeResize="0"/>
          <p:nvPr/>
        </p:nvPicPr>
        <p:blipFill>
          <a:blip r:embed="rId6">
            <a:alphaModFix/>
          </a:blip>
          <a:stretch>
            <a:fillRect/>
          </a:stretch>
        </p:blipFill>
        <p:spPr>
          <a:xfrm>
            <a:off x="409575" y="1216475"/>
            <a:ext cx="6454826" cy="3630825"/>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41" name="Google Shape;441;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42" name="Google Shape;442;p3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43" name="Google Shape;443;p3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44" name="Google Shape;444;p38"/>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45" name="Google Shape;445;p38"/>
          <p:cNvPicPr preferRelativeResize="0"/>
          <p:nvPr/>
        </p:nvPicPr>
        <p:blipFill>
          <a:blip r:embed="rId6">
            <a:alphaModFix/>
          </a:blip>
          <a:stretch>
            <a:fillRect/>
          </a:stretch>
        </p:blipFill>
        <p:spPr>
          <a:xfrm>
            <a:off x="311700" y="1219600"/>
            <a:ext cx="6679576" cy="3757251"/>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51" name="Google Shape;451;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52" name="Google Shape;452;p3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53" name="Google Shape;453;p3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54" name="Google Shape;454;p3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55" name="Google Shape;455;p39"/>
          <p:cNvPicPr preferRelativeResize="0"/>
          <p:nvPr/>
        </p:nvPicPr>
        <p:blipFill>
          <a:blip r:embed="rId6">
            <a:alphaModFix/>
          </a:blip>
          <a:stretch>
            <a:fillRect/>
          </a:stretch>
        </p:blipFill>
        <p:spPr>
          <a:xfrm>
            <a:off x="409575" y="1219700"/>
            <a:ext cx="6604975" cy="3685899"/>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61" name="Google Shape;461;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62" name="Google Shape;462;p4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63" name="Google Shape;463;p4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64" name="Google Shape;464;p4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65" name="Google Shape;465;p40"/>
          <p:cNvPicPr preferRelativeResize="0"/>
          <p:nvPr/>
        </p:nvPicPr>
        <p:blipFill>
          <a:blip r:embed="rId6">
            <a:alphaModFix/>
          </a:blip>
          <a:stretch>
            <a:fillRect/>
          </a:stretch>
        </p:blipFill>
        <p:spPr>
          <a:xfrm>
            <a:off x="357150" y="1163500"/>
            <a:ext cx="6645699" cy="3748899"/>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71" name="Google Shape;471;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72" name="Google Shape;472;p41"/>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73" name="Google Shape;473;p4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74" name="Google Shape;474;p4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75" name="Google Shape;475;p41"/>
          <p:cNvPicPr preferRelativeResize="0"/>
          <p:nvPr/>
        </p:nvPicPr>
        <p:blipFill>
          <a:blip r:embed="rId6">
            <a:alphaModFix/>
          </a:blip>
          <a:stretch>
            <a:fillRect/>
          </a:stretch>
        </p:blipFill>
        <p:spPr>
          <a:xfrm>
            <a:off x="409575" y="1257475"/>
            <a:ext cx="6468624" cy="3571300"/>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sp>
        <p:nvSpPr>
          <p:cNvPr id="75" name="Google Shape;75;p15"/>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200">
                <a:solidFill>
                  <a:srgbClr val="00B2A9"/>
                </a:solidFill>
                <a:latin typeface="Roboto"/>
                <a:ea typeface="Roboto"/>
                <a:cs typeface="Roboto"/>
                <a:sym typeface="Roboto"/>
              </a:rPr>
              <a:t>What does it mean to uncover truth? </a:t>
            </a:r>
            <a:endParaRPr b="1" sz="3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76" name="Google Shape;76;p1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 name="Google Shape;77;p1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8" name="Google Shape;78;p1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9" name="Google Shape;79;p1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81" name="Google Shape;481;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82" name="Google Shape;482;p42"/>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83" name="Google Shape;483;p4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84" name="Google Shape;484;p42"/>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85" name="Google Shape;485;p42"/>
          <p:cNvPicPr preferRelativeResize="0"/>
          <p:nvPr/>
        </p:nvPicPr>
        <p:blipFill>
          <a:blip r:embed="rId6">
            <a:alphaModFix/>
          </a:blip>
          <a:stretch>
            <a:fillRect/>
          </a:stretch>
        </p:blipFill>
        <p:spPr>
          <a:xfrm>
            <a:off x="409575" y="1197300"/>
            <a:ext cx="6621501" cy="3861075"/>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Ranking Climate Change Effects </a:t>
            </a:r>
            <a:endParaRPr b="1">
              <a:solidFill>
                <a:srgbClr val="1F3A93"/>
              </a:solidFill>
              <a:latin typeface="Roboto Condensed"/>
              <a:ea typeface="Roboto Condensed"/>
              <a:cs typeface="Roboto Condensed"/>
              <a:sym typeface="Roboto Condensed"/>
            </a:endParaRPr>
          </a:p>
        </p:txBody>
      </p:sp>
      <p:cxnSp>
        <p:nvCxnSpPr>
          <p:cNvPr id="491" name="Google Shape;491;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92" name="Google Shape;492;p43"/>
          <p:cNvPicPr preferRelativeResize="0"/>
          <p:nvPr/>
        </p:nvPicPr>
        <p:blipFill>
          <a:blip r:embed="rId3">
            <a:alphaModFix amt="26000"/>
          </a:blip>
          <a:stretch>
            <a:fillRect/>
          </a:stretch>
        </p:blipFill>
        <p:spPr>
          <a:xfrm rot="1184221">
            <a:off x="6865550" y="-741162"/>
            <a:ext cx="3539732" cy="3539732"/>
          </a:xfrm>
          <a:prstGeom prst="rect">
            <a:avLst/>
          </a:prstGeom>
          <a:noFill/>
          <a:ln>
            <a:noFill/>
          </a:ln>
        </p:spPr>
      </p:pic>
      <p:pic>
        <p:nvPicPr>
          <p:cNvPr id="493" name="Google Shape;493;p4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94" name="Google Shape;494;p4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95" name="Google Shape;495;p43"/>
          <p:cNvPicPr preferRelativeResize="0"/>
          <p:nvPr/>
        </p:nvPicPr>
        <p:blipFill rotWithShape="1">
          <a:blip r:embed="rId6">
            <a:alphaModFix/>
          </a:blip>
          <a:srcRect b="0" l="1088" r="0" t="0"/>
          <a:stretch/>
        </p:blipFill>
        <p:spPr>
          <a:xfrm>
            <a:off x="1939225" y="1269000"/>
            <a:ext cx="4742026" cy="3755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Wrap-up</a:t>
            </a:r>
            <a:endParaRPr b="1">
              <a:solidFill>
                <a:srgbClr val="1F3A93"/>
              </a:solidFill>
              <a:latin typeface="Roboto Condensed"/>
              <a:ea typeface="Roboto Condensed"/>
              <a:cs typeface="Roboto Condensed"/>
              <a:sym typeface="Roboto Condensed"/>
            </a:endParaRPr>
          </a:p>
        </p:txBody>
      </p:sp>
      <p:cxnSp>
        <p:nvCxnSpPr>
          <p:cNvPr id="501" name="Google Shape;501;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02" name="Google Shape;502;p44"/>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03" name="Google Shape;503;p4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04" name="Google Shape;504;p4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505" name="Google Shape;505;p44"/>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Share your rankings</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11" name="Google Shape;511;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12" name="Google Shape;512;p4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13" name="Google Shape;513;p4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14" name="Google Shape;514;p4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515" name="Google Shape;515;p45"/>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As a young person, how concerned are you about climate change? Why or why not?</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4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1" name="Google Shape;521;p46"/>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522" name="Google Shape;522;p46"/>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sp>
        <p:nvSpPr>
          <p:cNvPr id="523" name="Google Shape;523;p46"/>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Choosing</a:t>
            </a:r>
            <a:r>
              <a:rPr lang="en" sz="2600">
                <a:solidFill>
                  <a:schemeClr val="lt1"/>
                </a:solidFill>
                <a:latin typeface="Raleway Medium"/>
                <a:ea typeface="Raleway Medium"/>
                <a:cs typeface="Raleway Medium"/>
                <a:sym typeface="Raleway Medium"/>
              </a:rPr>
              <a:t> a Story</a:t>
            </a:r>
            <a:endParaRPr sz="2600">
              <a:solidFill>
                <a:schemeClr val="lt1"/>
              </a:solidFill>
              <a:latin typeface="Raleway Medium"/>
              <a:ea typeface="Raleway Medium"/>
              <a:cs typeface="Raleway Medium"/>
              <a:sym typeface="Raleway Medium"/>
            </a:endParaRPr>
          </a:p>
        </p:txBody>
      </p:sp>
      <p:cxnSp>
        <p:nvCxnSpPr>
          <p:cNvPr id="524" name="Google Shape;524;p4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25" name="Google Shape;525;p46"/>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531" name="Google Shape;531;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32" name="Google Shape;532;p4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33" name="Google Shape;533;p4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34" name="Google Shape;534;p4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535" name="Google Shape;535;p47"/>
          <p:cNvGraphicFramePr/>
          <p:nvPr/>
        </p:nvGraphicFramePr>
        <p:xfrm>
          <a:off x="811088" y="2505025"/>
          <a:ext cx="3000000" cy="3000000"/>
        </p:xfrm>
        <a:graphic>
          <a:graphicData uri="http://schemas.openxmlformats.org/drawingml/2006/table">
            <a:tbl>
              <a:tblPr>
                <a:noFill/>
                <a:tableStyleId>{E8B1CB89-DCD9-4D9A-B840-D2297D9B4424}</a:tableStyleId>
              </a:tblPr>
              <a:tblGrid>
                <a:gridCol w="6277175"/>
              </a:tblGrid>
              <a:tr h="1312300">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 In your opinion, is Climate Change newsworthy? </a:t>
                      </a:r>
                      <a:endParaRPr sz="2400">
                        <a:solidFill>
                          <a:srgbClr val="1F3A93"/>
                        </a:solidFill>
                        <a:latin typeface="Roboto"/>
                        <a:ea typeface="Roboto"/>
                        <a:cs typeface="Roboto"/>
                        <a:sym typeface="Roboto"/>
                      </a:endParaRPr>
                    </a:p>
                    <a:p>
                      <a:pPr indent="0" lvl="0" marL="0" rtl="0" algn="ctr">
                        <a:spcBef>
                          <a:spcPts val="0"/>
                        </a:spcBef>
                        <a:spcAft>
                          <a:spcPts val="0"/>
                        </a:spcAft>
                        <a:buNone/>
                      </a:pPr>
                      <a:r>
                        <a:rPr lang="en" sz="2400">
                          <a:solidFill>
                            <a:srgbClr val="1F3A93"/>
                          </a:solidFill>
                          <a:latin typeface="Roboto"/>
                          <a:ea typeface="Roboto"/>
                          <a:cs typeface="Roboto"/>
                          <a:sym typeface="Roboto"/>
                        </a:rPr>
                        <a:t>Explain why or why not.</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536" name="Google Shape;536;p47"/>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sp>
        <p:nvSpPr>
          <p:cNvPr id="537" name="Google Shape;537;p47"/>
          <p:cNvSpPr txBox="1"/>
          <p:nvPr>
            <p:ph idx="1" type="body"/>
          </p:nvPr>
        </p:nvSpPr>
        <p:spPr>
          <a:xfrm rot="1415082">
            <a:off x="7391523" y="2505515"/>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in your Student Journal!</a:t>
            </a:r>
            <a:endParaRPr b="1" sz="1200">
              <a:solidFill>
                <a:srgbClr val="1F3A93"/>
              </a:solidFill>
              <a:latin typeface="Roboto"/>
              <a:ea typeface="Roboto"/>
              <a:cs typeface="Roboto"/>
              <a:sym typeface="Roboto"/>
            </a:endParaRPr>
          </a:p>
        </p:txBody>
      </p:sp>
      <p:grpSp>
        <p:nvGrpSpPr>
          <p:cNvPr id="538" name="Google Shape;538;p47"/>
          <p:cNvGrpSpPr/>
          <p:nvPr/>
        </p:nvGrpSpPr>
        <p:grpSpPr>
          <a:xfrm flipH="1" rot="-2537522">
            <a:off x="7282156" y="2985329"/>
            <a:ext cx="893797" cy="610719"/>
            <a:chOff x="3104742" y="3437775"/>
            <a:chExt cx="1575700" cy="1076781"/>
          </a:xfrm>
        </p:grpSpPr>
        <p:sp>
          <p:nvSpPr>
            <p:cNvPr id="539" name="Google Shape;539;p4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0" name="Google Shape;540;p4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1" name="Google Shape;541;p4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2" name="Google Shape;542;p4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3" name="Google Shape;543;p4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4" name="Google Shape;544;p4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5" name="Google Shape;545;p4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6" name="Google Shape;546;p4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7" name="Google Shape;547;p4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8" name="Google Shape;548;p4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554" name="Google Shape;554;p48"/>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what makes a story newsworthy</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Tell the difference between news and information</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potential topics for their documentary</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555" name="Google Shape;555;p48"/>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6" name="Google Shape;556;p4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57" name="Google Shape;557;p4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58" name="Google Shape;558;p4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64" name="Google Shape;564;p49"/>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What makes something Newsworthy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Choose your documentary topic</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65" name="Google Shape;565;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66" name="Google Shape;566;p49"/>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567" name="Google Shape;567;p4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68" name="Google Shape;568;p4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74" name="Google Shape;574;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5" name="Google Shape;575;p5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76" name="Google Shape;576;p5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77" name="Google Shape;577;p5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578" name="Google Shape;578;p50"/>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4300">
                <a:solidFill>
                  <a:srgbClr val="00B2A9"/>
                </a:solidFill>
                <a:latin typeface="Roboto"/>
                <a:ea typeface="Roboto"/>
                <a:cs typeface="Roboto"/>
                <a:sym typeface="Roboto"/>
              </a:rPr>
              <a:t>What news stories are </a:t>
            </a:r>
            <a:endParaRPr b="1" sz="43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4300">
                <a:solidFill>
                  <a:srgbClr val="00B2A9"/>
                </a:solidFill>
                <a:latin typeface="Roboto"/>
                <a:ea typeface="Roboto"/>
                <a:cs typeface="Roboto"/>
                <a:sym typeface="Roboto"/>
              </a:rPr>
              <a:t>important in your life?</a:t>
            </a:r>
            <a:endParaRPr b="1" sz="43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84" name="Google Shape;584;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5" name="Google Shape;585;p51"/>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86" name="Google Shape;586;p5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87" name="Google Shape;587;p5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588" name="Google Shape;588;p51"/>
          <p:cNvGraphicFramePr/>
          <p:nvPr/>
        </p:nvGraphicFramePr>
        <p:xfrm>
          <a:off x="1593150" y="1463300"/>
          <a:ext cx="3000000" cy="3000000"/>
        </p:xfrm>
        <a:graphic>
          <a:graphicData uri="http://schemas.openxmlformats.org/drawingml/2006/table">
            <a:tbl>
              <a:tblPr>
                <a:noFill/>
                <a:tableStyleId>{E8B1CB89-DCD9-4D9A-B840-D2297D9B4424}</a:tableStyleId>
              </a:tblPr>
              <a:tblGrid>
                <a:gridCol w="4960125"/>
              </a:tblGrid>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TIMELINESS </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Immediate, current information and events are newsworthy because they have just recently occured. It’s news because it is “new”. </a:t>
                      </a:r>
                      <a:endParaRPr sz="900">
                        <a:solidFill>
                          <a:srgbClr val="1F3A93"/>
                        </a:solidFill>
                        <a:latin typeface="Roboto"/>
                        <a:ea typeface="Roboto"/>
                        <a:cs typeface="Roboto"/>
                        <a:sym typeface="Roboto"/>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PROXIMITY</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Local information and events are newsworthy because they affect the people in a community and region. You can also include global events that are “close to home” because they happen to a people group with a personal connection.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CONFLICT &amp; CONTROVERSY</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When violence strikes or when people argue about actions, events, ideas, or policies, journalists care. Conflict and controversy attract our attention by highlighting problems or differences within the community.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HUMAN INTEREST</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People are interested in other people. Everyone has something to celebrate and something to complain about. Journalists like unusual stories of people who accomplish amazing feats or handle a life crisis because we can identify with them.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RELEVANCE</a:t>
                      </a:r>
                      <a:r>
                        <a:rPr lang="en" sz="900">
                          <a:solidFill>
                            <a:srgbClr val="1F3A93"/>
                          </a:solidFill>
                          <a:latin typeface="Roboto"/>
                          <a:ea typeface="Roboto"/>
                          <a:cs typeface="Roboto"/>
                          <a:sym typeface="Roboto"/>
                        </a:rPr>
                        <a:t> </a:t>
                      </a:r>
                      <a:endParaRPr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People are attracted to information that helps them make good decisions. If you like to cook, you find recipes relevant. If you’re looking for a job, the business news is relevant. We depend on relevant information that helps us make decisions.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bl>
          </a:graphicData>
        </a:graphic>
      </p:graphicFrame>
      <p:sp>
        <p:nvSpPr>
          <p:cNvPr id="589" name="Google Shape;589;p51"/>
          <p:cNvSpPr txBox="1"/>
          <p:nvPr>
            <p:ph idx="1" type="body"/>
          </p:nvPr>
        </p:nvSpPr>
        <p:spPr>
          <a:xfrm>
            <a:off x="228100" y="1068300"/>
            <a:ext cx="7746000" cy="39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When journalists talk about what’s newsworthy, they rely on these values:</a:t>
            </a:r>
            <a:endParaRPr b="1">
              <a:solidFill>
                <a:srgbClr val="1F3A93"/>
              </a:solidFill>
              <a:latin typeface="Roboto"/>
              <a:ea typeface="Roboto"/>
              <a:cs typeface="Roboto"/>
              <a:sym typeface="Roboto"/>
            </a:endParaRPr>
          </a:p>
        </p:txBody>
      </p:sp>
      <p:sp>
        <p:nvSpPr>
          <p:cNvPr id="590" name="Google Shape;590;p51"/>
          <p:cNvSpPr txBox="1"/>
          <p:nvPr/>
        </p:nvSpPr>
        <p:spPr>
          <a:xfrm>
            <a:off x="116025" y="4905300"/>
            <a:ext cx="786900" cy="1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hlinkClick r:id="rId6"/>
              </a:rPr>
              <a:t>source</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85" name="Google Shape;85;p16"/>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Students will</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Be able to become detectives by c</a:t>
            </a:r>
            <a:r>
              <a:rPr b="1" lang="en" sz="2400">
                <a:solidFill>
                  <a:srgbClr val="00B2A9"/>
                </a:solidFill>
                <a:latin typeface="Roboto"/>
                <a:ea typeface="Roboto"/>
                <a:cs typeface="Roboto"/>
                <a:sym typeface="Roboto"/>
              </a:rPr>
              <a:t>ompleting the launch activity digitally or on paper</a:t>
            </a:r>
            <a:endParaRPr b="1" sz="2400">
              <a:solidFill>
                <a:srgbClr val="00B2A9"/>
              </a:solidFill>
              <a:latin typeface="Roboto"/>
              <a:ea typeface="Roboto"/>
              <a:cs typeface="Roboto"/>
              <a:sym typeface="Roboto"/>
            </a:endParaRPr>
          </a:p>
        </p:txBody>
      </p:sp>
      <p:cxnSp>
        <p:nvCxnSpPr>
          <p:cNvPr id="86" name="Google Shape;86;p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 name="Google Shape;87;p1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88" name="Google Shape;88;p16"/>
          <p:cNvPicPr preferRelativeResize="0"/>
          <p:nvPr/>
        </p:nvPicPr>
        <p:blipFill rotWithShape="1">
          <a:blip r:embed="rId4">
            <a:alphaModFix/>
          </a:blip>
          <a:srcRect b="14270" l="17519" r="13855" t="14270"/>
          <a:stretch/>
        </p:blipFill>
        <p:spPr>
          <a:xfrm rot="368705">
            <a:off x="7726840" y="3842471"/>
            <a:ext cx="1258591" cy="1238158"/>
          </a:xfrm>
          <a:prstGeom prst="rect">
            <a:avLst/>
          </a:prstGeom>
          <a:noFill/>
          <a:ln>
            <a:noFill/>
          </a:ln>
        </p:spPr>
      </p:pic>
      <p:pic>
        <p:nvPicPr>
          <p:cNvPr id="89" name="Google Shape;89;p16"/>
          <p:cNvPicPr preferRelativeResize="0"/>
          <p:nvPr/>
        </p:nvPicPr>
        <p:blipFill>
          <a:blip r:embed="rId5">
            <a:alphaModFix amt="10000"/>
          </a:blip>
          <a:stretch>
            <a:fillRect/>
          </a:stretch>
        </p:blipFill>
        <p:spPr>
          <a:xfrm rot="667115">
            <a:off x="5812657" y="-331845"/>
            <a:ext cx="2721089" cy="272108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2"/>
          <p:cNvSpPr/>
          <p:nvPr/>
        </p:nvSpPr>
        <p:spPr>
          <a:xfrm>
            <a:off x="466775" y="1689400"/>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TIMELINESS</a:t>
            </a:r>
            <a:endParaRPr>
              <a:solidFill>
                <a:srgbClr val="1F3A93"/>
              </a:solidFill>
              <a:latin typeface="Raleway ExtraBold"/>
              <a:ea typeface="Raleway ExtraBold"/>
              <a:cs typeface="Raleway ExtraBold"/>
              <a:sym typeface="Raleway ExtraBold"/>
            </a:endParaRPr>
          </a:p>
        </p:txBody>
      </p:sp>
      <p:sp>
        <p:nvSpPr>
          <p:cNvPr id="596" name="Google Shape;596;p52"/>
          <p:cNvSpPr/>
          <p:nvPr/>
        </p:nvSpPr>
        <p:spPr>
          <a:xfrm>
            <a:off x="2404700" y="1099288"/>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PROXIMITY</a:t>
            </a:r>
            <a:endParaRPr>
              <a:solidFill>
                <a:srgbClr val="1F3A93"/>
              </a:solidFill>
              <a:latin typeface="Raleway ExtraBold"/>
              <a:ea typeface="Raleway ExtraBold"/>
              <a:cs typeface="Raleway ExtraBold"/>
              <a:sym typeface="Raleway ExtraBold"/>
            </a:endParaRPr>
          </a:p>
        </p:txBody>
      </p:sp>
      <p:sp>
        <p:nvSpPr>
          <p:cNvPr id="597" name="Google Shape;597;p52"/>
          <p:cNvSpPr/>
          <p:nvPr/>
        </p:nvSpPr>
        <p:spPr>
          <a:xfrm>
            <a:off x="3804925" y="2298550"/>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CONFLICT &amp; CONTROVERSY</a:t>
            </a:r>
            <a:endParaRPr>
              <a:solidFill>
                <a:srgbClr val="1F3A93"/>
              </a:solidFill>
              <a:latin typeface="Raleway ExtraBold"/>
              <a:ea typeface="Raleway ExtraBold"/>
              <a:cs typeface="Raleway ExtraBold"/>
              <a:sym typeface="Raleway ExtraBold"/>
            </a:endParaRPr>
          </a:p>
        </p:txBody>
      </p:sp>
      <p:sp>
        <p:nvSpPr>
          <p:cNvPr id="598" name="Google Shape;598;p52"/>
          <p:cNvSpPr/>
          <p:nvPr/>
        </p:nvSpPr>
        <p:spPr>
          <a:xfrm>
            <a:off x="2668900" y="3353850"/>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HUMAN INTEREST</a:t>
            </a:r>
            <a:endParaRPr>
              <a:solidFill>
                <a:srgbClr val="1F3A93"/>
              </a:solidFill>
              <a:latin typeface="Raleway ExtraBold"/>
              <a:ea typeface="Raleway ExtraBold"/>
              <a:cs typeface="Raleway ExtraBold"/>
              <a:sym typeface="Raleway ExtraBold"/>
            </a:endParaRPr>
          </a:p>
        </p:txBody>
      </p:sp>
      <p:sp>
        <p:nvSpPr>
          <p:cNvPr id="599" name="Google Shape;599;p52"/>
          <p:cNvSpPr/>
          <p:nvPr/>
        </p:nvSpPr>
        <p:spPr>
          <a:xfrm>
            <a:off x="589425" y="3039575"/>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RELEVANCE </a:t>
            </a:r>
            <a:endParaRPr>
              <a:solidFill>
                <a:srgbClr val="1F3A93"/>
              </a:solidFill>
              <a:latin typeface="Raleway ExtraBold"/>
              <a:ea typeface="Raleway ExtraBold"/>
              <a:cs typeface="Raleway ExtraBold"/>
              <a:sym typeface="Raleway ExtraBold"/>
            </a:endParaRPr>
          </a:p>
        </p:txBody>
      </p:sp>
      <p:sp>
        <p:nvSpPr>
          <p:cNvPr id="600" name="Google Shape;600;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What will your documentary topic be?</a:t>
            </a:r>
            <a:endParaRPr b="1">
              <a:solidFill>
                <a:srgbClr val="1F3A93"/>
              </a:solidFill>
              <a:latin typeface="Roboto Condensed"/>
              <a:ea typeface="Roboto Condensed"/>
              <a:cs typeface="Roboto Condensed"/>
              <a:sym typeface="Roboto Condensed"/>
            </a:endParaRPr>
          </a:p>
        </p:txBody>
      </p:sp>
      <p:cxnSp>
        <p:nvCxnSpPr>
          <p:cNvPr id="601" name="Google Shape;601;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2" name="Google Shape;602;p52"/>
          <p:cNvPicPr preferRelativeResize="0"/>
          <p:nvPr/>
        </p:nvPicPr>
        <p:blipFill>
          <a:blip r:embed="rId3">
            <a:alphaModFix amt="10000"/>
          </a:blip>
          <a:stretch>
            <a:fillRect/>
          </a:stretch>
        </p:blipFill>
        <p:spPr>
          <a:xfrm rot="667115">
            <a:off x="6490882" y="-143395"/>
            <a:ext cx="2721089" cy="2721089"/>
          </a:xfrm>
          <a:prstGeom prst="rect">
            <a:avLst/>
          </a:prstGeom>
          <a:noFill/>
          <a:ln>
            <a:noFill/>
          </a:ln>
        </p:spPr>
      </p:pic>
      <p:pic>
        <p:nvPicPr>
          <p:cNvPr id="603" name="Google Shape;603;p5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04" name="Google Shape;604;p52"/>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605" name="Google Shape;605;p52"/>
          <p:cNvSpPr/>
          <p:nvPr/>
        </p:nvSpPr>
        <p:spPr>
          <a:xfrm>
            <a:off x="2211975" y="2415800"/>
            <a:ext cx="1977900" cy="1363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B2A9"/>
                </a:solidFill>
                <a:latin typeface="Raleway ExtraBold"/>
                <a:ea typeface="Raleway ExtraBold"/>
                <a:cs typeface="Raleway ExtraBold"/>
                <a:sym typeface="Raleway ExtraBold"/>
              </a:rPr>
              <a:t>YOUR STORY </a:t>
            </a:r>
            <a:endParaRPr>
              <a:solidFill>
                <a:srgbClr val="00B2A9"/>
              </a:solidFill>
              <a:latin typeface="Raleway ExtraBold"/>
              <a:ea typeface="Raleway ExtraBold"/>
              <a:cs typeface="Raleway ExtraBold"/>
              <a:sym typeface="Raleway ExtraBo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11" name="Google Shape;611;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12" name="Google Shape;612;p5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13" name="Google Shape;613;p5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14" name="Google Shape;614;p5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615" name="Google Shape;615;p53"/>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Six Word Memoir - Write this in your journal!</a:t>
            </a:r>
            <a:endParaRPr b="1">
              <a:solidFill>
                <a:srgbClr val="1F3A93"/>
              </a:solidFill>
              <a:latin typeface="Roboto"/>
              <a:ea typeface="Roboto"/>
              <a:cs typeface="Roboto"/>
              <a:sym typeface="Roboto"/>
            </a:endParaRPr>
          </a:p>
        </p:txBody>
      </p:sp>
      <p:sp>
        <p:nvSpPr>
          <p:cNvPr id="616" name="Google Shape;616;p53"/>
          <p:cNvSpPr txBox="1"/>
          <p:nvPr>
            <p:ph idx="1" type="body"/>
          </p:nvPr>
        </p:nvSpPr>
        <p:spPr>
          <a:xfrm>
            <a:off x="409575" y="1578900"/>
            <a:ext cx="7666500" cy="3069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In order to tell your story in a </a:t>
            </a:r>
            <a:r>
              <a:rPr b="1" lang="en">
                <a:solidFill>
                  <a:srgbClr val="00B2A9"/>
                </a:solidFill>
                <a:latin typeface="Roboto"/>
                <a:ea typeface="Roboto"/>
                <a:cs typeface="Roboto"/>
                <a:sym typeface="Roboto"/>
              </a:rPr>
              <a:t>succinct</a:t>
            </a:r>
            <a:r>
              <a:rPr b="1" lang="en">
                <a:solidFill>
                  <a:srgbClr val="00B2A9"/>
                </a:solidFill>
                <a:latin typeface="Roboto"/>
                <a:ea typeface="Roboto"/>
                <a:cs typeface="Roboto"/>
                <a:sym typeface="Roboto"/>
              </a:rPr>
              <a:t> way, let’s practice choosing </a:t>
            </a:r>
            <a:r>
              <a:rPr b="1" lang="en">
                <a:solidFill>
                  <a:srgbClr val="00B2A9"/>
                </a:solidFill>
                <a:latin typeface="Roboto"/>
                <a:ea typeface="Roboto"/>
                <a:cs typeface="Roboto"/>
                <a:sym typeface="Roboto"/>
              </a:rPr>
              <a:t>specific</a:t>
            </a:r>
            <a:r>
              <a:rPr b="1" lang="en">
                <a:solidFill>
                  <a:srgbClr val="00B2A9"/>
                </a:solidFill>
                <a:latin typeface="Roboto"/>
                <a:ea typeface="Roboto"/>
                <a:cs typeface="Roboto"/>
                <a:sym typeface="Roboto"/>
              </a:rPr>
              <a:t> words that are meaningful and still get your point across. </a:t>
            </a:r>
            <a:endParaRPr b="1">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______________________________________________</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Ernest Hemingway was challenged to write a story in only six words. His response was “</a:t>
            </a:r>
            <a:r>
              <a:rPr b="1" lang="en">
                <a:solidFill>
                  <a:srgbClr val="1F3A93"/>
                </a:solidFill>
                <a:latin typeface="Roboto"/>
                <a:ea typeface="Roboto"/>
                <a:cs typeface="Roboto"/>
                <a:sym typeface="Roboto"/>
              </a:rPr>
              <a:t>Baby shoes. For sale. Never worn</a:t>
            </a:r>
            <a:r>
              <a:rPr b="1" lang="en">
                <a:solidFill>
                  <a:srgbClr val="00B2A9"/>
                </a:solidFill>
                <a:latin typeface="Roboto"/>
                <a:ea typeface="Roboto"/>
                <a:cs typeface="Roboto"/>
                <a:sym typeface="Roboto"/>
              </a:rPr>
              <a:t>”.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Create your own six word memoir about your chosen topic.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
        <p:nvSpPr>
          <p:cNvPr id="617" name="Google Shape;617;p53"/>
          <p:cNvSpPr txBox="1"/>
          <p:nvPr/>
        </p:nvSpPr>
        <p:spPr>
          <a:xfrm>
            <a:off x="116025" y="4905300"/>
            <a:ext cx="786900" cy="1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hlinkClick r:id="rId6"/>
              </a:rPr>
              <a:t>source</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5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23" name="Google Shape;623;p54"/>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624" name="Google Shape;624;p5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5</a:t>
            </a:r>
            <a:endParaRPr b="1" sz="4800">
              <a:solidFill>
                <a:schemeClr val="lt1"/>
              </a:solidFill>
              <a:latin typeface="Roboto Condensed"/>
              <a:ea typeface="Roboto Condensed"/>
              <a:cs typeface="Roboto Condensed"/>
              <a:sym typeface="Roboto Condensed"/>
            </a:endParaRPr>
          </a:p>
        </p:txBody>
      </p:sp>
      <p:sp>
        <p:nvSpPr>
          <p:cNvPr id="625" name="Google Shape;625;p5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Sources Matter</a:t>
            </a:r>
            <a:endParaRPr sz="2600">
              <a:solidFill>
                <a:schemeClr val="lt1"/>
              </a:solidFill>
              <a:latin typeface="Raleway Medium"/>
              <a:ea typeface="Raleway Medium"/>
              <a:cs typeface="Raleway Medium"/>
              <a:sym typeface="Raleway Medium"/>
            </a:endParaRPr>
          </a:p>
        </p:txBody>
      </p:sp>
      <p:cxnSp>
        <p:nvCxnSpPr>
          <p:cNvPr id="626" name="Google Shape;626;p5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27" name="Google Shape;627;p54"/>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633" name="Google Shape;633;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34" name="Google Shape;634;p5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35" name="Google Shape;635;p5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36" name="Google Shape;636;p5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637" name="Google Shape;637;p55"/>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r>
              <a:rPr b="1" lang="en" sz="2400">
                <a:solidFill>
                  <a:srgbClr val="00B2A9"/>
                </a:solidFill>
                <a:latin typeface="Roboto"/>
                <a:ea typeface="Roboto"/>
                <a:cs typeface="Roboto"/>
                <a:sym typeface="Roboto"/>
              </a:rPr>
              <a:t>:</a:t>
            </a:r>
            <a:endParaRPr b="1" sz="3000">
              <a:solidFill>
                <a:srgbClr val="00B2A9"/>
              </a:solidFill>
              <a:latin typeface="Roboto"/>
              <a:ea typeface="Roboto"/>
              <a:cs typeface="Roboto"/>
              <a:sym typeface="Roboto"/>
            </a:endParaRPr>
          </a:p>
        </p:txBody>
      </p:sp>
      <p:graphicFrame>
        <p:nvGraphicFramePr>
          <p:cNvPr id="638" name="Google Shape;638;p55"/>
          <p:cNvGraphicFramePr/>
          <p:nvPr/>
        </p:nvGraphicFramePr>
        <p:xfrm>
          <a:off x="803513" y="2411150"/>
          <a:ext cx="3000000" cy="3000000"/>
        </p:xfrm>
        <a:graphic>
          <a:graphicData uri="http://schemas.openxmlformats.org/drawingml/2006/table">
            <a:tbl>
              <a:tblPr>
                <a:noFill/>
                <a:tableStyleId>{E8B1CB89-DCD9-4D9A-B840-D2297D9B4424}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“fake news”? How can you find great sources online without being fooled by fake news?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644" name="Google Shape;644;p56"/>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Define and describe fake news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the main tests used by fact checkers</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645" name="Google Shape;645;p56"/>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46" name="Google Shape;646;p5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47" name="Google Shape;647;p5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48" name="Google Shape;648;p5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654" name="Google Shape;654;p57"/>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Watch the viral </a:t>
            </a:r>
            <a:r>
              <a:rPr b="1" lang="en" sz="2400">
                <a:solidFill>
                  <a:srgbClr val="1F3A93"/>
                </a:solidFill>
                <a:latin typeface="Roboto"/>
                <a:ea typeface="Roboto"/>
                <a:cs typeface="Roboto"/>
                <a:sym typeface="Roboto"/>
              </a:rPr>
              <a:t>Pig Hero</a:t>
            </a:r>
            <a:r>
              <a:rPr b="1" lang="en" sz="2400">
                <a:solidFill>
                  <a:srgbClr val="00B2A9"/>
                </a:solidFill>
                <a:latin typeface="Roboto"/>
                <a:ea typeface="Roboto"/>
                <a:cs typeface="Roboto"/>
                <a:sym typeface="Roboto"/>
              </a:rPr>
              <a:t> video and discuss with question prompts.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Watch the </a:t>
            </a:r>
            <a:r>
              <a:rPr b="1" lang="en" sz="2400">
                <a:solidFill>
                  <a:srgbClr val="1F3A93"/>
                </a:solidFill>
                <a:latin typeface="Roboto"/>
                <a:ea typeface="Roboto"/>
                <a:cs typeface="Roboto"/>
                <a:sym typeface="Roboto"/>
              </a:rPr>
              <a:t>Creation of the Pig Hero</a:t>
            </a:r>
            <a:r>
              <a:rPr b="1" lang="en" sz="2400">
                <a:solidFill>
                  <a:srgbClr val="00B2A9"/>
                </a:solidFill>
                <a:latin typeface="Roboto"/>
                <a:ea typeface="Roboto"/>
                <a:cs typeface="Roboto"/>
                <a:sym typeface="Roboto"/>
              </a:rPr>
              <a:t> video and discuss with question prompts.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a:t>
            </a:r>
            <a:r>
              <a:rPr b="1" lang="en" sz="2400">
                <a:solidFill>
                  <a:srgbClr val="1F3A93"/>
                </a:solidFill>
                <a:latin typeface="Roboto"/>
                <a:ea typeface="Roboto"/>
                <a:cs typeface="Roboto"/>
                <a:sym typeface="Roboto"/>
              </a:rPr>
              <a:t>Sources Matter</a:t>
            </a:r>
            <a:r>
              <a:rPr b="1" lang="en" sz="2400">
                <a:solidFill>
                  <a:srgbClr val="00B2A9"/>
                </a:solidFill>
                <a:latin typeface="Roboto"/>
                <a:ea typeface="Roboto"/>
                <a:cs typeface="Roboto"/>
                <a:sym typeface="Roboto"/>
              </a:rPr>
              <a:t> Activity.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Fake News and complete </a:t>
            </a:r>
            <a:r>
              <a:rPr b="1" lang="en" sz="2400">
                <a:solidFill>
                  <a:srgbClr val="1F3A93"/>
                </a:solidFill>
                <a:latin typeface="Roboto"/>
                <a:ea typeface="Roboto"/>
                <a:cs typeface="Roboto"/>
                <a:sym typeface="Roboto"/>
              </a:rPr>
              <a:t>Become a Fact Checker</a:t>
            </a:r>
            <a:r>
              <a:rPr b="1" lang="en" sz="2400">
                <a:solidFill>
                  <a:srgbClr val="00B2A9"/>
                </a:solidFill>
                <a:latin typeface="Roboto"/>
                <a:ea typeface="Roboto"/>
                <a:cs typeface="Roboto"/>
                <a:sym typeface="Roboto"/>
              </a:rPr>
              <a:t> activity. </a:t>
            </a:r>
            <a:endParaRPr b="1" sz="3000">
              <a:solidFill>
                <a:srgbClr val="00B2A9"/>
              </a:solidFill>
              <a:latin typeface="Roboto"/>
              <a:ea typeface="Roboto"/>
              <a:cs typeface="Roboto"/>
              <a:sym typeface="Roboto"/>
            </a:endParaRPr>
          </a:p>
        </p:txBody>
      </p:sp>
      <p:cxnSp>
        <p:nvCxnSpPr>
          <p:cNvPr id="655" name="Google Shape;655;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56" name="Google Shape;656;p57"/>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657" name="Google Shape;657;p5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58" name="Google Shape;658;p5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64" name="Google Shape;664;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5" name="Google Shape;665;p5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descr="Pig saves goat who's foot was stuck underwater at petting zoo. Simply amazing." id="666" name="Google Shape;666;p58" title="Pig rescues baby goat">
            <a:hlinkClick r:id="rId4"/>
          </p:cNvPr>
          <p:cNvPicPr preferRelativeResize="0"/>
          <p:nvPr/>
        </p:nvPicPr>
        <p:blipFill>
          <a:blip r:embed="rId5">
            <a:alphaModFix/>
          </a:blip>
          <a:stretch>
            <a:fillRect/>
          </a:stretch>
        </p:blipFill>
        <p:spPr>
          <a:xfrm>
            <a:off x="1149625" y="1244000"/>
            <a:ext cx="5011000" cy="3758250"/>
          </a:xfrm>
          <a:prstGeom prst="rect">
            <a:avLst/>
          </a:prstGeom>
          <a:noFill/>
          <a:ln>
            <a:noFill/>
          </a:ln>
        </p:spPr>
      </p:pic>
      <p:pic>
        <p:nvPicPr>
          <p:cNvPr id="667" name="Google Shape;667;p58"/>
          <p:cNvPicPr preferRelativeResize="0"/>
          <p:nvPr/>
        </p:nvPicPr>
        <p:blipFill rotWithShape="1">
          <a:blip r:embed="rId6">
            <a:alphaModFix/>
          </a:blip>
          <a:srcRect b="30219" l="-822" r="18618" t="3379"/>
          <a:stretch/>
        </p:blipFill>
        <p:spPr>
          <a:xfrm>
            <a:off x="7320050" y="3723444"/>
            <a:ext cx="1863559" cy="1420057"/>
          </a:xfrm>
          <a:prstGeom prst="rect">
            <a:avLst/>
          </a:prstGeom>
          <a:noFill/>
          <a:ln>
            <a:noFill/>
          </a:ln>
        </p:spPr>
      </p:pic>
      <p:pic>
        <p:nvPicPr>
          <p:cNvPr id="668" name="Google Shape;668;p58"/>
          <p:cNvPicPr preferRelativeResize="0"/>
          <p:nvPr/>
        </p:nvPicPr>
        <p:blipFill rotWithShape="1">
          <a:blip r:embed="rId7">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74" name="Google Shape;674;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75" name="Google Shape;675;p5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76" name="Google Shape;676;p5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77" name="Google Shape;677;p5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678" name="Google Shape;678;p5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graphicFrame>
        <p:nvGraphicFramePr>
          <p:cNvPr id="679" name="Google Shape;679;p59"/>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does this video make you feel happy?</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makes this video good?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85" name="Google Shape;685;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86" name="Google Shape;686;p6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87" name="Google Shape;687;p6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88" name="Google Shape;688;p6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descr="A pig and a goat star in a viral video Nathan stages in order to bring people to Oak Glen Petting Zoo.&#10;&#10;The Comedy Central app has full episodes of your favorite shows available now. http://on.cc.com/1e85GN8" id="689" name="Google Shape;689;p60" title="Nathan For You - Petting Zoo Hero">
            <a:hlinkClick r:id="rId6"/>
          </p:cNvPr>
          <p:cNvPicPr preferRelativeResize="0"/>
          <p:nvPr/>
        </p:nvPicPr>
        <p:blipFill>
          <a:blip r:embed="rId7">
            <a:alphaModFix/>
          </a:blip>
          <a:stretch>
            <a:fillRect/>
          </a:stretch>
        </p:blipFill>
        <p:spPr>
          <a:xfrm>
            <a:off x="591600" y="1104850"/>
            <a:ext cx="5248525" cy="3936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95" name="Google Shape;695;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96" name="Google Shape;696;p61"/>
          <p:cNvPicPr preferRelativeResize="0"/>
          <p:nvPr/>
        </p:nvPicPr>
        <p:blipFill>
          <a:blip r:embed="rId3">
            <a:alphaModFix amt="26000"/>
          </a:blip>
          <a:stretch>
            <a:fillRect/>
          </a:stretch>
        </p:blipFill>
        <p:spPr>
          <a:xfrm rot="1184221">
            <a:off x="5980450" y="-848537"/>
            <a:ext cx="3539732" cy="3539732"/>
          </a:xfrm>
          <a:prstGeom prst="rect">
            <a:avLst/>
          </a:prstGeom>
          <a:noFill/>
          <a:ln>
            <a:noFill/>
          </a:ln>
        </p:spPr>
      </p:pic>
      <p:pic>
        <p:nvPicPr>
          <p:cNvPr id="697" name="Google Shape;697;p6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98" name="Google Shape;698;p6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699" name="Google Shape;699;p61"/>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did this video make you feel?</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was the purpose of creating a fake video?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00" name="Google Shape;700;p61"/>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95" name="Google Shape;95;p17"/>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launch activity digitally or on paper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Distribute the Note to Self Journal either digitally on printed</a:t>
            </a:r>
            <a:endParaRPr b="1" sz="2400">
              <a:solidFill>
                <a:srgbClr val="00B2A9"/>
              </a:solidFill>
              <a:latin typeface="Roboto"/>
              <a:ea typeface="Roboto"/>
              <a:cs typeface="Roboto"/>
              <a:sym typeface="Roboto"/>
            </a:endParaRPr>
          </a:p>
        </p:txBody>
      </p:sp>
      <p:cxnSp>
        <p:nvCxnSpPr>
          <p:cNvPr id="96" name="Google Shape;96;p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7" name="Google Shape;97;p17"/>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98" name="Google Shape;98;p1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9" name="Google Shape;99;p1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6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706" name="Google Shape;706;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07" name="Google Shape;707;p6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08" name="Google Shape;708;p6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09" name="Google Shape;709;p62"/>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710" name="Google Shape;710;p62"/>
          <p:cNvGraphicFramePr/>
          <p:nvPr/>
        </p:nvGraphicFramePr>
        <p:xfrm>
          <a:off x="493775" y="1800375"/>
          <a:ext cx="3000000" cy="3000000"/>
        </p:xfrm>
        <a:graphic>
          <a:graphicData uri="http://schemas.openxmlformats.org/drawingml/2006/table">
            <a:tbl>
              <a:tblPr>
                <a:noFill/>
                <a:tableStyleId>{E8B1CB89-DCD9-4D9A-B840-D2297D9B4424}</a:tableStyleId>
              </a:tblPr>
              <a:tblGrid>
                <a:gridCol w="3619500"/>
                <a:gridCol w="3619500"/>
              </a:tblGrid>
              <a:tr h="130255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Who is your intended </a:t>
                      </a:r>
                      <a:r>
                        <a:rPr lang="en" sz="1800">
                          <a:solidFill>
                            <a:srgbClr val="1F3A93"/>
                          </a:solidFill>
                          <a:latin typeface="Roboto"/>
                          <a:ea typeface="Roboto"/>
                          <a:cs typeface="Roboto"/>
                          <a:sym typeface="Roboto"/>
                        </a:rPr>
                        <a:t>audience</a:t>
                      </a:r>
                      <a:r>
                        <a:rPr lang="en" sz="1800">
                          <a:solidFill>
                            <a:srgbClr val="1F3A93"/>
                          </a:solidFill>
                          <a:latin typeface="Roboto"/>
                          <a:ea typeface="Roboto"/>
                          <a:cs typeface="Roboto"/>
                          <a:sym typeface="Roboto"/>
                        </a:rPr>
                        <a:t>?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the overall message you are trying to share?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1302550">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are the main points?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a:t>
                      </a:r>
                      <a:r>
                        <a:rPr lang="en" sz="1800">
                          <a:solidFill>
                            <a:srgbClr val="1F3A93"/>
                          </a:solidFill>
                          <a:latin typeface="Roboto"/>
                          <a:ea typeface="Roboto"/>
                          <a:cs typeface="Roboto"/>
                          <a:sym typeface="Roboto"/>
                        </a:rPr>
                        <a:t>evidence</a:t>
                      </a:r>
                      <a:r>
                        <a:rPr lang="en" sz="1800">
                          <a:solidFill>
                            <a:srgbClr val="1F3A93"/>
                          </a:solidFill>
                          <a:latin typeface="Roboto"/>
                          <a:ea typeface="Roboto"/>
                          <a:cs typeface="Roboto"/>
                          <a:sym typeface="Roboto"/>
                        </a:rPr>
                        <a:t> have you </a:t>
                      </a:r>
                      <a:r>
                        <a:rPr lang="en" sz="1800">
                          <a:solidFill>
                            <a:srgbClr val="1F3A93"/>
                          </a:solidFill>
                          <a:latin typeface="Roboto"/>
                          <a:ea typeface="Roboto"/>
                          <a:cs typeface="Roboto"/>
                          <a:sym typeface="Roboto"/>
                        </a:rPr>
                        <a:t>gathered</a:t>
                      </a:r>
                      <a:r>
                        <a:rPr lang="en" sz="1800">
                          <a:solidFill>
                            <a:srgbClr val="1F3A93"/>
                          </a:solidFill>
                          <a:latin typeface="Roboto"/>
                          <a:ea typeface="Roboto"/>
                          <a:cs typeface="Roboto"/>
                          <a:sym typeface="Roboto"/>
                        </a:rPr>
                        <a:t> to prove the main points?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11" name="Google Shape;711;p62"/>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
        <p:nvSpPr>
          <p:cNvPr id="712" name="Google Shape;712;p62"/>
          <p:cNvSpPr txBox="1"/>
          <p:nvPr>
            <p:ph idx="1" type="body"/>
          </p:nvPr>
        </p:nvSpPr>
        <p:spPr>
          <a:xfrm rot="1414937">
            <a:off x="7818335" y="2496657"/>
            <a:ext cx="1400021"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Search for evidence to add!</a:t>
            </a:r>
            <a:endParaRPr b="1" sz="1200">
              <a:solidFill>
                <a:srgbClr val="1F3A93"/>
              </a:solidFill>
              <a:latin typeface="Roboto"/>
              <a:ea typeface="Roboto"/>
              <a:cs typeface="Roboto"/>
              <a:sym typeface="Roboto"/>
            </a:endParaRPr>
          </a:p>
        </p:txBody>
      </p:sp>
      <p:grpSp>
        <p:nvGrpSpPr>
          <p:cNvPr id="713" name="Google Shape;713;p62"/>
          <p:cNvGrpSpPr/>
          <p:nvPr/>
        </p:nvGrpSpPr>
        <p:grpSpPr>
          <a:xfrm flipH="1" rot="-2537522">
            <a:off x="7703956" y="3000479"/>
            <a:ext cx="893797" cy="610719"/>
            <a:chOff x="3104742" y="3437775"/>
            <a:chExt cx="1575700" cy="1076781"/>
          </a:xfrm>
        </p:grpSpPr>
        <p:sp>
          <p:nvSpPr>
            <p:cNvPr id="714" name="Google Shape;714;p6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5" name="Google Shape;715;p6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6" name="Google Shape;716;p6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7" name="Google Shape;717;p6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8" name="Google Shape;718;p6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9" name="Google Shape;719;p6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20" name="Google Shape;720;p6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21" name="Google Shape;721;p6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22" name="Google Shape;722;p6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23" name="Google Shape;723;p6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729" name="Google Shape;729;p63"/>
          <p:cNvSpPr txBox="1"/>
          <p:nvPr>
            <p:ph idx="1" type="body"/>
          </p:nvPr>
        </p:nvSpPr>
        <p:spPr>
          <a:xfrm>
            <a:off x="228100" y="1068300"/>
            <a:ext cx="80949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Use the CRAAP test and find at least two sources to use in your article. </a:t>
            </a:r>
            <a:endParaRPr b="1">
              <a:solidFill>
                <a:srgbClr val="1F3A93"/>
              </a:solidFill>
              <a:latin typeface="Roboto"/>
              <a:ea typeface="Roboto"/>
              <a:cs typeface="Roboto"/>
              <a:sym typeface="Roboto"/>
            </a:endParaRPr>
          </a:p>
        </p:txBody>
      </p:sp>
      <p:cxnSp>
        <p:nvCxnSpPr>
          <p:cNvPr id="730" name="Google Shape;730;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31" name="Google Shape;731;p6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32" name="Google Shape;732;p6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33" name="Google Shape;733;p6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734" name="Google Shape;734;p63"/>
          <p:cNvGraphicFramePr/>
          <p:nvPr/>
        </p:nvGraphicFramePr>
        <p:xfrm>
          <a:off x="1743050" y="1472850"/>
          <a:ext cx="3000000" cy="3000000"/>
        </p:xfrm>
        <a:graphic>
          <a:graphicData uri="http://schemas.openxmlformats.org/drawingml/2006/table">
            <a:tbl>
              <a:tblPr>
                <a:noFill/>
                <a:tableStyleId>{E8B1CB89-DCD9-4D9A-B840-D2297D9B4424}</a:tableStyleId>
              </a:tblPr>
              <a:tblGrid>
                <a:gridCol w="4960125"/>
              </a:tblGrid>
              <a:tr h="657875">
                <a:tc>
                  <a:txBody>
                    <a:bodyPr/>
                    <a:lstStyle/>
                    <a:p>
                      <a:pPr indent="0" lvl="0" marL="0" rtl="0" algn="l">
                        <a:spcBef>
                          <a:spcPts val="0"/>
                        </a:spcBef>
                        <a:spcAft>
                          <a:spcPts val="0"/>
                        </a:spcAft>
                        <a:buNone/>
                      </a:pPr>
                      <a:r>
                        <a:rPr lang="en" sz="900">
                          <a:solidFill>
                            <a:srgbClr val="FFFFFF"/>
                          </a:solidFill>
                          <a:latin typeface="Roboto"/>
                          <a:ea typeface="Roboto"/>
                          <a:cs typeface="Roboto"/>
                          <a:sym typeface="Roboto"/>
                        </a:rPr>
                        <a:t>Currency: the </a:t>
                      </a:r>
                      <a:r>
                        <a:rPr lang="en" sz="900">
                          <a:solidFill>
                            <a:srgbClr val="FFFFFF"/>
                          </a:solidFill>
                          <a:latin typeface="Roboto"/>
                          <a:ea typeface="Roboto"/>
                          <a:cs typeface="Roboto"/>
                          <a:sym typeface="Roboto"/>
                        </a:rPr>
                        <a:t>timeliness</a:t>
                      </a:r>
                      <a:r>
                        <a:rPr lang="en" sz="900">
                          <a:solidFill>
                            <a:srgbClr val="FFFFFF"/>
                          </a:solidFill>
                          <a:latin typeface="Roboto"/>
                          <a:ea typeface="Roboto"/>
                          <a:cs typeface="Roboto"/>
                          <a:sym typeface="Roboto"/>
                        </a:rPr>
                        <a:t> of information</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When was the information published?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Has the information been updated?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your topic require current sources or will older sources work? </a:t>
                      </a:r>
                      <a:endParaRPr sz="900">
                        <a:solidFill>
                          <a:srgbClr val="FFFFFF"/>
                        </a:solidFill>
                        <a:latin typeface="Roboto"/>
                        <a:ea typeface="Roboto"/>
                        <a:cs typeface="Roboto"/>
                        <a:sym typeface="Roboto"/>
                      </a:endParaRPr>
                    </a:p>
                  </a:txBody>
                  <a:tcPr marT="91425" marB="91425" marR="91425" marL="91425">
                    <a:solidFill>
                      <a:srgbClr val="FF366D"/>
                    </a:solidFill>
                  </a:tcPr>
                </a:tc>
              </a:tr>
              <a:tr h="657875">
                <a:tc>
                  <a:txBody>
                    <a:bodyPr/>
                    <a:lstStyle/>
                    <a:p>
                      <a:pPr indent="0" lvl="0" marL="0" rtl="0" algn="l">
                        <a:spcBef>
                          <a:spcPts val="0"/>
                        </a:spcBef>
                        <a:spcAft>
                          <a:spcPts val="0"/>
                        </a:spcAft>
                        <a:buNone/>
                      </a:pPr>
                      <a:r>
                        <a:rPr lang="en" sz="900">
                          <a:solidFill>
                            <a:srgbClr val="FFFFFF"/>
                          </a:solidFill>
                          <a:latin typeface="Roboto"/>
                          <a:ea typeface="Roboto"/>
                          <a:cs typeface="Roboto"/>
                          <a:sym typeface="Roboto"/>
                        </a:rPr>
                        <a:t>Relevance: the importance of the information for your needs</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information relate to your topic?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intended audience match your intended audience (age, grade, gender, etc)?</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Have you looked at a variety of sources? </a:t>
                      </a:r>
                      <a:endParaRPr sz="900">
                        <a:solidFill>
                          <a:srgbClr val="FFFFFF"/>
                        </a:solidFill>
                        <a:latin typeface="Roboto"/>
                        <a:ea typeface="Roboto"/>
                        <a:cs typeface="Roboto"/>
                        <a:sym typeface="Roboto"/>
                      </a:endParaRPr>
                    </a:p>
                  </a:txBody>
                  <a:tcPr marT="91425" marB="91425" marR="91425" marL="91425">
                    <a:solidFill>
                      <a:srgbClr val="91D5AC"/>
                    </a:solidFill>
                  </a:tcPr>
                </a:tc>
              </a:tr>
              <a:tr h="657875">
                <a:tc>
                  <a:txBody>
                    <a:bodyPr/>
                    <a:lstStyle/>
                    <a:p>
                      <a:pPr indent="0" lvl="0" marL="0" rtl="0" algn="l">
                        <a:spcBef>
                          <a:spcPts val="0"/>
                        </a:spcBef>
                        <a:spcAft>
                          <a:spcPts val="0"/>
                        </a:spcAft>
                        <a:buClr>
                          <a:schemeClr val="dk1"/>
                        </a:buClr>
                        <a:buSzPts val="1100"/>
                        <a:buFont typeface="Arial"/>
                        <a:buNone/>
                      </a:pPr>
                      <a:r>
                        <a:rPr lang="en" sz="900">
                          <a:solidFill>
                            <a:srgbClr val="FFFFFF"/>
                          </a:solidFill>
                          <a:latin typeface="Roboto"/>
                          <a:ea typeface="Roboto"/>
                          <a:cs typeface="Roboto"/>
                          <a:sym typeface="Roboto"/>
                        </a:rPr>
                        <a:t>Authority: the source of the information</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Who is the author?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What are the author's credentials or organizational affiliations?</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Is the author qualified to write on the topic?</a:t>
                      </a:r>
                      <a:endParaRPr sz="900">
                        <a:solidFill>
                          <a:srgbClr val="FFFFFF"/>
                        </a:solidFill>
                        <a:latin typeface="Roboto"/>
                        <a:ea typeface="Roboto"/>
                        <a:cs typeface="Roboto"/>
                        <a:sym typeface="Roboto"/>
                      </a:endParaRPr>
                    </a:p>
                  </a:txBody>
                  <a:tcPr marT="91425" marB="91425" marR="91425" marL="91425">
                    <a:solidFill>
                      <a:srgbClr val="00B2A9"/>
                    </a:solidFill>
                  </a:tcPr>
                </a:tc>
              </a:tr>
              <a:tr h="657875">
                <a:tc>
                  <a:txBody>
                    <a:bodyPr/>
                    <a:lstStyle/>
                    <a:p>
                      <a:pPr indent="0" lvl="0" marL="0" rtl="0" algn="l">
                        <a:spcBef>
                          <a:spcPts val="0"/>
                        </a:spcBef>
                        <a:spcAft>
                          <a:spcPts val="0"/>
                        </a:spcAft>
                        <a:buNone/>
                      </a:pPr>
                      <a:r>
                        <a:rPr lang="en" sz="900">
                          <a:solidFill>
                            <a:srgbClr val="FFFFFF"/>
                          </a:solidFill>
                          <a:latin typeface="Roboto"/>
                          <a:ea typeface="Roboto"/>
                          <a:cs typeface="Roboto"/>
                          <a:sym typeface="Roboto"/>
                        </a:rPr>
                        <a:t>Accuracy: the reliability, truthfulness, and correctness of the content</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Where does the information come from?</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Is the information supported by evidence?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a:t>
                      </a:r>
                      <a:r>
                        <a:rPr lang="en" sz="900">
                          <a:solidFill>
                            <a:srgbClr val="FFFFFF"/>
                          </a:solidFill>
                          <a:latin typeface="Roboto"/>
                          <a:ea typeface="Roboto"/>
                          <a:cs typeface="Roboto"/>
                          <a:sym typeface="Roboto"/>
                        </a:rPr>
                        <a:t>language</a:t>
                      </a:r>
                      <a:r>
                        <a:rPr lang="en" sz="900">
                          <a:solidFill>
                            <a:srgbClr val="FFFFFF"/>
                          </a:solidFill>
                          <a:latin typeface="Roboto"/>
                          <a:ea typeface="Roboto"/>
                          <a:cs typeface="Roboto"/>
                          <a:sym typeface="Roboto"/>
                        </a:rPr>
                        <a:t> or tone remain unbiased and free from emotions?</a:t>
                      </a:r>
                      <a:endParaRPr sz="900">
                        <a:solidFill>
                          <a:srgbClr val="FFFFFF"/>
                        </a:solidFill>
                        <a:latin typeface="Roboto"/>
                        <a:ea typeface="Roboto"/>
                        <a:cs typeface="Roboto"/>
                        <a:sym typeface="Roboto"/>
                      </a:endParaRPr>
                    </a:p>
                  </a:txBody>
                  <a:tcPr marT="91425" marB="91425" marR="91425" marL="91425">
                    <a:solidFill>
                      <a:srgbClr val="FDB82C"/>
                    </a:solidFill>
                  </a:tcPr>
                </a:tc>
              </a:tr>
              <a:tr h="657875">
                <a:tc>
                  <a:txBody>
                    <a:bodyPr/>
                    <a:lstStyle/>
                    <a:p>
                      <a:pPr indent="0" lvl="0" marL="0" rtl="0" algn="l">
                        <a:spcBef>
                          <a:spcPts val="0"/>
                        </a:spcBef>
                        <a:spcAft>
                          <a:spcPts val="0"/>
                        </a:spcAft>
                        <a:buClr>
                          <a:schemeClr val="dk1"/>
                        </a:buClr>
                        <a:buSzPts val="1100"/>
                        <a:buFont typeface="Arial"/>
                        <a:buNone/>
                      </a:pPr>
                      <a:r>
                        <a:rPr lang="en" sz="900">
                          <a:solidFill>
                            <a:srgbClr val="FFFFFF"/>
                          </a:solidFill>
                          <a:latin typeface="Roboto"/>
                          <a:ea typeface="Roboto"/>
                          <a:cs typeface="Roboto"/>
                          <a:sym typeface="Roboto"/>
                        </a:rPr>
                        <a:t>Purpose: the reason information exists</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What is the purpose? Is it to inform, teacher, sell, entertain, or persuade?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author make the purpose clear?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Is the information fact, opinion, or propaganda? </a:t>
                      </a:r>
                      <a:endParaRPr sz="900">
                        <a:solidFill>
                          <a:srgbClr val="FFFFFF"/>
                        </a:solidFill>
                        <a:latin typeface="Roboto"/>
                        <a:ea typeface="Roboto"/>
                        <a:cs typeface="Roboto"/>
                        <a:sym typeface="Roboto"/>
                      </a:endParaRPr>
                    </a:p>
                  </a:txBody>
                  <a:tcPr marT="91425" marB="91425" marR="91425" marL="91425">
                    <a:solidFill>
                      <a:srgbClr val="F57430"/>
                    </a:solidFill>
                  </a:tcPr>
                </a:tc>
              </a:tr>
            </a:tbl>
          </a:graphicData>
        </a:graphic>
      </p:graphicFrame>
      <p:sp>
        <p:nvSpPr>
          <p:cNvPr id="735" name="Google Shape;735;p63"/>
          <p:cNvSpPr/>
          <p:nvPr/>
        </p:nvSpPr>
        <p:spPr>
          <a:xfrm>
            <a:off x="937025" y="1472850"/>
            <a:ext cx="722100" cy="683100"/>
          </a:xfrm>
          <a:prstGeom prst="ellipse">
            <a:avLst/>
          </a:prstGeom>
          <a:solidFill>
            <a:srgbClr val="FF3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63"/>
          <p:cNvSpPr/>
          <p:nvPr/>
        </p:nvSpPr>
        <p:spPr>
          <a:xfrm>
            <a:off x="937025" y="2189100"/>
            <a:ext cx="722100" cy="6831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3"/>
          <p:cNvSpPr/>
          <p:nvPr/>
        </p:nvSpPr>
        <p:spPr>
          <a:xfrm>
            <a:off x="937025" y="2905350"/>
            <a:ext cx="722100" cy="6831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3"/>
          <p:cNvSpPr/>
          <p:nvPr/>
        </p:nvSpPr>
        <p:spPr>
          <a:xfrm>
            <a:off x="937025" y="3621600"/>
            <a:ext cx="722100" cy="683100"/>
          </a:xfrm>
          <a:prstGeom prst="ellipse">
            <a:avLst/>
          </a:prstGeom>
          <a:solidFill>
            <a:srgbClr val="FDB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63"/>
          <p:cNvSpPr/>
          <p:nvPr/>
        </p:nvSpPr>
        <p:spPr>
          <a:xfrm>
            <a:off x="937025" y="4337850"/>
            <a:ext cx="722100" cy="683100"/>
          </a:xfrm>
          <a:prstGeom prst="ellipse">
            <a:avLst/>
          </a:prstGeom>
          <a:solidFill>
            <a:srgbClr val="F574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63"/>
          <p:cNvSpPr/>
          <p:nvPr/>
        </p:nvSpPr>
        <p:spPr>
          <a:xfrm>
            <a:off x="1056475" y="1578900"/>
            <a:ext cx="483199" cy="471001"/>
          </a:xfrm>
          <a:prstGeom prst="rect">
            <a:avLst/>
          </a:prstGeom>
        </p:spPr>
        <p:txBody>
          <a:bodyPr>
            <a:prstTxWarp prst="textPlain"/>
          </a:bodyPr>
          <a:lstStyle/>
          <a:p>
            <a:pPr lvl="0" algn="ctr"/>
            <a:r>
              <a:rPr b="1" i="0">
                <a:ln>
                  <a:noFill/>
                </a:ln>
                <a:solidFill>
                  <a:srgbClr val="FFFFFF"/>
                </a:solidFill>
                <a:latin typeface="Raleway"/>
              </a:rPr>
              <a:t>C</a:t>
            </a:r>
          </a:p>
        </p:txBody>
      </p:sp>
      <p:sp>
        <p:nvSpPr>
          <p:cNvPr id="741" name="Google Shape;741;p63"/>
          <p:cNvSpPr/>
          <p:nvPr/>
        </p:nvSpPr>
        <p:spPr>
          <a:xfrm>
            <a:off x="1090275" y="2298425"/>
            <a:ext cx="436095" cy="464459"/>
          </a:xfrm>
          <a:prstGeom prst="rect">
            <a:avLst/>
          </a:prstGeom>
        </p:spPr>
        <p:txBody>
          <a:bodyPr>
            <a:prstTxWarp prst="textPlain"/>
          </a:bodyPr>
          <a:lstStyle/>
          <a:p>
            <a:pPr lvl="0" algn="ctr"/>
            <a:r>
              <a:rPr b="1" i="0">
                <a:ln>
                  <a:noFill/>
                </a:ln>
                <a:solidFill>
                  <a:srgbClr val="FFFFFF"/>
                </a:solidFill>
                <a:latin typeface="Raleway"/>
              </a:rPr>
              <a:t>R</a:t>
            </a:r>
          </a:p>
        </p:txBody>
      </p:sp>
      <p:sp>
        <p:nvSpPr>
          <p:cNvPr id="742" name="Google Shape;742;p63"/>
          <p:cNvSpPr/>
          <p:nvPr/>
        </p:nvSpPr>
        <p:spPr>
          <a:xfrm>
            <a:off x="1056475" y="3014675"/>
            <a:ext cx="503713" cy="464459"/>
          </a:xfrm>
          <a:prstGeom prst="rect">
            <a:avLst/>
          </a:prstGeom>
        </p:spPr>
        <p:txBody>
          <a:bodyPr>
            <a:prstTxWarp prst="textPlain"/>
          </a:bodyPr>
          <a:lstStyle/>
          <a:p>
            <a:pPr lvl="0" algn="ctr"/>
            <a:r>
              <a:rPr b="1" i="0">
                <a:ln>
                  <a:noFill/>
                </a:ln>
                <a:solidFill>
                  <a:srgbClr val="FFFFFF"/>
                </a:solidFill>
                <a:latin typeface="Raleway"/>
              </a:rPr>
              <a:t>A</a:t>
            </a:r>
          </a:p>
        </p:txBody>
      </p:sp>
      <p:sp>
        <p:nvSpPr>
          <p:cNvPr id="743" name="Google Shape;743;p63"/>
          <p:cNvSpPr/>
          <p:nvPr/>
        </p:nvSpPr>
        <p:spPr>
          <a:xfrm>
            <a:off x="1056475" y="3730925"/>
            <a:ext cx="503713" cy="464459"/>
          </a:xfrm>
          <a:prstGeom prst="rect">
            <a:avLst/>
          </a:prstGeom>
        </p:spPr>
        <p:txBody>
          <a:bodyPr>
            <a:prstTxWarp prst="textPlain"/>
          </a:bodyPr>
          <a:lstStyle/>
          <a:p>
            <a:pPr lvl="0" algn="ctr"/>
            <a:r>
              <a:rPr b="1" i="0">
                <a:ln>
                  <a:noFill/>
                </a:ln>
                <a:solidFill>
                  <a:srgbClr val="FFFFFF"/>
                </a:solidFill>
                <a:latin typeface="Raleway"/>
              </a:rPr>
              <a:t>A</a:t>
            </a:r>
          </a:p>
        </p:txBody>
      </p:sp>
      <p:sp>
        <p:nvSpPr>
          <p:cNvPr id="744" name="Google Shape;744;p63"/>
          <p:cNvSpPr/>
          <p:nvPr/>
        </p:nvSpPr>
        <p:spPr>
          <a:xfrm>
            <a:off x="1108137" y="4447175"/>
            <a:ext cx="400387" cy="464459"/>
          </a:xfrm>
          <a:prstGeom prst="rect">
            <a:avLst/>
          </a:prstGeom>
        </p:spPr>
        <p:txBody>
          <a:bodyPr>
            <a:prstTxWarp prst="textPlain"/>
          </a:bodyPr>
          <a:lstStyle/>
          <a:p>
            <a:pPr lvl="0" algn="ctr"/>
            <a:r>
              <a:rPr b="1" i="0">
                <a:ln>
                  <a:noFill/>
                </a:ln>
                <a:solidFill>
                  <a:srgbClr val="FFFFFF"/>
                </a:solidFill>
                <a:latin typeface="Raleway"/>
              </a:rPr>
              <a:t>P</a:t>
            </a:r>
          </a:p>
        </p:txBody>
      </p:sp>
      <p:sp>
        <p:nvSpPr>
          <p:cNvPr id="745" name="Google Shape;745;p63"/>
          <p:cNvSpPr txBox="1"/>
          <p:nvPr/>
        </p:nvSpPr>
        <p:spPr>
          <a:xfrm>
            <a:off x="116025" y="4905300"/>
            <a:ext cx="786900" cy="1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hlinkClick r:id="rId6"/>
              </a:rPr>
              <a:t>source</a:t>
            </a:r>
            <a:endParaRPr sz="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751" name="Google Shape;751;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52" name="Google Shape;752;p6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53" name="Google Shape;753;p6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54" name="Google Shape;754;p6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755" name="Google Shape;755;p64"/>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can you determine if news is fake or factual?</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the main point of your </a:t>
                      </a:r>
                      <a:r>
                        <a:rPr lang="en" sz="1800">
                          <a:solidFill>
                            <a:srgbClr val="1F3A93"/>
                          </a:solidFill>
                          <a:latin typeface="Roboto"/>
                          <a:ea typeface="Roboto"/>
                          <a:cs typeface="Roboto"/>
                          <a:sym typeface="Roboto"/>
                        </a:rPr>
                        <a:t>documentary</a:t>
                      </a:r>
                      <a:r>
                        <a:rPr lang="en" sz="1800">
                          <a:solidFill>
                            <a:srgbClr val="1F3A93"/>
                          </a:solidFill>
                          <a:latin typeface="Roboto"/>
                          <a:ea typeface="Roboto"/>
                          <a:cs typeface="Roboto"/>
                          <a:sym typeface="Roboto"/>
                        </a:rPr>
                        <a:t>?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56" name="Google Shape;756;p64"/>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6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62" name="Google Shape;762;p65"/>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763" name="Google Shape;763;p6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6</a:t>
            </a:r>
            <a:endParaRPr b="1" sz="4800">
              <a:solidFill>
                <a:schemeClr val="lt1"/>
              </a:solidFill>
              <a:latin typeface="Roboto Condensed"/>
              <a:ea typeface="Roboto Condensed"/>
              <a:cs typeface="Roboto Condensed"/>
              <a:sym typeface="Roboto Condensed"/>
            </a:endParaRPr>
          </a:p>
        </p:txBody>
      </p:sp>
      <p:sp>
        <p:nvSpPr>
          <p:cNvPr id="764" name="Google Shape;764;p65"/>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Climate Justice:</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All Voices Matter</a:t>
            </a:r>
            <a:endParaRPr sz="2600">
              <a:solidFill>
                <a:schemeClr val="lt1"/>
              </a:solidFill>
              <a:latin typeface="Raleway Medium"/>
              <a:ea typeface="Raleway Medium"/>
              <a:cs typeface="Raleway Medium"/>
              <a:sym typeface="Raleway Medium"/>
            </a:endParaRPr>
          </a:p>
        </p:txBody>
      </p:sp>
      <p:cxnSp>
        <p:nvCxnSpPr>
          <p:cNvPr id="765" name="Google Shape;765;p6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66" name="Google Shape;766;p65"/>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66"/>
          <p:cNvSpPr txBox="1"/>
          <p:nvPr>
            <p:ph type="title"/>
          </p:nvPr>
        </p:nvSpPr>
        <p:spPr>
          <a:xfrm>
            <a:off x="311700" y="92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772" name="Google Shape;772;p66"/>
          <p:cNvCxnSpPr/>
          <p:nvPr/>
        </p:nvCxnSpPr>
        <p:spPr>
          <a:xfrm flipH="1" rot="10800000">
            <a:off x="257175" y="624600"/>
            <a:ext cx="8379900" cy="23100"/>
          </a:xfrm>
          <a:prstGeom prst="straightConnector1">
            <a:avLst/>
          </a:prstGeom>
          <a:noFill/>
          <a:ln cap="flat" cmpd="sng" w="28575">
            <a:solidFill>
              <a:srgbClr val="1F3A93"/>
            </a:solidFill>
            <a:prstDash val="solid"/>
            <a:round/>
            <a:headEnd len="med" w="med" type="none"/>
            <a:tailEnd len="med" w="med" type="none"/>
          </a:ln>
        </p:spPr>
      </p:cxnSp>
      <p:pic>
        <p:nvPicPr>
          <p:cNvPr id="773" name="Google Shape;773;p6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74" name="Google Shape;774;p66"/>
          <p:cNvPicPr preferRelativeResize="0"/>
          <p:nvPr/>
        </p:nvPicPr>
        <p:blipFill rotWithShape="1">
          <a:blip r:embed="rId4">
            <a:alphaModFix/>
          </a:blip>
          <a:srcRect b="30219" l="-822" r="18618" t="3379"/>
          <a:stretch/>
        </p:blipFill>
        <p:spPr>
          <a:xfrm>
            <a:off x="7777250" y="3723444"/>
            <a:ext cx="1863559" cy="1420057"/>
          </a:xfrm>
          <a:prstGeom prst="rect">
            <a:avLst/>
          </a:prstGeom>
          <a:noFill/>
          <a:ln>
            <a:noFill/>
          </a:ln>
        </p:spPr>
      </p:pic>
      <p:pic>
        <p:nvPicPr>
          <p:cNvPr id="775" name="Google Shape;775;p66"/>
          <p:cNvPicPr preferRelativeResize="0"/>
          <p:nvPr/>
        </p:nvPicPr>
        <p:blipFill rotWithShape="1">
          <a:blip r:embed="rId5">
            <a:alphaModFix/>
          </a:blip>
          <a:srcRect b="14270" l="17519" r="13855" t="14270"/>
          <a:stretch/>
        </p:blipFill>
        <p:spPr>
          <a:xfrm rot="368705">
            <a:off x="8107840" y="3842471"/>
            <a:ext cx="1258591" cy="1238158"/>
          </a:xfrm>
          <a:prstGeom prst="rect">
            <a:avLst/>
          </a:prstGeom>
          <a:noFill/>
          <a:ln>
            <a:noFill/>
          </a:ln>
        </p:spPr>
      </p:pic>
      <p:sp>
        <p:nvSpPr>
          <p:cNvPr id="776" name="Google Shape;776;p66"/>
          <p:cNvSpPr txBox="1"/>
          <p:nvPr>
            <p:ph idx="1" type="body"/>
          </p:nvPr>
        </p:nvSpPr>
        <p:spPr>
          <a:xfrm>
            <a:off x="374675" y="8183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777" name="Google Shape;777;p66"/>
          <p:cNvGraphicFramePr/>
          <p:nvPr/>
        </p:nvGraphicFramePr>
        <p:xfrm>
          <a:off x="341238" y="1596700"/>
          <a:ext cx="3000000" cy="3000000"/>
        </p:xfrm>
        <a:graphic>
          <a:graphicData uri="http://schemas.openxmlformats.org/drawingml/2006/table">
            <a:tbl>
              <a:tblPr>
                <a:noFill/>
                <a:tableStyleId>{E8B1CB89-DCD9-4D9A-B840-D2297D9B4424}</a:tableStyleId>
              </a:tblPr>
              <a:tblGrid>
                <a:gridCol w="5547075"/>
              </a:tblGrid>
              <a:tr h="18149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Who is most </a:t>
                      </a:r>
                      <a:r>
                        <a:rPr lang="en" sz="1800">
                          <a:solidFill>
                            <a:srgbClr val="1F3A93"/>
                          </a:solidFill>
                          <a:latin typeface="Roboto"/>
                          <a:ea typeface="Roboto"/>
                          <a:cs typeface="Roboto"/>
                          <a:sym typeface="Roboto"/>
                        </a:rPr>
                        <a:t>affected</a:t>
                      </a:r>
                      <a:r>
                        <a:rPr lang="en" sz="1800">
                          <a:solidFill>
                            <a:srgbClr val="1F3A93"/>
                          </a:solidFill>
                          <a:latin typeface="Roboto"/>
                          <a:ea typeface="Roboto"/>
                          <a:cs typeface="Roboto"/>
                          <a:sym typeface="Roboto"/>
                        </a:rPr>
                        <a:t> by climate change?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783" name="Google Shape;783;p67"/>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Explain what climate justice is and how climate change impacts minorities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Evaluate the relevance of climate change stories and select stories for their documentary.</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784" name="Google Shape;784;p67"/>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85" name="Google Shape;785;p6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86" name="Google Shape;786;p6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87" name="Google Shape;787;p6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793" name="Google Shape;793;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94" name="Google Shape;794;p68"/>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795" name="Google Shape;795;p6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96" name="Google Shape;796;p68"/>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797" name="Google Shape;797;p68"/>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Lesson: Why Voices Matter in Climate Justice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Voices Matter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803" name="Google Shape;803;p6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4" name="Google Shape;804;p6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05" name="Google Shape;805;p6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06" name="Google Shape;806;p6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807" name="Google Shape;807;p69"/>
          <p:cNvSpPr txBox="1"/>
          <p:nvPr>
            <p:ph idx="1" type="body"/>
          </p:nvPr>
        </p:nvSpPr>
        <p:spPr>
          <a:xfrm>
            <a:off x="178450" y="1196000"/>
            <a:ext cx="4282800" cy="3518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Climate change is real &amp; </a:t>
            </a:r>
            <a:r>
              <a:rPr b="1" lang="en">
                <a:solidFill>
                  <a:srgbClr val="00B2A9"/>
                </a:solidFill>
                <a:latin typeface="Roboto"/>
                <a:ea typeface="Roboto"/>
                <a:cs typeface="Roboto"/>
                <a:sym typeface="Roboto"/>
              </a:rPr>
              <a:t>affects</a:t>
            </a:r>
            <a:r>
              <a:rPr b="1" lang="en">
                <a:solidFill>
                  <a:srgbClr val="00B2A9"/>
                </a:solidFill>
                <a:latin typeface="Roboto"/>
                <a:ea typeface="Roboto"/>
                <a:cs typeface="Roboto"/>
                <a:sym typeface="Roboto"/>
              </a:rPr>
              <a:t> us all.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Watch this video explaining why climate justice is important.</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“This is only one example of environmental racism that low-income communities of color face. For residents in the area, they are not just fighting climate change, they're fighting for their ‘Freedom to Breathe’." </a:t>
            </a:r>
            <a:r>
              <a:rPr b="1" lang="en" sz="1200">
                <a:solidFill>
                  <a:srgbClr val="00B2A9"/>
                </a:solidFill>
                <a:latin typeface="Roboto"/>
                <a:ea typeface="Roboto"/>
                <a:cs typeface="Roboto"/>
                <a:sym typeface="Roboto"/>
              </a:rPr>
              <a:t>(</a:t>
            </a:r>
            <a:r>
              <a:rPr b="1" lang="en" sz="1200" u="sng">
                <a:solidFill>
                  <a:srgbClr val="00B2A9"/>
                </a:solidFill>
                <a:latin typeface="Roboto"/>
                <a:ea typeface="Roboto"/>
                <a:cs typeface="Roboto"/>
                <a:sym typeface="Roboto"/>
                <a:hlinkClick r:id="rId6">
                  <a:extLst>
                    <a:ext uri="{A12FA001-AC4F-418D-AE19-62706E023703}">
                      <ahyp:hlinkClr val="tx"/>
                    </a:ext>
                  </a:extLst>
                </a:hlinkClick>
              </a:rPr>
              <a:t>source</a:t>
            </a:r>
            <a:r>
              <a:rPr b="1" lang="en" sz="1200">
                <a:solidFill>
                  <a:srgbClr val="00B2A9"/>
                </a:solidFill>
                <a:latin typeface="Roboto"/>
                <a:ea typeface="Roboto"/>
                <a:cs typeface="Roboto"/>
                <a:sym typeface="Roboto"/>
              </a:rPr>
              <a:t>)</a:t>
            </a:r>
            <a:endParaRPr b="1" sz="1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808" name="Google Shape;808;p69">
            <a:hlinkClick r:id="rId7"/>
          </p:cNvPr>
          <p:cNvPicPr preferRelativeResize="0"/>
          <p:nvPr/>
        </p:nvPicPr>
        <p:blipFill>
          <a:blip r:embed="rId8">
            <a:alphaModFix/>
          </a:blip>
          <a:stretch>
            <a:fillRect/>
          </a:stretch>
        </p:blipFill>
        <p:spPr>
          <a:xfrm>
            <a:off x="5122725" y="2204811"/>
            <a:ext cx="2779626" cy="1500775"/>
          </a:xfrm>
          <a:prstGeom prst="rect">
            <a:avLst/>
          </a:prstGeom>
          <a:noFill/>
          <a:ln cap="flat" cmpd="sng" w="38100">
            <a:solidFill>
              <a:srgbClr val="1F3A93"/>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7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14" name="Google Shape;814;p7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15" name="Google Shape;815;p7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816" name="Google Shape;816;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817" name="Google Shape;817;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18" name="Google Shape;818;p70"/>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500">
                <a:solidFill>
                  <a:srgbClr val="1F3A93"/>
                </a:solidFill>
                <a:latin typeface="Roboto"/>
                <a:ea typeface="Roboto"/>
                <a:cs typeface="Roboto"/>
                <a:sym typeface="Roboto"/>
              </a:rPr>
              <a:t>Read stories from real people about how Climate Change has affected their lives! </a:t>
            </a:r>
            <a:endParaRPr b="1" sz="1500">
              <a:solidFill>
                <a:srgbClr val="1F3A93"/>
              </a:solidFill>
              <a:latin typeface="Roboto"/>
              <a:ea typeface="Roboto"/>
              <a:cs typeface="Roboto"/>
              <a:sym typeface="Roboto"/>
            </a:endParaRPr>
          </a:p>
        </p:txBody>
      </p:sp>
      <p:graphicFrame>
        <p:nvGraphicFramePr>
          <p:cNvPr id="819" name="Google Shape;819;p70"/>
          <p:cNvGraphicFramePr/>
          <p:nvPr/>
        </p:nvGraphicFramePr>
        <p:xfrm>
          <a:off x="457200" y="1476375"/>
          <a:ext cx="3000000" cy="3000000"/>
        </p:xfrm>
        <a:graphic>
          <a:graphicData uri="http://schemas.openxmlformats.org/drawingml/2006/table">
            <a:tbl>
              <a:tblPr>
                <a:noFill/>
                <a:tableStyleId>{E8B1CB89-DCD9-4D9A-B840-D2297D9B4424}</a:tableStyleId>
              </a:tblPr>
              <a:tblGrid>
                <a:gridCol w="1340175"/>
                <a:gridCol w="1340175"/>
                <a:gridCol w="1340175"/>
                <a:gridCol w="1340175"/>
                <a:gridCol w="1340175"/>
              </a:tblGrid>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Larry Gibson, West Virginia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Roman Abramovich, Russia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Wangari Maathai, Kenya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Enele Sopoaga, Tuvalu</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Matthew Gilbert, Alaska/Canada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Chris Loken, New York</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James Hansen, NASA/</a:t>
                      </a:r>
                      <a:endParaRPr b="1" sz="1000">
                        <a:solidFill>
                          <a:schemeClr val="lt1"/>
                        </a:solidFill>
                        <a:latin typeface="Roboto"/>
                        <a:ea typeface="Roboto"/>
                        <a:cs typeface="Roboto"/>
                        <a:sym typeface="Roboto"/>
                      </a:endParaRPr>
                    </a:p>
                    <a:p>
                      <a:pPr indent="0" lvl="0" marL="0" rtl="0" algn="l">
                        <a:spcBef>
                          <a:spcPts val="0"/>
                        </a:spcBef>
                        <a:spcAft>
                          <a:spcPts val="0"/>
                        </a:spcAft>
                        <a:buNone/>
                      </a:pPr>
                      <a:r>
                        <a:rPr b="1" lang="en" sz="1000">
                          <a:solidFill>
                            <a:schemeClr val="lt1"/>
                          </a:solidFill>
                          <a:latin typeface="Roboto"/>
                          <a:ea typeface="Roboto"/>
                          <a:cs typeface="Roboto"/>
                          <a:sym typeface="Roboto"/>
                        </a:rPr>
                        <a:t>New York City</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Stephanie Tunmore, Greenpeace</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Yolanda del Carmen Marin, El Salvador</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Rafael Hernandez, Desert Angels</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Richard Anderson, Georgia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Trisha Kehaulani Watson, Hawaii</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Mustafa Abdul Hamid, Syria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Steve Tritch, Westinghouse Electric</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Nancy Tanaka, Oregon</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Moi Enomenga, Ecuador</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Anisur Rahman, </a:t>
                      </a:r>
                      <a:r>
                        <a:rPr b="1" lang="en" sz="1000">
                          <a:solidFill>
                            <a:schemeClr val="lt1"/>
                          </a:solidFill>
                          <a:latin typeface="Roboto"/>
                          <a:ea typeface="Roboto"/>
                          <a:cs typeface="Roboto"/>
                          <a:sym typeface="Roboto"/>
                        </a:rPr>
                        <a:t>Bangladesh</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Robert Lovelace, Canada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Wangchuk, India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Elizabeth Easton, </a:t>
                      </a:r>
                      <a:r>
                        <a:rPr b="1" lang="en" sz="1000">
                          <a:solidFill>
                            <a:schemeClr val="lt1"/>
                          </a:solidFill>
                          <a:latin typeface="Roboto"/>
                          <a:ea typeface="Roboto"/>
                          <a:cs typeface="Roboto"/>
                          <a:sym typeface="Roboto"/>
                        </a:rPr>
                        <a:t>California</a:t>
                      </a:r>
                      <a:r>
                        <a:rPr b="1" lang="en" sz="1000">
                          <a:solidFill>
                            <a:schemeClr val="lt1"/>
                          </a:solidFill>
                          <a:latin typeface="Roboto"/>
                          <a:ea typeface="Roboto"/>
                          <a:cs typeface="Roboto"/>
                          <a:sym typeface="Roboto"/>
                        </a:rPr>
                        <a:t>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Tom Conway, Florida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Clr>
                          <a:schemeClr val="dk1"/>
                        </a:buClr>
                        <a:buSzPts val="1100"/>
                        <a:buFont typeface="Arial"/>
                        <a:buNone/>
                      </a:pPr>
                      <a:r>
                        <a:rPr b="1" lang="en" sz="1000">
                          <a:solidFill>
                            <a:schemeClr val="lt1"/>
                          </a:solidFill>
                          <a:latin typeface="Roboto"/>
                          <a:ea typeface="Roboto"/>
                          <a:cs typeface="Roboto"/>
                          <a:sym typeface="Roboto"/>
                        </a:rPr>
                        <a:t>P</a:t>
                      </a:r>
                      <a:r>
                        <a:rPr b="1" lang="en" sz="1000">
                          <a:solidFill>
                            <a:schemeClr val="lt1"/>
                          </a:solidFill>
                          <a:latin typeface="Roboto"/>
                          <a:ea typeface="Roboto"/>
                          <a:cs typeface="Roboto"/>
                          <a:sym typeface="Roboto"/>
                        </a:rPr>
                        <a:t>aulette Richards, Florida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r>
            </a:tbl>
          </a:graphicData>
        </a:graphic>
      </p:graphicFrame>
      <p:sp>
        <p:nvSpPr>
          <p:cNvPr id="820" name="Google Shape;820;p70"/>
          <p:cNvSpPr txBox="1"/>
          <p:nvPr>
            <p:ph idx="1" type="body"/>
          </p:nvPr>
        </p:nvSpPr>
        <p:spPr>
          <a:xfrm rot="1415082">
            <a:off x="7439148" y="2336240"/>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questions in your Student Journal!</a:t>
            </a:r>
            <a:endParaRPr b="1" sz="1200">
              <a:solidFill>
                <a:srgbClr val="1F3A93"/>
              </a:solidFill>
              <a:latin typeface="Roboto"/>
              <a:ea typeface="Roboto"/>
              <a:cs typeface="Roboto"/>
              <a:sym typeface="Roboto"/>
            </a:endParaRPr>
          </a:p>
        </p:txBody>
      </p:sp>
      <p:grpSp>
        <p:nvGrpSpPr>
          <p:cNvPr id="821" name="Google Shape;821;p70"/>
          <p:cNvGrpSpPr/>
          <p:nvPr/>
        </p:nvGrpSpPr>
        <p:grpSpPr>
          <a:xfrm flipH="1" rot="-2537522">
            <a:off x="7282156" y="2985329"/>
            <a:ext cx="893797" cy="610719"/>
            <a:chOff x="3104742" y="3437775"/>
            <a:chExt cx="1575700" cy="1076781"/>
          </a:xfrm>
        </p:grpSpPr>
        <p:sp>
          <p:nvSpPr>
            <p:cNvPr id="822" name="Google Shape;822;p7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3" name="Google Shape;823;p7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4" name="Google Shape;824;p7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5" name="Google Shape;825;p7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6" name="Google Shape;826;p7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7" name="Google Shape;827;p7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8" name="Google Shape;828;p7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9" name="Google Shape;829;p7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30" name="Google Shape;830;p7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31" name="Google Shape;831;p7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37" name="Google Shape;837;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38" name="Google Shape;838;p7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39" name="Google Shape;839;p7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40" name="Google Shape;840;p7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841" name="Google Shape;841;p71"/>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gridSpan="2">
                  <a:txBody>
                    <a:bodyPr/>
                    <a:lstStyle/>
                    <a:p>
                      <a:pPr indent="0" lvl="0" marL="0" rtl="0" algn="ctr">
                        <a:spcBef>
                          <a:spcPts val="0"/>
                        </a:spcBef>
                        <a:spcAft>
                          <a:spcPts val="0"/>
                        </a:spcAft>
                        <a:buNone/>
                      </a:pPr>
                      <a:r>
                        <a:rPr b="1" lang="en" sz="2100">
                          <a:solidFill>
                            <a:srgbClr val="1F3A93"/>
                          </a:solidFill>
                          <a:latin typeface="Roboto"/>
                          <a:ea typeface="Roboto"/>
                          <a:cs typeface="Roboto"/>
                          <a:sym typeface="Roboto"/>
                        </a:rPr>
                        <a:t>Which story impacted you the most? Why was their story so </a:t>
                      </a:r>
                      <a:r>
                        <a:rPr b="1" lang="en" sz="2100">
                          <a:solidFill>
                            <a:srgbClr val="1F3A93"/>
                          </a:solidFill>
                          <a:latin typeface="Roboto"/>
                          <a:ea typeface="Roboto"/>
                          <a:cs typeface="Roboto"/>
                          <a:sym typeface="Roboto"/>
                        </a:rPr>
                        <a:t>powerful</a:t>
                      </a:r>
                      <a:r>
                        <a:rPr b="1" lang="en" sz="2100">
                          <a:solidFill>
                            <a:srgbClr val="1F3A93"/>
                          </a:solidFill>
                          <a:latin typeface="Roboto"/>
                          <a:ea typeface="Roboto"/>
                          <a:cs typeface="Roboto"/>
                          <a:sym typeface="Roboto"/>
                        </a:rPr>
                        <a:t>? </a:t>
                      </a:r>
                      <a:endParaRPr b="1" sz="21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842" name="Google Shape;842;p71"/>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 question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&amp; ACTIVITY</a:t>
            </a:r>
            <a:endParaRPr b="1">
              <a:solidFill>
                <a:srgbClr val="1F3A93"/>
              </a:solidFill>
              <a:latin typeface="Roboto Condensed"/>
              <a:ea typeface="Roboto Condensed"/>
              <a:cs typeface="Roboto Condensed"/>
              <a:sym typeface="Roboto Condensed"/>
            </a:endParaRPr>
          </a:p>
        </p:txBody>
      </p:sp>
      <p:cxnSp>
        <p:nvCxnSpPr>
          <p:cNvPr id="105" name="Google Shape;105;p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6" name="Google Shape;106;p1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7" name="Google Shape;107;p1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8" name="Google Shape;108;p18"/>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109" name="Google Shape;109;p18">
            <a:hlinkClick r:id="rId6"/>
          </p:cNvPr>
          <p:cNvPicPr preferRelativeResize="0"/>
          <p:nvPr/>
        </p:nvPicPr>
        <p:blipFill>
          <a:blip r:embed="rId7">
            <a:alphaModFix/>
          </a:blip>
          <a:stretch>
            <a:fillRect/>
          </a:stretch>
        </p:blipFill>
        <p:spPr>
          <a:xfrm>
            <a:off x="990050" y="2273525"/>
            <a:ext cx="2272200" cy="1954100"/>
          </a:xfrm>
          <a:prstGeom prst="rect">
            <a:avLst/>
          </a:prstGeom>
          <a:noFill/>
          <a:ln>
            <a:noFill/>
          </a:ln>
        </p:spPr>
      </p:pic>
      <p:sp>
        <p:nvSpPr>
          <p:cNvPr id="110" name="Google Shape;110;p18"/>
          <p:cNvSpPr txBox="1"/>
          <p:nvPr>
            <p:ph idx="1" type="body"/>
          </p:nvPr>
        </p:nvSpPr>
        <p:spPr>
          <a:xfrm>
            <a:off x="500450" y="1811700"/>
            <a:ext cx="3251400" cy="572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00B2A9"/>
                </a:solidFill>
                <a:latin typeface="Roboto"/>
                <a:ea typeface="Roboto"/>
                <a:cs typeface="Roboto"/>
                <a:sym typeface="Roboto"/>
              </a:rPr>
              <a:t>DIGITAL ACTIVITY</a:t>
            </a:r>
            <a:endParaRPr b="1" sz="3000">
              <a:solidFill>
                <a:srgbClr val="00B2A9"/>
              </a:solidFill>
              <a:latin typeface="Roboto"/>
              <a:ea typeface="Roboto"/>
              <a:cs typeface="Roboto"/>
              <a:sym typeface="Roboto"/>
            </a:endParaRPr>
          </a:p>
        </p:txBody>
      </p:sp>
      <p:pic>
        <p:nvPicPr>
          <p:cNvPr id="111" name="Google Shape;111;p18">
            <a:hlinkClick r:id="rId8"/>
          </p:cNvPr>
          <p:cNvPicPr preferRelativeResize="0"/>
          <p:nvPr/>
        </p:nvPicPr>
        <p:blipFill>
          <a:blip r:embed="rId7">
            <a:alphaModFix/>
          </a:blip>
          <a:stretch>
            <a:fillRect/>
          </a:stretch>
        </p:blipFill>
        <p:spPr>
          <a:xfrm>
            <a:off x="4399850" y="2273525"/>
            <a:ext cx="2272200" cy="1954100"/>
          </a:xfrm>
          <a:prstGeom prst="rect">
            <a:avLst/>
          </a:prstGeom>
          <a:noFill/>
          <a:ln>
            <a:noFill/>
          </a:ln>
        </p:spPr>
      </p:pic>
      <p:sp>
        <p:nvSpPr>
          <p:cNvPr id="112" name="Google Shape;112;p18"/>
          <p:cNvSpPr txBox="1"/>
          <p:nvPr>
            <p:ph idx="1" type="body"/>
          </p:nvPr>
        </p:nvSpPr>
        <p:spPr>
          <a:xfrm>
            <a:off x="3663050" y="1811700"/>
            <a:ext cx="3745800" cy="572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00B2A9"/>
                </a:solidFill>
                <a:latin typeface="Roboto"/>
                <a:ea typeface="Roboto"/>
                <a:cs typeface="Roboto"/>
                <a:sym typeface="Roboto"/>
              </a:rPr>
              <a:t>PAPER BASED ACTIVITY</a:t>
            </a:r>
            <a:endParaRPr b="1" sz="3000">
              <a:solidFill>
                <a:srgbClr val="00B2A9"/>
              </a:solidFill>
              <a:latin typeface="Roboto"/>
              <a:ea typeface="Roboto"/>
              <a:cs typeface="Roboto"/>
              <a:sym typeface="Roboto"/>
            </a:endParaRPr>
          </a:p>
        </p:txBody>
      </p:sp>
      <p:sp>
        <p:nvSpPr>
          <p:cNvPr id="113" name="Google Shape;113;p18"/>
          <p:cNvSpPr txBox="1"/>
          <p:nvPr>
            <p:ph idx="1" type="body"/>
          </p:nvPr>
        </p:nvSpPr>
        <p:spPr>
          <a:xfrm rot="1414719">
            <a:off x="6796296" y="2585479"/>
            <a:ext cx="1668718" cy="523292"/>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Click the newspapers for access. </a:t>
            </a:r>
            <a:endParaRPr b="1" sz="1200">
              <a:solidFill>
                <a:srgbClr val="1F3A93"/>
              </a:solidFill>
              <a:latin typeface="Roboto"/>
              <a:ea typeface="Roboto"/>
              <a:cs typeface="Roboto"/>
              <a:sym typeface="Roboto"/>
            </a:endParaRPr>
          </a:p>
        </p:txBody>
      </p:sp>
      <p:grpSp>
        <p:nvGrpSpPr>
          <p:cNvPr id="114" name="Google Shape;114;p18"/>
          <p:cNvGrpSpPr/>
          <p:nvPr/>
        </p:nvGrpSpPr>
        <p:grpSpPr>
          <a:xfrm flipH="1" rot="-2537522">
            <a:off x="6761181" y="3037729"/>
            <a:ext cx="893797" cy="610719"/>
            <a:chOff x="3104742" y="3437775"/>
            <a:chExt cx="1575700" cy="1076781"/>
          </a:xfrm>
        </p:grpSpPr>
        <p:sp>
          <p:nvSpPr>
            <p:cNvPr id="115" name="Google Shape;115;p1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 name="Google Shape;116;p1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 name="Google Shape;117;p1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8" name="Google Shape;118;p1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9" name="Google Shape;119;p1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0" name="Google Shape;120;p1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1" name="Google Shape;121;p1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2" name="Google Shape;122;p1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3" name="Google Shape;123;p1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4" name="Google Shape;124;p1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7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48" name="Google Shape;848;p72"/>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849" name="Google Shape;849;p72"/>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Days 7 </a:t>
            </a:r>
            <a:endParaRPr b="1" sz="4800">
              <a:solidFill>
                <a:schemeClr val="lt1"/>
              </a:solidFill>
              <a:latin typeface="Roboto Condensed"/>
              <a:ea typeface="Roboto Condensed"/>
              <a:cs typeface="Roboto Condensed"/>
              <a:sym typeface="Roboto Condensed"/>
            </a:endParaRPr>
          </a:p>
        </p:txBody>
      </p:sp>
      <p:sp>
        <p:nvSpPr>
          <p:cNvPr id="850" name="Google Shape;850;p72"/>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Design the Documentary</a:t>
            </a:r>
            <a:endParaRPr sz="2600">
              <a:solidFill>
                <a:schemeClr val="lt1"/>
              </a:solidFill>
              <a:latin typeface="Raleway Medium"/>
              <a:ea typeface="Raleway Medium"/>
              <a:cs typeface="Raleway Medium"/>
              <a:sym typeface="Raleway Medium"/>
            </a:endParaRPr>
          </a:p>
        </p:txBody>
      </p:sp>
      <p:cxnSp>
        <p:nvCxnSpPr>
          <p:cNvPr id="851" name="Google Shape;851;p7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52" name="Google Shape;852;p72"/>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858" name="Google Shape;858;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59" name="Google Shape;859;p7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60" name="Google Shape;860;p7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61" name="Google Shape;861;p7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862" name="Google Shape;862;p73"/>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863" name="Google Shape;863;p73"/>
          <p:cNvGraphicFramePr/>
          <p:nvPr/>
        </p:nvGraphicFramePr>
        <p:xfrm>
          <a:off x="803513" y="2411150"/>
          <a:ext cx="3000000" cy="3000000"/>
        </p:xfrm>
        <a:graphic>
          <a:graphicData uri="http://schemas.openxmlformats.org/drawingml/2006/table">
            <a:tbl>
              <a:tblPr>
                <a:noFill/>
                <a:tableStyleId>{E8B1CB89-DCD9-4D9A-B840-D2297D9B4424}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Have you ever watched a documentary? If so, what was it about? If not, write down the last thing you watched that was based on real life events.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869" name="Google Shape;869;p74"/>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the types of documentaries and select the type they plan to create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Begin to write their documentary scripts</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870" name="Google Shape;870;p74"/>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1" name="Google Shape;871;p7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72" name="Google Shape;872;p7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73" name="Google Shape;873;p7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79" name="Google Shape;879;p75"/>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What is a documentary?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Get started, filmmaker!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a:t>
            </a:r>
            <a:r>
              <a:rPr b="1" lang="en" sz="2400">
                <a:solidFill>
                  <a:srgbClr val="00B2A9"/>
                </a:solidFill>
                <a:latin typeface="Roboto"/>
                <a:ea typeface="Roboto"/>
                <a:cs typeface="Roboto"/>
                <a:sym typeface="Roboto"/>
              </a:rPr>
              <a:t>xit Ticket</a:t>
            </a:r>
            <a:endParaRPr b="1" sz="2400">
              <a:solidFill>
                <a:srgbClr val="00B2A9"/>
              </a:solidFill>
              <a:latin typeface="Roboto"/>
              <a:ea typeface="Roboto"/>
              <a:cs typeface="Roboto"/>
              <a:sym typeface="Roboto"/>
            </a:endParaRPr>
          </a:p>
        </p:txBody>
      </p:sp>
      <p:cxnSp>
        <p:nvCxnSpPr>
          <p:cNvPr id="880" name="Google Shape;880;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81" name="Google Shape;881;p75"/>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882" name="Google Shape;882;p7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83" name="Google Shape;883;p7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889" name="Google Shape;889;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90" name="Google Shape;890;p76"/>
          <p:cNvPicPr preferRelativeResize="0"/>
          <p:nvPr/>
        </p:nvPicPr>
        <p:blipFill>
          <a:blip r:embed="rId3">
            <a:alphaModFix amt="26000"/>
          </a:blip>
          <a:stretch>
            <a:fillRect/>
          </a:stretch>
        </p:blipFill>
        <p:spPr>
          <a:xfrm rot="1184221">
            <a:off x="5980450" y="-848537"/>
            <a:ext cx="3539732" cy="3539732"/>
          </a:xfrm>
          <a:prstGeom prst="rect">
            <a:avLst/>
          </a:prstGeom>
          <a:noFill/>
          <a:ln>
            <a:noFill/>
          </a:ln>
        </p:spPr>
      </p:pic>
      <p:pic>
        <p:nvPicPr>
          <p:cNvPr id="891" name="Google Shape;891;p7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92" name="Google Shape;892;p76"/>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893" name="Google Shape;893;p76"/>
          <p:cNvSpPr txBox="1"/>
          <p:nvPr>
            <p:ph idx="1" type="body"/>
          </p:nvPr>
        </p:nvSpPr>
        <p:spPr>
          <a:xfrm>
            <a:off x="228100" y="1181488"/>
            <a:ext cx="6734700" cy="21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Documentaries are nonfiction movies that </a:t>
            </a:r>
            <a:r>
              <a:rPr b="1" lang="en">
                <a:solidFill>
                  <a:srgbClr val="00B2A9"/>
                </a:solidFill>
                <a:latin typeface="Roboto"/>
                <a:ea typeface="Roboto"/>
                <a:cs typeface="Roboto"/>
                <a:sym typeface="Roboto"/>
              </a:rPr>
              <a:t>explore</a:t>
            </a:r>
            <a:r>
              <a:rPr b="1" lang="en">
                <a:solidFill>
                  <a:srgbClr val="00B2A9"/>
                </a:solidFill>
                <a:latin typeface="Roboto"/>
                <a:ea typeface="Roboto"/>
                <a:cs typeface="Roboto"/>
                <a:sym typeface="Roboto"/>
              </a:rPr>
              <a:t> and </a:t>
            </a:r>
            <a:r>
              <a:rPr b="1" lang="en">
                <a:solidFill>
                  <a:srgbClr val="00B2A9"/>
                </a:solidFill>
                <a:latin typeface="Roboto"/>
                <a:ea typeface="Roboto"/>
                <a:cs typeface="Roboto"/>
                <a:sym typeface="Roboto"/>
              </a:rPr>
              <a:t>investigate</a:t>
            </a:r>
            <a:r>
              <a:rPr b="1" lang="en">
                <a:solidFill>
                  <a:srgbClr val="00B2A9"/>
                </a:solidFill>
                <a:latin typeface="Roboto"/>
                <a:ea typeface="Roboto"/>
                <a:cs typeface="Roboto"/>
                <a:sym typeface="Roboto"/>
              </a:rPr>
              <a:t> real stories! </a:t>
            </a:r>
            <a:endParaRPr b="1">
              <a:solidFill>
                <a:srgbClr val="00B2A9"/>
              </a:solidFill>
              <a:latin typeface="Roboto"/>
              <a:ea typeface="Roboto"/>
              <a:cs typeface="Roboto"/>
              <a:sym typeface="Roboto"/>
            </a:endParaRPr>
          </a:p>
          <a:p>
            <a:pPr indent="0" lvl="0" marL="0" rtl="0" algn="l">
              <a:spcBef>
                <a:spcPts val="1600"/>
              </a:spcBef>
              <a:spcAft>
                <a:spcPts val="0"/>
              </a:spcAft>
              <a:buNone/>
            </a:pPr>
            <a:r>
              <a:rPr b="1" lang="en">
                <a:solidFill>
                  <a:srgbClr val="00B2A9"/>
                </a:solidFill>
                <a:latin typeface="Roboto"/>
                <a:ea typeface="Roboto"/>
                <a:cs typeface="Roboto"/>
                <a:sym typeface="Roboto"/>
              </a:rPr>
              <a:t>Documentaries</a:t>
            </a:r>
            <a:r>
              <a:rPr b="1" lang="en">
                <a:solidFill>
                  <a:srgbClr val="00B2A9"/>
                </a:solidFill>
                <a:latin typeface="Roboto"/>
                <a:ea typeface="Roboto"/>
                <a:cs typeface="Roboto"/>
                <a:sym typeface="Roboto"/>
              </a:rPr>
              <a:t> should:</a:t>
            </a:r>
            <a:endParaRPr b="1">
              <a:solidFill>
                <a:srgbClr val="00B2A9"/>
              </a:solidFill>
              <a:latin typeface="Roboto"/>
              <a:ea typeface="Roboto"/>
              <a:cs typeface="Roboto"/>
              <a:sym typeface="Roboto"/>
            </a:endParaRPr>
          </a:p>
          <a:p>
            <a:pPr indent="-342900" lvl="0" marL="457200" rtl="0" algn="l">
              <a:spcBef>
                <a:spcPts val="1600"/>
              </a:spcBef>
              <a:spcAft>
                <a:spcPts val="0"/>
              </a:spcAft>
              <a:buClr>
                <a:srgbClr val="00B2A9"/>
              </a:buClr>
              <a:buSzPts val="1800"/>
              <a:buFont typeface="Roboto"/>
              <a:buChar char="●"/>
            </a:pPr>
            <a:r>
              <a:rPr b="1" lang="en">
                <a:solidFill>
                  <a:srgbClr val="00B2A9"/>
                </a:solidFill>
                <a:latin typeface="Roboto"/>
                <a:ea typeface="Roboto"/>
                <a:cs typeface="Roboto"/>
                <a:sym typeface="Roboto"/>
              </a:rPr>
              <a:t>b</a:t>
            </a:r>
            <a:r>
              <a:rPr b="1" lang="en">
                <a:solidFill>
                  <a:srgbClr val="00B2A9"/>
                </a:solidFill>
                <a:latin typeface="Roboto"/>
                <a:ea typeface="Roboto"/>
                <a:cs typeface="Roboto"/>
                <a:sym typeface="Roboto"/>
              </a:rPr>
              <a:t>e informative </a:t>
            </a:r>
            <a:endParaRPr b="1">
              <a:solidFill>
                <a:srgbClr val="00B2A9"/>
              </a:solidFill>
              <a:latin typeface="Roboto"/>
              <a:ea typeface="Roboto"/>
              <a:cs typeface="Roboto"/>
              <a:sym typeface="Roboto"/>
            </a:endParaRPr>
          </a:p>
          <a:p>
            <a:pPr indent="-342900" lvl="0" marL="457200" rtl="0" algn="l">
              <a:spcBef>
                <a:spcPts val="0"/>
              </a:spcBef>
              <a:spcAft>
                <a:spcPts val="0"/>
              </a:spcAft>
              <a:buClr>
                <a:srgbClr val="00B2A9"/>
              </a:buClr>
              <a:buSzPts val="1800"/>
              <a:buFont typeface="Roboto"/>
              <a:buChar char="●"/>
            </a:pPr>
            <a:r>
              <a:rPr b="1" lang="en">
                <a:solidFill>
                  <a:srgbClr val="00B2A9"/>
                </a:solidFill>
                <a:latin typeface="Roboto"/>
                <a:ea typeface="Roboto"/>
                <a:cs typeface="Roboto"/>
                <a:sym typeface="Roboto"/>
              </a:rPr>
              <a:t>bring attention to real stories </a:t>
            </a:r>
            <a:endParaRPr b="1">
              <a:solidFill>
                <a:srgbClr val="00B2A9"/>
              </a:solidFill>
              <a:latin typeface="Roboto"/>
              <a:ea typeface="Roboto"/>
              <a:cs typeface="Roboto"/>
              <a:sym typeface="Roboto"/>
            </a:endParaRPr>
          </a:p>
          <a:p>
            <a:pPr indent="-342900" lvl="0" marL="457200" rtl="0" algn="l">
              <a:spcBef>
                <a:spcPts val="0"/>
              </a:spcBef>
              <a:spcAft>
                <a:spcPts val="0"/>
              </a:spcAft>
              <a:buClr>
                <a:srgbClr val="00B2A9"/>
              </a:buClr>
              <a:buSzPts val="1800"/>
              <a:buFont typeface="Roboto"/>
              <a:buChar char="●"/>
            </a:pPr>
            <a:r>
              <a:rPr b="1" lang="en">
                <a:solidFill>
                  <a:srgbClr val="00B2A9"/>
                </a:solidFill>
                <a:latin typeface="Roboto"/>
                <a:ea typeface="Roboto"/>
                <a:cs typeface="Roboto"/>
                <a:sym typeface="Roboto"/>
              </a:rPr>
              <a:t>raise awareness and understanding of the events currently taking place </a:t>
            </a:r>
            <a:endParaRPr b="1">
              <a:solidFill>
                <a:srgbClr val="00B2A9"/>
              </a:solidFill>
              <a:latin typeface="Roboto"/>
              <a:ea typeface="Roboto"/>
              <a:cs typeface="Roboto"/>
              <a:sym typeface="Roboto"/>
            </a:endParaRPr>
          </a:p>
        </p:txBody>
      </p:sp>
      <p:sp>
        <p:nvSpPr>
          <p:cNvPr id="894" name="Google Shape;894;p76"/>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Nonfiction means a movie that is based on facts, real events, and real people - like a biography or historical event. </a:t>
            </a:r>
            <a:endParaRPr sz="1300">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900" name="Google Shape;900;p7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1" name="Google Shape;901;p77"/>
          <p:cNvPicPr preferRelativeResize="0"/>
          <p:nvPr/>
        </p:nvPicPr>
        <p:blipFill>
          <a:blip r:embed="rId3">
            <a:alphaModFix amt="26000"/>
          </a:blip>
          <a:stretch>
            <a:fillRect/>
          </a:stretch>
        </p:blipFill>
        <p:spPr>
          <a:xfrm rot="1184221">
            <a:off x="5980450" y="-848537"/>
            <a:ext cx="3539732" cy="3539732"/>
          </a:xfrm>
          <a:prstGeom prst="rect">
            <a:avLst/>
          </a:prstGeom>
          <a:noFill/>
          <a:ln>
            <a:noFill/>
          </a:ln>
        </p:spPr>
      </p:pic>
      <p:pic>
        <p:nvPicPr>
          <p:cNvPr id="902" name="Google Shape;902;p7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03" name="Google Shape;903;p7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904" name="Google Shape;904;p77"/>
          <p:cNvSpPr txBox="1"/>
          <p:nvPr>
            <p:ph idx="1" type="body"/>
          </p:nvPr>
        </p:nvSpPr>
        <p:spPr>
          <a:xfrm>
            <a:off x="228100" y="1181488"/>
            <a:ext cx="6734700" cy="21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What is a documentary? </a:t>
            </a:r>
            <a:endParaRPr b="1">
              <a:solidFill>
                <a:srgbClr val="1F3A93"/>
              </a:solidFill>
              <a:latin typeface="Roboto"/>
              <a:ea typeface="Roboto"/>
              <a:cs typeface="Roboto"/>
              <a:sym typeface="Roboto"/>
            </a:endParaRPr>
          </a:p>
          <a:p>
            <a:pPr indent="0" lvl="0" marL="0" rtl="0" algn="l">
              <a:spcBef>
                <a:spcPts val="1600"/>
              </a:spcBef>
              <a:spcAft>
                <a:spcPts val="0"/>
              </a:spcAft>
              <a:buNone/>
            </a:pPr>
            <a:r>
              <a:rPr b="1" lang="en">
                <a:solidFill>
                  <a:srgbClr val="00B2A9"/>
                </a:solidFill>
                <a:latin typeface="Roboto"/>
                <a:ea typeface="Roboto"/>
                <a:cs typeface="Roboto"/>
                <a:sym typeface="Roboto"/>
              </a:rPr>
              <a:t>Documentaries usually are created to </a:t>
            </a:r>
            <a:r>
              <a:rPr b="1" lang="en">
                <a:solidFill>
                  <a:srgbClr val="1F3A93"/>
                </a:solidFill>
                <a:latin typeface="Roboto"/>
                <a:ea typeface="Roboto"/>
                <a:cs typeface="Roboto"/>
                <a:sym typeface="Roboto"/>
              </a:rPr>
              <a:t>INFORM</a:t>
            </a:r>
            <a:r>
              <a:rPr b="1" lang="en">
                <a:solidFill>
                  <a:srgbClr val="00B2A9"/>
                </a:solidFill>
                <a:latin typeface="Roboto"/>
                <a:ea typeface="Roboto"/>
                <a:cs typeface="Roboto"/>
                <a:sym typeface="Roboto"/>
              </a:rPr>
              <a:t> the viewer about something they might not already know or they also want to </a:t>
            </a:r>
            <a:r>
              <a:rPr b="1" lang="en">
                <a:solidFill>
                  <a:srgbClr val="1F3A93"/>
                </a:solidFill>
                <a:latin typeface="Roboto"/>
                <a:ea typeface="Roboto"/>
                <a:cs typeface="Roboto"/>
                <a:sym typeface="Roboto"/>
              </a:rPr>
              <a:t>PERSUADE</a:t>
            </a:r>
            <a:r>
              <a:rPr b="1" lang="en">
                <a:solidFill>
                  <a:srgbClr val="00B2A9"/>
                </a:solidFill>
                <a:latin typeface="Roboto"/>
                <a:ea typeface="Roboto"/>
                <a:cs typeface="Roboto"/>
                <a:sym typeface="Roboto"/>
              </a:rPr>
              <a:t> the viewer. </a:t>
            </a:r>
            <a:endParaRPr b="1">
              <a:solidFill>
                <a:srgbClr val="00B2A9"/>
              </a:solidFill>
              <a:latin typeface="Roboto"/>
              <a:ea typeface="Roboto"/>
              <a:cs typeface="Roboto"/>
              <a:sym typeface="Roboto"/>
            </a:endParaRPr>
          </a:p>
          <a:p>
            <a:pPr indent="0" lvl="0" marL="0" rtl="0" algn="l">
              <a:spcBef>
                <a:spcPts val="1600"/>
              </a:spcBef>
              <a:spcAft>
                <a:spcPts val="1600"/>
              </a:spcAft>
              <a:buNone/>
            </a:pPr>
            <a:r>
              <a:rPr b="1" lang="en">
                <a:solidFill>
                  <a:srgbClr val="00B2A9"/>
                </a:solidFill>
                <a:latin typeface="Roboto"/>
                <a:ea typeface="Roboto"/>
                <a:cs typeface="Roboto"/>
                <a:sym typeface="Roboto"/>
              </a:rPr>
              <a:t>Let’s watch a few examples of 60 second documentaries.</a:t>
            </a:r>
            <a:endParaRPr b="1">
              <a:solidFill>
                <a:srgbClr val="00B2A9"/>
              </a:solidFill>
              <a:latin typeface="Roboto"/>
              <a:ea typeface="Roboto"/>
              <a:cs typeface="Roboto"/>
              <a:sym typeface="Roboto"/>
            </a:endParaRPr>
          </a:p>
        </p:txBody>
      </p:sp>
      <p:pic>
        <p:nvPicPr>
          <p:cNvPr id="905" name="Google Shape;905;p77">
            <a:hlinkClick r:id="rId6"/>
          </p:cNvPr>
          <p:cNvPicPr preferRelativeResize="0"/>
          <p:nvPr/>
        </p:nvPicPr>
        <p:blipFill rotWithShape="1">
          <a:blip r:embed="rId7">
            <a:alphaModFix/>
          </a:blip>
          <a:srcRect b="0" l="50" r="-50" t="0"/>
          <a:stretch/>
        </p:blipFill>
        <p:spPr>
          <a:xfrm>
            <a:off x="119550" y="3779600"/>
            <a:ext cx="1949025" cy="1096301"/>
          </a:xfrm>
          <a:prstGeom prst="rect">
            <a:avLst/>
          </a:prstGeom>
          <a:noFill/>
          <a:ln cap="flat" cmpd="sng" w="28575">
            <a:solidFill>
              <a:srgbClr val="00B2A9"/>
            </a:solidFill>
            <a:prstDash val="solid"/>
            <a:round/>
            <a:headEnd len="sm" w="sm" type="none"/>
            <a:tailEnd len="sm" w="sm" type="none"/>
          </a:ln>
        </p:spPr>
      </p:pic>
      <p:pic>
        <p:nvPicPr>
          <p:cNvPr id="906" name="Google Shape;906;p77">
            <a:hlinkClick r:id="rId8"/>
          </p:cNvPr>
          <p:cNvPicPr preferRelativeResize="0"/>
          <p:nvPr/>
        </p:nvPicPr>
        <p:blipFill rotWithShape="1">
          <a:blip r:embed="rId9">
            <a:alphaModFix/>
          </a:blip>
          <a:srcRect b="592" l="0" r="0" t="583"/>
          <a:stretch/>
        </p:blipFill>
        <p:spPr>
          <a:xfrm>
            <a:off x="2209437" y="3779600"/>
            <a:ext cx="1972091" cy="1096301"/>
          </a:xfrm>
          <a:prstGeom prst="rect">
            <a:avLst/>
          </a:prstGeom>
          <a:noFill/>
          <a:ln cap="flat" cmpd="sng" w="28575">
            <a:solidFill>
              <a:srgbClr val="00B2A9"/>
            </a:solidFill>
            <a:prstDash val="solid"/>
            <a:round/>
            <a:headEnd len="sm" w="sm" type="none"/>
            <a:tailEnd len="sm" w="sm" type="none"/>
          </a:ln>
        </p:spPr>
      </p:pic>
      <p:pic>
        <p:nvPicPr>
          <p:cNvPr id="907" name="Google Shape;907;p77">
            <a:hlinkClick r:id="rId10"/>
          </p:cNvPr>
          <p:cNvPicPr preferRelativeResize="0"/>
          <p:nvPr/>
        </p:nvPicPr>
        <p:blipFill rotWithShape="1">
          <a:blip r:embed="rId11">
            <a:alphaModFix/>
          </a:blip>
          <a:srcRect b="-9" l="0" r="0" t="5811"/>
          <a:stretch/>
        </p:blipFill>
        <p:spPr>
          <a:xfrm>
            <a:off x="4322380" y="3779600"/>
            <a:ext cx="2045194" cy="1096300"/>
          </a:xfrm>
          <a:prstGeom prst="rect">
            <a:avLst/>
          </a:prstGeom>
          <a:noFill/>
          <a:ln cap="flat" cmpd="sng" w="28575">
            <a:solidFill>
              <a:srgbClr val="00B2A9"/>
            </a:solidFill>
            <a:prstDash val="solid"/>
            <a:round/>
            <a:headEnd len="sm" w="sm" type="none"/>
            <a:tailEnd len="sm" w="sm" type="none"/>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7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913" name="Google Shape;913;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14" name="Google Shape;914;p7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15" name="Google Shape;915;p7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16" name="Google Shape;916;p78"/>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917" name="Google Shape;917;p78"/>
          <p:cNvSpPr txBox="1"/>
          <p:nvPr>
            <p:ph idx="1" type="body"/>
          </p:nvPr>
        </p:nvSpPr>
        <p:spPr>
          <a:xfrm>
            <a:off x="108850" y="1794875"/>
            <a:ext cx="7666500" cy="3069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00B2A9"/>
                </a:solidFill>
                <a:latin typeface="Roboto"/>
                <a:ea typeface="Roboto"/>
                <a:cs typeface="Roboto"/>
                <a:sym typeface="Roboto"/>
              </a:rPr>
              <a:t>Your turn:</a:t>
            </a:r>
            <a:endParaRPr b="1" sz="36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3600">
                <a:solidFill>
                  <a:srgbClr val="00B2A9"/>
                </a:solidFill>
                <a:latin typeface="Roboto"/>
                <a:ea typeface="Roboto"/>
                <a:cs typeface="Roboto"/>
                <a:sym typeface="Roboto"/>
              </a:rPr>
              <a:t> </a:t>
            </a:r>
            <a:endParaRPr b="1" sz="36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3600">
                <a:solidFill>
                  <a:srgbClr val="00B2A9"/>
                </a:solidFill>
                <a:latin typeface="Roboto"/>
                <a:ea typeface="Roboto"/>
                <a:cs typeface="Roboto"/>
                <a:sym typeface="Roboto"/>
              </a:rPr>
              <a:t>Filmmaker, write your script!</a:t>
            </a:r>
            <a:endParaRPr b="1" sz="36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36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923" name="Google Shape;923;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24" name="Google Shape;924;p7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25" name="Google Shape;925;p7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26" name="Google Shape;926;p7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927" name="Google Shape;927;p79"/>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Is your documentary informing or persuading your audience?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928" name="Google Shape;928;p7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8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34" name="Google Shape;934;p80"/>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935" name="Google Shape;935;p8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8</a:t>
            </a:r>
            <a:endParaRPr b="1" sz="4800">
              <a:solidFill>
                <a:schemeClr val="lt1"/>
              </a:solidFill>
              <a:latin typeface="Roboto Condensed"/>
              <a:ea typeface="Roboto Condensed"/>
              <a:cs typeface="Roboto Condensed"/>
              <a:sym typeface="Roboto Condensed"/>
            </a:endParaRPr>
          </a:p>
        </p:txBody>
      </p:sp>
      <p:cxnSp>
        <p:nvCxnSpPr>
          <p:cNvPr id="936" name="Google Shape;936;p8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937" name="Google Shape;937;p80"/>
          <p:cNvPicPr preferRelativeResize="0"/>
          <p:nvPr/>
        </p:nvPicPr>
        <p:blipFill>
          <a:blip r:embed="rId5">
            <a:alphaModFix/>
          </a:blip>
          <a:stretch>
            <a:fillRect/>
          </a:stretch>
        </p:blipFill>
        <p:spPr>
          <a:xfrm>
            <a:off x="690719" y="1064375"/>
            <a:ext cx="1947275" cy="581013"/>
          </a:xfrm>
          <a:prstGeom prst="rect">
            <a:avLst/>
          </a:prstGeom>
          <a:noFill/>
          <a:ln>
            <a:noFill/>
          </a:ln>
        </p:spPr>
      </p:pic>
      <p:sp>
        <p:nvSpPr>
          <p:cNvPr id="938" name="Google Shape;938;p80"/>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Edit</a:t>
            </a:r>
            <a:r>
              <a:rPr lang="en" sz="2600">
                <a:solidFill>
                  <a:schemeClr val="lt1"/>
                </a:solidFill>
                <a:latin typeface="Raleway Medium"/>
                <a:ea typeface="Raleway Medium"/>
                <a:cs typeface="Raleway Medium"/>
                <a:sym typeface="Raleway Medium"/>
              </a:rPr>
              <a:t> the Documentary</a:t>
            </a:r>
            <a:endParaRPr sz="2600">
              <a:solidFill>
                <a:schemeClr val="lt1"/>
              </a:solidFill>
              <a:latin typeface="Raleway Medium"/>
              <a:ea typeface="Raleway Medium"/>
              <a:cs typeface="Raleway Medium"/>
              <a:sym typeface="Raleway Medium"/>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cxnSp>
        <p:nvCxnSpPr>
          <p:cNvPr id="944" name="Google Shape;944;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45" name="Google Shape;945;p8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46" name="Google Shape;946;p8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47" name="Google Shape;947;p8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948" name="Google Shape;948;p81"/>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5491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can you give excellent feedback to your peers?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30" name="Google Shape;130;p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1" name="Google Shape;131;p1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32" name="Google Shape;132;p1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33" name="Google Shape;133;p1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34" name="Google Shape;134;p19"/>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did you uncover?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Which clue was your favorite?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35" name="Google Shape;135;p1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954" name="Google Shape;954;p82"/>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Complete peer edit </a:t>
            </a:r>
            <a:r>
              <a:rPr lang="en" sz="2800">
                <a:solidFill>
                  <a:srgbClr val="00B2A9"/>
                </a:solidFill>
                <a:latin typeface="Roboto"/>
                <a:ea typeface="Roboto"/>
                <a:cs typeface="Roboto"/>
                <a:sym typeface="Roboto"/>
              </a:rPr>
              <a:t>critique</a:t>
            </a:r>
            <a:r>
              <a:rPr lang="en" sz="2800">
                <a:solidFill>
                  <a:srgbClr val="00B2A9"/>
                </a:solidFill>
                <a:latin typeface="Roboto"/>
                <a:ea typeface="Roboto"/>
                <a:cs typeface="Roboto"/>
                <a:sym typeface="Roboto"/>
              </a:rPr>
              <a:t>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Understand</a:t>
            </a:r>
            <a:r>
              <a:rPr lang="en" sz="2800">
                <a:solidFill>
                  <a:srgbClr val="00B2A9"/>
                </a:solidFill>
                <a:latin typeface="Roboto"/>
                <a:ea typeface="Roboto"/>
                <a:cs typeface="Roboto"/>
                <a:sym typeface="Roboto"/>
              </a:rPr>
              <a:t> the difference between good &amp; poor </a:t>
            </a:r>
            <a:r>
              <a:rPr lang="en" sz="2800">
                <a:solidFill>
                  <a:srgbClr val="00B2A9"/>
                </a:solidFill>
                <a:latin typeface="Roboto"/>
                <a:ea typeface="Roboto"/>
                <a:cs typeface="Roboto"/>
                <a:sym typeface="Roboto"/>
              </a:rPr>
              <a:t>feedback</a:t>
            </a:r>
            <a:r>
              <a:rPr lang="en" sz="2800">
                <a:solidFill>
                  <a:srgbClr val="00B2A9"/>
                </a:solidFill>
                <a:latin typeface="Roboto"/>
                <a:ea typeface="Roboto"/>
                <a:cs typeface="Roboto"/>
                <a:sym typeface="Roboto"/>
              </a:rPr>
              <a:t>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955" name="Google Shape;955;p82"/>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6" name="Google Shape;956;p8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57" name="Google Shape;957;p8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58" name="Google Shape;958;p8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964" name="Google Shape;964;p83"/>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good versus poor feedback lesson</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4 Corners Critique activity </a:t>
            </a:r>
            <a:endParaRPr b="1" sz="2400">
              <a:solidFill>
                <a:srgbClr val="00B2A9"/>
              </a:solidFill>
              <a:latin typeface="Roboto"/>
              <a:ea typeface="Roboto"/>
              <a:cs typeface="Roboto"/>
              <a:sym typeface="Roboto"/>
            </a:endParaRPr>
          </a:p>
        </p:txBody>
      </p:sp>
      <p:cxnSp>
        <p:nvCxnSpPr>
          <p:cNvPr id="965" name="Google Shape;965;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6" name="Google Shape;966;p83"/>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967" name="Google Shape;967;p8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68" name="Google Shape;968;p8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974" name="Google Shape;974;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75" name="Google Shape;975;p84"/>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976" name="Google Shape;976;p8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77" name="Google Shape;977;p8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978" name="Google Shape;978;p84"/>
          <p:cNvSpPr txBox="1"/>
          <p:nvPr>
            <p:ph idx="1" type="body"/>
          </p:nvPr>
        </p:nvSpPr>
        <p:spPr>
          <a:xfrm>
            <a:off x="409575" y="1802050"/>
            <a:ext cx="6600600" cy="2812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200">
                <a:solidFill>
                  <a:srgbClr val="00B2A9"/>
                </a:solidFill>
                <a:latin typeface="Roboto"/>
                <a:ea typeface="Roboto"/>
                <a:cs typeface="Roboto"/>
                <a:sym typeface="Roboto"/>
              </a:rPr>
              <a:t>Feedback is most helpful when it is honest and offering ways of improvement. </a:t>
            </a:r>
            <a:endParaRPr b="1" sz="22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2200">
                <a:solidFill>
                  <a:srgbClr val="00B2A9"/>
                </a:solidFill>
                <a:latin typeface="Roboto"/>
                <a:ea typeface="Roboto"/>
                <a:cs typeface="Roboto"/>
                <a:sym typeface="Roboto"/>
              </a:rPr>
              <a:t>Look at the difference between the examples on the next slide and discuss why some examples are better than others.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id="983" name="Google Shape;983;p85"/>
          <p:cNvPicPr preferRelativeResize="0"/>
          <p:nvPr/>
        </p:nvPicPr>
        <p:blipFill>
          <a:blip r:embed="rId3">
            <a:alphaModFix/>
          </a:blip>
          <a:stretch>
            <a:fillRect/>
          </a:stretch>
        </p:blipFill>
        <p:spPr>
          <a:xfrm>
            <a:off x="4769925" y="3704225"/>
            <a:ext cx="951425" cy="951425"/>
          </a:xfrm>
          <a:prstGeom prst="rect">
            <a:avLst/>
          </a:prstGeom>
          <a:noFill/>
          <a:ln>
            <a:noFill/>
          </a:ln>
        </p:spPr>
      </p:pic>
      <p:pic>
        <p:nvPicPr>
          <p:cNvPr id="984" name="Google Shape;984;p85"/>
          <p:cNvPicPr preferRelativeResize="0"/>
          <p:nvPr/>
        </p:nvPicPr>
        <p:blipFill>
          <a:blip r:embed="rId3">
            <a:alphaModFix/>
          </a:blip>
          <a:stretch>
            <a:fillRect/>
          </a:stretch>
        </p:blipFill>
        <p:spPr>
          <a:xfrm>
            <a:off x="4769925" y="1890750"/>
            <a:ext cx="951425" cy="951425"/>
          </a:xfrm>
          <a:prstGeom prst="rect">
            <a:avLst/>
          </a:prstGeom>
          <a:noFill/>
          <a:ln>
            <a:noFill/>
          </a:ln>
        </p:spPr>
      </p:pic>
      <p:pic>
        <p:nvPicPr>
          <p:cNvPr id="985" name="Google Shape;985;p85"/>
          <p:cNvPicPr preferRelativeResize="0"/>
          <p:nvPr/>
        </p:nvPicPr>
        <p:blipFill>
          <a:blip r:embed="rId4">
            <a:alphaModFix/>
          </a:blip>
          <a:stretch>
            <a:fillRect/>
          </a:stretch>
        </p:blipFill>
        <p:spPr>
          <a:xfrm>
            <a:off x="1484400" y="3839025"/>
            <a:ext cx="733725" cy="733725"/>
          </a:xfrm>
          <a:prstGeom prst="rect">
            <a:avLst/>
          </a:prstGeom>
          <a:noFill/>
          <a:ln>
            <a:noFill/>
          </a:ln>
        </p:spPr>
      </p:pic>
      <p:pic>
        <p:nvPicPr>
          <p:cNvPr id="986" name="Google Shape;986;p85"/>
          <p:cNvPicPr preferRelativeResize="0"/>
          <p:nvPr/>
        </p:nvPicPr>
        <p:blipFill>
          <a:blip r:embed="rId4">
            <a:alphaModFix/>
          </a:blip>
          <a:stretch>
            <a:fillRect/>
          </a:stretch>
        </p:blipFill>
        <p:spPr>
          <a:xfrm>
            <a:off x="1484400" y="1999600"/>
            <a:ext cx="733725" cy="733725"/>
          </a:xfrm>
          <a:prstGeom prst="rect">
            <a:avLst/>
          </a:prstGeom>
          <a:noFill/>
          <a:ln>
            <a:noFill/>
          </a:ln>
        </p:spPr>
      </p:pic>
      <p:sp>
        <p:nvSpPr>
          <p:cNvPr id="987" name="Google Shape;987;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988" name="Google Shape;988;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89" name="Google Shape;989;p85"/>
          <p:cNvPicPr preferRelativeResize="0"/>
          <p:nvPr/>
        </p:nvPicPr>
        <p:blipFill>
          <a:blip r:embed="rId5">
            <a:alphaModFix amt="26000"/>
          </a:blip>
          <a:stretch>
            <a:fillRect/>
          </a:stretch>
        </p:blipFill>
        <p:spPr>
          <a:xfrm rot="1184221">
            <a:off x="5951150" y="-741162"/>
            <a:ext cx="3539732" cy="3539732"/>
          </a:xfrm>
          <a:prstGeom prst="rect">
            <a:avLst/>
          </a:prstGeom>
          <a:noFill/>
          <a:ln>
            <a:noFill/>
          </a:ln>
        </p:spPr>
      </p:pic>
      <p:pic>
        <p:nvPicPr>
          <p:cNvPr id="990" name="Google Shape;990;p85"/>
          <p:cNvPicPr preferRelativeResize="0"/>
          <p:nvPr/>
        </p:nvPicPr>
        <p:blipFill rotWithShape="1">
          <a:blip r:embed="rId6">
            <a:alphaModFix/>
          </a:blip>
          <a:srcRect b="30219" l="-822" r="18618" t="3379"/>
          <a:stretch/>
        </p:blipFill>
        <p:spPr>
          <a:xfrm>
            <a:off x="7320050" y="3723444"/>
            <a:ext cx="1863559" cy="1420057"/>
          </a:xfrm>
          <a:prstGeom prst="rect">
            <a:avLst/>
          </a:prstGeom>
          <a:noFill/>
          <a:ln>
            <a:noFill/>
          </a:ln>
        </p:spPr>
      </p:pic>
      <p:pic>
        <p:nvPicPr>
          <p:cNvPr id="991" name="Google Shape;991;p85"/>
          <p:cNvPicPr preferRelativeResize="0"/>
          <p:nvPr/>
        </p:nvPicPr>
        <p:blipFill rotWithShape="1">
          <a:blip r:embed="rId7">
            <a:alphaModFix/>
          </a:blip>
          <a:srcRect b="14270" l="17519" r="13855" t="14270"/>
          <a:stretch/>
        </p:blipFill>
        <p:spPr>
          <a:xfrm rot="368705">
            <a:off x="7726840" y="3842471"/>
            <a:ext cx="1258591" cy="1238158"/>
          </a:xfrm>
          <a:prstGeom prst="rect">
            <a:avLst/>
          </a:prstGeom>
          <a:noFill/>
          <a:ln>
            <a:noFill/>
          </a:ln>
        </p:spPr>
      </p:pic>
      <p:graphicFrame>
        <p:nvGraphicFramePr>
          <p:cNvPr id="992" name="Google Shape;992;p85"/>
          <p:cNvGraphicFramePr/>
          <p:nvPr/>
        </p:nvGraphicFramePr>
        <p:xfrm>
          <a:off x="409575" y="1163500"/>
          <a:ext cx="3000000" cy="3000000"/>
        </p:xfrm>
        <a:graphic>
          <a:graphicData uri="http://schemas.openxmlformats.org/drawingml/2006/table">
            <a:tbl>
              <a:tblPr>
                <a:noFill/>
                <a:tableStyleId>{E8B1CB89-DCD9-4D9A-B840-D2297D9B4424}</a:tableStyleId>
              </a:tblPr>
              <a:tblGrid>
                <a:gridCol w="3215725"/>
                <a:gridCol w="3432250"/>
              </a:tblGrid>
              <a:tr h="2109525">
                <a:tc>
                  <a:txBody>
                    <a:bodyPr/>
                    <a:lstStyle/>
                    <a:p>
                      <a:pPr indent="0" lvl="0" marL="0" rtl="0" algn="l">
                        <a:spcBef>
                          <a:spcPts val="0"/>
                        </a:spcBef>
                        <a:spcAft>
                          <a:spcPts val="0"/>
                        </a:spcAft>
                        <a:buNone/>
                      </a:pPr>
                      <a:r>
                        <a:rPr lang="en" sz="1800">
                          <a:solidFill>
                            <a:srgbClr val="1F3A93"/>
                          </a:solidFill>
                          <a:latin typeface="Roboto"/>
                          <a:ea typeface="Roboto"/>
                          <a:cs typeface="Roboto"/>
                          <a:sym typeface="Roboto"/>
                        </a:rPr>
                        <a:t>Ex) “That’s a great idea!”</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F3A93"/>
                          </a:solidFill>
                          <a:latin typeface="Roboto"/>
                          <a:ea typeface="Roboto"/>
                          <a:cs typeface="Roboto"/>
                          <a:sym typeface="Roboto"/>
                        </a:rPr>
                        <a:t>Ex) “That’s a great idea! You seem to really be passionate about this topic. I wonder if you have read the script out loud? You have a few minor errors that reading out loud will help you find.”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1375350">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Ex) “I didn’t like your conclusion.”</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Ex) “Your conclusion seems to be short. I wonder if you could explain your idea a little more?”</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998" name="Google Shape;998;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99" name="Google Shape;999;p8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00" name="Google Shape;1000;p8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01" name="Google Shape;1001;p86"/>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002" name="Google Shape;1002;p86"/>
          <p:cNvGraphicFramePr/>
          <p:nvPr/>
        </p:nvGraphicFramePr>
        <p:xfrm>
          <a:off x="184400" y="1483093"/>
          <a:ext cx="3000000" cy="3000000"/>
        </p:xfrm>
        <a:graphic>
          <a:graphicData uri="http://schemas.openxmlformats.org/drawingml/2006/table">
            <a:tbl>
              <a:tblPr>
                <a:noFill/>
                <a:tableStyleId>{E8B1CB89-DCD9-4D9A-B840-D2297D9B4424}</a:tableStyleId>
              </a:tblPr>
              <a:tblGrid>
                <a:gridCol w="3563775"/>
                <a:gridCol w="3465675"/>
              </a:tblGrid>
              <a:tr h="155980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55980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1003" name="Google Shape;1003;p86"/>
          <p:cNvPicPr preferRelativeResize="0"/>
          <p:nvPr/>
        </p:nvPicPr>
        <p:blipFill>
          <a:blip r:embed="rId6">
            <a:alphaModFix/>
          </a:blip>
          <a:stretch>
            <a:fillRect/>
          </a:stretch>
        </p:blipFill>
        <p:spPr>
          <a:xfrm flipH="1">
            <a:off x="3793838" y="2446488"/>
            <a:ext cx="542725" cy="542725"/>
          </a:xfrm>
          <a:prstGeom prst="rect">
            <a:avLst/>
          </a:prstGeom>
          <a:noFill/>
          <a:ln>
            <a:noFill/>
          </a:ln>
        </p:spPr>
      </p:pic>
      <p:pic>
        <p:nvPicPr>
          <p:cNvPr id="1004" name="Google Shape;1004;p86"/>
          <p:cNvPicPr preferRelativeResize="0"/>
          <p:nvPr/>
        </p:nvPicPr>
        <p:blipFill>
          <a:blip r:embed="rId7">
            <a:alphaModFix/>
          </a:blip>
          <a:stretch>
            <a:fillRect/>
          </a:stretch>
        </p:blipFill>
        <p:spPr>
          <a:xfrm>
            <a:off x="3793838" y="3096588"/>
            <a:ext cx="542725" cy="542725"/>
          </a:xfrm>
          <a:prstGeom prst="rect">
            <a:avLst/>
          </a:prstGeom>
          <a:noFill/>
          <a:ln>
            <a:noFill/>
          </a:ln>
        </p:spPr>
      </p:pic>
      <p:pic>
        <p:nvPicPr>
          <p:cNvPr id="1005" name="Google Shape;1005;p86"/>
          <p:cNvPicPr preferRelativeResize="0"/>
          <p:nvPr/>
        </p:nvPicPr>
        <p:blipFill>
          <a:blip r:embed="rId8">
            <a:alphaModFix/>
          </a:blip>
          <a:stretch>
            <a:fillRect/>
          </a:stretch>
        </p:blipFill>
        <p:spPr>
          <a:xfrm>
            <a:off x="3106088" y="2446488"/>
            <a:ext cx="542725" cy="542725"/>
          </a:xfrm>
          <a:prstGeom prst="rect">
            <a:avLst/>
          </a:prstGeom>
          <a:noFill/>
          <a:ln>
            <a:noFill/>
          </a:ln>
        </p:spPr>
      </p:pic>
      <p:pic>
        <p:nvPicPr>
          <p:cNvPr id="1006" name="Google Shape;1006;p86"/>
          <p:cNvPicPr preferRelativeResize="0"/>
          <p:nvPr/>
        </p:nvPicPr>
        <p:blipFill>
          <a:blip r:embed="rId9">
            <a:alphaModFix/>
          </a:blip>
          <a:stretch>
            <a:fillRect/>
          </a:stretch>
        </p:blipFill>
        <p:spPr>
          <a:xfrm>
            <a:off x="3168551" y="3096588"/>
            <a:ext cx="417800" cy="542722"/>
          </a:xfrm>
          <a:prstGeom prst="rect">
            <a:avLst/>
          </a:prstGeom>
          <a:noFill/>
          <a:ln>
            <a:noFill/>
          </a:ln>
        </p:spPr>
      </p:pic>
      <p:pic>
        <p:nvPicPr>
          <p:cNvPr id="1007" name="Google Shape;1007;p86"/>
          <p:cNvPicPr preferRelativeResize="0"/>
          <p:nvPr/>
        </p:nvPicPr>
        <p:blipFill>
          <a:blip r:embed="rId8">
            <a:alphaModFix/>
          </a:blip>
          <a:stretch>
            <a:fillRect/>
          </a:stretch>
        </p:blipFill>
        <p:spPr>
          <a:xfrm>
            <a:off x="7213850" y="1163500"/>
            <a:ext cx="417800" cy="417800"/>
          </a:xfrm>
          <a:prstGeom prst="rect">
            <a:avLst/>
          </a:prstGeom>
          <a:noFill/>
          <a:ln>
            <a:noFill/>
          </a:ln>
        </p:spPr>
      </p:pic>
      <p:pic>
        <p:nvPicPr>
          <p:cNvPr id="1008" name="Google Shape;1008;p86"/>
          <p:cNvPicPr preferRelativeResize="0"/>
          <p:nvPr/>
        </p:nvPicPr>
        <p:blipFill>
          <a:blip r:embed="rId6">
            <a:alphaModFix/>
          </a:blip>
          <a:stretch>
            <a:fillRect/>
          </a:stretch>
        </p:blipFill>
        <p:spPr>
          <a:xfrm flipH="1">
            <a:off x="7233638" y="1752700"/>
            <a:ext cx="417800" cy="417800"/>
          </a:xfrm>
          <a:prstGeom prst="rect">
            <a:avLst/>
          </a:prstGeom>
          <a:noFill/>
          <a:ln>
            <a:noFill/>
          </a:ln>
        </p:spPr>
      </p:pic>
      <p:pic>
        <p:nvPicPr>
          <p:cNvPr id="1009" name="Google Shape;1009;p86"/>
          <p:cNvPicPr preferRelativeResize="0"/>
          <p:nvPr/>
        </p:nvPicPr>
        <p:blipFill>
          <a:blip r:embed="rId9">
            <a:alphaModFix/>
          </a:blip>
          <a:stretch>
            <a:fillRect/>
          </a:stretch>
        </p:blipFill>
        <p:spPr>
          <a:xfrm>
            <a:off x="7248160" y="2377862"/>
            <a:ext cx="321630" cy="417797"/>
          </a:xfrm>
          <a:prstGeom prst="rect">
            <a:avLst/>
          </a:prstGeom>
          <a:noFill/>
          <a:ln>
            <a:noFill/>
          </a:ln>
        </p:spPr>
      </p:pic>
      <p:pic>
        <p:nvPicPr>
          <p:cNvPr id="1010" name="Google Shape;1010;p86"/>
          <p:cNvPicPr preferRelativeResize="0"/>
          <p:nvPr/>
        </p:nvPicPr>
        <p:blipFill>
          <a:blip r:embed="rId7">
            <a:alphaModFix/>
          </a:blip>
          <a:stretch>
            <a:fillRect/>
          </a:stretch>
        </p:blipFill>
        <p:spPr>
          <a:xfrm>
            <a:off x="7233650" y="3003025"/>
            <a:ext cx="417800" cy="417800"/>
          </a:xfrm>
          <a:prstGeom prst="rect">
            <a:avLst/>
          </a:prstGeom>
          <a:noFill/>
          <a:ln>
            <a:noFill/>
          </a:ln>
        </p:spPr>
      </p:pic>
      <p:sp>
        <p:nvSpPr>
          <p:cNvPr id="1011" name="Google Shape;1011;p86"/>
          <p:cNvSpPr txBox="1"/>
          <p:nvPr/>
        </p:nvSpPr>
        <p:spPr>
          <a:xfrm>
            <a:off x="7662625" y="1216650"/>
            <a:ext cx="1287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you love</a:t>
            </a:r>
            <a:endParaRPr sz="1200">
              <a:solidFill>
                <a:srgbClr val="1F3A93"/>
              </a:solidFill>
              <a:latin typeface="Raleway"/>
              <a:ea typeface="Raleway"/>
              <a:cs typeface="Raleway"/>
              <a:sym typeface="Raleway"/>
            </a:endParaRPr>
          </a:p>
        </p:txBody>
      </p:sp>
      <p:sp>
        <p:nvSpPr>
          <p:cNvPr id="1012" name="Google Shape;1012;p86"/>
          <p:cNvSpPr txBox="1"/>
          <p:nvPr/>
        </p:nvSpPr>
        <p:spPr>
          <a:xfrm>
            <a:off x="7682250" y="1827588"/>
            <a:ext cx="15030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Positive criticisms</a:t>
            </a:r>
            <a:endParaRPr sz="1200">
              <a:solidFill>
                <a:srgbClr val="1F3A93"/>
              </a:solidFill>
              <a:latin typeface="Raleway"/>
              <a:ea typeface="Raleway"/>
              <a:cs typeface="Raleway"/>
              <a:sym typeface="Raleway"/>
            </a:endParaRPr>
          </a:p>
        </p:txBody>
      </p:sp>
      <p:sp>
        <p:nvSpPr>
          <p:cNvPr id="1013" name="Google Shape;1013;p86"/>
          <p:cNvSpPr txBox="1"/>
          <p:nvPr/>
        </p:nvSpPr>
        <p:spPr>
          <a:xfrm>
            <a:off x="7633876" y="238293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Questions you have</a:t>
            </a:r>
            <a:endParaRPr sz="1200">
              <a:solidFill>
                <a:srgbClr val="1F3A93"/>
              </a:solidFill>
              <a:latin typeface="Raleway"/>
              <a:ea typeface="Raleway"/>
              <a:cs typeface="Raleway"/>
              <a:sym typeface="Raleway"/>
            </a:endParaRPr>
          </a:p>
        </p:txBody>
      </p:sp>
      <p:sp>
        <p:nvSpPr>
          <p:cNvPr id="1014" name="Google Shape;1014;p86"/>
          <p:cNvSpPr txBox="1"/>
          <p:nvPr/>
        </p:nvSpPr>
        <p:spPr>
          <a:xfrm>
            <a:off x="7631650" y="289448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to make </a:t>
            </a:r>
            <a:endParaRPr sz="1200">
              <a:solidFill>
                <a:srgbClr val="1F3A93"/>
              </a:solidFill>
              <a:latin typeface="Raleway"/>
              <a:ea typeface="Raleway"/>
              <a:cs typeface="Raleway"/>
              <a:sym typeface="Raleway"/>
            </a:endParaRPr>
          </a:p>
          <a:p>
            <a:pPr indent="0" lvl="0" marL="0" rtl="0" algn="l">
              <a:spcBef>
                <a:spcPts val="0"/>
              </a:spcBef>
              <a:spcAft>
                <a:spcPts val="0"/>
              </a:spcAft>
              <a:buNone/>
            </a:pPr>
            <a:r>
              <a:rPr lang="en" sz="1200">
                <a:solidFill>
                  <a:srgbClr val="1F3A93"/>
                </a:solidFill>
                <a:latin typeface="Raleway"/>
                <a:ea typeface="Raleway"/>
                <a:cs typeface="Raleway"/>
                <a:sym typeface="Raleway"/>
              </a:rPr>
              <a:t>it better</a:t>
            </a:r>
            <a:endParaRPr sz="1200">
              <a:solidFill>
                <a:srgbClr val="1F3A93"/>
              </a:solidFill>
              <a:latin typeface="Raleway"/>
              <a:ea typeface="Raleway"/>
              <a:cs typeface="Raleway"/>
              <a:sym typeface="Raleway"/>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20" name="Google Shape;1020;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21" name="Google Shape;1021;p8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22" name="Google Shape;1022;p8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23" name="Google Shape;1023;p8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024" name="Google Shape;1024;p87"/>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5491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changes did you make to your documentary script based on feedback from your peers?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025" name="Google Shape;1025;p87"/>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pic>
        <p:nvPicPr>
          <p:cNvPr id="1030" name="Google Shape;1030;p8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31" name="Google Shape;1031;p88"/>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1032" name="Google Shape;1032;p88"/>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9</a:t>
            </a:r>
            <a:endParaRPr b="1" sz="4800">
              <a:solidFill>
                <a:schemeClr val="lt1"/>
              </a:solidFill>
              <a:latin typeface="Roboto Condensed"/>
              <a:ea typeface="Roboto Condensed"/>
              <a:cs typeface="Roboto Condensed"/>
              <a:sym typeface="Roboto Condensed"/>
            </a:endParaRPr>
          </a:p>
        </p:txBody>
      </p:sp>
      <p:cxnSp>
        <p:nvCxnSpPr>
          <p:cNvPr id="1033" name="Google Shape;1033;p8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34" name="Google Shape;1034;p88"/>
          <p:cNvPicPr preferRelativeResize="0"/>
          <p:nvPr/>
        </p:nvPicPr>
        <p:blipFill>
          <a:blip r:embed="rId5">
            <a:alphaModFix/>
          </a:blip>
          <a:stretch>
            <a:fillRect/>
          </a:stretch>
        </p:blipFill>
        <p:spPr>
          <a:xfrm>
            <a:off x="690719" y="1064375"/>
            <a:ext cx="1947275" cy="581013"/>
          </a:xfrm>
          <a:prstGeom prst="rect">
            <a:avLst/>
          </a:prstGeom>
          <a:noFill/>
          <a:ln>
            <a:noFill/>
          </a:ln>
        </p:spPr>
      </p:pic>
      <p:sp>
        <p:nvSpPr>
          <p:cNvPr id="1035" name="Google Shape;1035;p88"/>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Build</a:t>
            </a:r>
            <a:r>
              <a:rPr lang="en" sz="2600">
                <a:solidFill>
                  <a:schemeClr val="lt1"/>
                </a:solidFill>
                <a:latin typeface="Raleway Medium"/>
                <a:ea typeface="Raleway Medium"/>
                <a:cs typeface="Raleway Medium"/>
                <a:sym typeface="Raleway Medium"/>
              </a:rPr>
              <a:t> the Documentary</a:t>
            </a:r>
            <a:endParaRPr sz="2600">
              <a:solidFill>
                <a:schemeClr val="lt1"/>
              </a:solidFill>
              <a:latin typeface="Raleway Medium"/>
              <a:ea typeface="Raleway Medium"/>
              <a:cs typeface="Raleway Medium"/>
              <a:sym typeface="Raleway Medium"/>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8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cxnSp>
        <p:nvCxnSpPr>
          <p:cNvPr id="1041" name="Google Shape;1041;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42" name="Google Shape;1042;p8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43" name="Google Shape;1043;p8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44" name="Google Shape;1044;p8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045" name="Google Shape;1045;p89"/>
          <p:cNvGraphicFramePr/>
          <p:nvPr/>
        </p:nvGraphicFramePr>
        <p:xfrm>
          <a:off x="581625" y="2054700"/>
          <a:ext cx="3000000" cy="3000000"/>
        </p:xfrm>
        <a:graphic>
          <a:graphicData uri="http://schemas.openxmlformats.org/drawingml/2006/table">
            <a:tbl>
              <a:tblPr>
                <a:noFill/>
                <a:tableStyleId>{E8B1CB89-DCD9-4D9A-B840-D2297D9B4424}</a:tableStyleId>
              </a:tblPr>
              <a:tblGrid>
                <a:gridCol w="5491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are you most excited about showcasing in your one minute </a:t>
                      </a:r>
                      <a:r>
                        <a:rPr lang="en" sz="1800">
                          <a:solidFill>
                            <a:srgbClr val="1F3A93"/>
                          </a:solidFill>
                          <a:latin typeface="Roboto"/>
                          <a:ea typeface="Roboto"/>
                          <a:cs typeface="Roboto"/>
                          <a:sym typeface="Roboto"/>
                        </a:rPr>
                        <a:t>documentary</a:t>
                      </a:r>
                      <a:r>
                        <a:rPr lang="en" sz="1800">
                          <a:solidFill>
                            <a:srgbClr val="1F3A93"/>
                          </a:solidFill>
                          <a:latin typeface="Roboto"/>
                          <a:ea typeface="Roboto"/>
                          <a:cs typeface="Roboto"/>
                          <a:sym typeface="Roboto"/>
                        </a:rPr>
                        <a:t>?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9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1051" name="Google Shape;1051;p90"/>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a one minute documentary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052" name="Google Shape;1052;p90"/>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53" name="Google Shape;1053;p9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54" name="Google Shape;1054;p9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55" name="Google Shape;1055;p90"/>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061" name="Google Shape;1061;p91"/>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Create a</a:t>
            </a:r>
            <a:r>
              <a:rPr b="1" lang="en" sz="2400">
                <a:solidFill>
                  <a:srgbClr val="00B2A9"/>
                </a:solidFill>
                <a:latin typeface="Roboto"/>
                <a:ea typeface="Roboto"/>
                <a:cs typeface="Roboto"/>
                <a:sym typeface="Roboto"/>
              </a:rPr>
              <a:t> </a:t>
            </a:r>
            <a:r>
              <a:rPr b="1" lang="en" sz="2400">
                <a:solidFill>
                  <a:srgbClr val="00B2A9"/>
                </a:solidFill>
                <a:latin typeface="Roboto"/>
                <a:ea typeface="Roboto"/>
                <a:cs typeface="Roboto"/>
                <a:sym typeface="Roboto"/>
              </a:rPr>
              <a:t>one minute documentary </a:t>
            </a:r>
            <a:endParaRPr b="1" sz="2400">
              <a:solidFill>
                <a:srgbClr val="00B2A9"/>
              </a:solidFill>
              <a:latin typeface="Roboto"/>
              <a:ea typeface="Roboto"/>
              <a:cs typeface="Roboto"/>
              <a:sym typeface="Roboto"/>
            </a:endParaRPr>
          </a:p>
        </p:txBody>
      </p:sp>
      <p:cxnSp>
        <p:nvCxnSpPr>
          <p:cNvPr id="1062" name="Google Shape;1062;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63" name="Google Shape;1063;p91"/>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064" name="Google Shape;1064;p9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65" name="Google Shape;1065;p9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41" name="Google Shape;141;p20"/>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142" name="Google Shape;142;p2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143" name="Google Shape;143;p20"/>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Uncovering Climate Change</a:t>
            </a:r>
            <a:endParaRPr sz="2600">
              <a:solidFill>
                <a:schemeClr val="lt1"/>
              </a:solidFill>
              <a:latin typeface="Raleway Medium"/>
              <a:ea typeface="Raleway Medium"/>
              <a:cs typeface="Raleway Medium"/>
              <a:sym typeface="Raleway Medium"/>
            </a:endParaRPr>
          </a:p>
        </p:txBody>
      </p:sp>
      <p:cxnSp>
        <p:nvCxnSpPr>
          <p:cNvPr id="144" name="Google Shape;144;p2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45" name="Google Shape;145;p20"/>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9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1071" name="Google Shape;1071;p92"/>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200">
                <a:solidFill>
                  <a:srgbClr val="00B2A9"/>
                </a:solidFill>
                <a:latin typeface="Roboto"/>
                <a:ea typeface="Roboto"/>
                <a:cs typeface="Roboto"/>
                <a:sym typeface="Roboto"/>
              </a:rPr>
              <a:t>Build</a:t>
            </a:r>
            <a:r>
              <a:rPr b="1" lang="en" sz="3200">
                <a:solidFill>
                  <a:srgbClr val="00B2A9"/>
                </a:solidFill>
                <a:latin typeface="Roboto"/>
                <a:ea typeface="Roboto"/>
                <a:cs typeface="Roboto"/>
                <a:sym typeface="Roboto"/>
              </a:rPr>
              <a:t> your documentary!</a:t>
            </a:r>
            <a:endParaRPr b="1" sz="3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072" name="Google Shape;1072;p9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73" name="Google Shape;1073;p9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74" name="Google Shape;1074;p9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75" name="Google Shape;1075;p92"/>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9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81" name="Google Shape;1081;p9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82" name="Google Shape;1082;p9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83" name="Google Shape;1083;p9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84" name="Google Shape;1084;p9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085" name="Google Shape;1085;p93"/>
          <p:cNvGraphicFramePr/>
          <p:nvPr/>
        </p:nvGraphicFramePr>
        <p:xfrm>
          <a:off x="553050" y="2026125"/>
          <a:ext cx="3000000" cy="3000000"/>
        </p:xfrm>
        <a:graphic>
          <a:graphicData uri="http://schemas.openxmlformats.org/drawingml/2006/table">
            <a:tbl>
              <a:tblPr>
                <a:noFill/>
                <a:tableStyleId>{E8B1CB89-DCD9-4D9A-B840-D2297D9B4424}</a:tableStyleId>
              </a:tblPr>
              <a:tblGrid>
                <a:gridCol w="58748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Submit your one minute documentary to the BreakFree Education </a:t>
                      </a:r>
                      <a:r>
                        <a:rPr lang="en" sz="1800">
                          <a:solidFill>
                            <a:srgbClr val="1F3A93"/>
                          </a:solidFill>
                          <a:latin typeface="Roboto"/>
                          <a:ea typeface="Roboto"/>
                          <a:cs typeface="Roboto"/>
                          <a:sym typeface="Roboto"/>
                        </a:rPr>
                        <a:t>contest!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086" name="Google Shape;1086;p93"/>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this question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090" name="Shape 1090"/>
        <p:cNvGrpSpPr/>
        <p:nvPr/>
      </p:nvGrpSpPr>
      <p:grpSpPr>
        <a:xfrm>
          <a:off x="0" y="0"/>
          <a:ext cx="0" cy="0"/>
          <a:chOff x="0" y="0"/>
          <a:chExt cx="0" cy="0"/>
        </a:xfrm>
      </p:grpSpPr>
      <p:sp>
        <p:nvSpPr>
          <p:cNvPr id="1091" name="Google Shape;1091;p94"/>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9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UNCOVERED</a:t>
            </a:r>
            <a:endParaRPr b="1" sz="4800">
              <a:solidFill>
                <a:schemeClr val="lt1"/>
              </a:solidFill>
              <a:latin typeface="Roboto Condensed"/>
              <a:ea typeface="Roboto Condensed"/>
              <a:cs typeface="Roboto Condensed"/>
              <a:sym typeface="Roboto Condensed"/>
            </a:endParaRPr>
          </a:p>
        </p:txBody>
      </p:sp>
      <p:cxnSp>
        <p:nvCxnSpPr>
          <p:cNvPr id="1093" name="Google Shape;1093;p9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94" name="Google Shape;1094;p9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095" name="Google Shape;1095;p94"/>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1096" name="Google Shape;1096;p94"/>
          <p:cNvPicPr preferRelativeResize="0"/>
          <p:nvPr/>
        </p:nvPicPr>
        <p:blipFill rotWithShape="1">
          <a:blip r:embed="rId5">
            <a:alphaModFix/>
          </a:blip>
          <a:srcRect b="14270" l="17519" r="13855" t="14270"/>
          <a:stretch/>
        </p:blipFill>
        <p:spPr>
          <a:xfrm rot="390669">
            <a:off x="5480976" y="734051"/>
            <a:ext cx="3529701" cy="36754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51" name="Google Shape;151;p2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2" name="Google Shape;152;p2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53" name="Google Shape;153;p2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54" name="Google Shape;154;p2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55" name="Google Shape;155;p21"/>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56" name="Google Shape;156;p21"/>
          <p:cNvGraphicFramePr/>
          <p:nvPr/>
        </p:nvGraphicFramePr>
        <p:xfrm>
          <a:off x="803513" y="2411150"/>
          <a:ext cx="3000000" cy="3000000"/>
        </p:xfrm>
        <a:graphic>
          <a:graphicData uri="http://schemas.openxmlformats.org/drawingml/2006/table">
            <a:tbl>
              <a:tblPr>
                <a:noFill/>
                <a:tableStyleId>{E8B1CB89-DCD9-4D9A-B840-D2297D9B4424}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 you know about “climate change”&amp; “global warming”? What are infographics and why are they helpful?</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57" name="Google Shape;157;p21"/>
          <p:cNvSpPr txBox="1"/>
          <p:nvPr>
            <p:ph idx="1" type="body"/>
          </p:nvPr>
        </p:nvSpPr>
        <p:spPr>
          <a:xfrm rot="1415082">
            <a:off x="7391523" y="2505515"/>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in your Student </a:t>
            </a:r>
            <a:r>
              <a:rPr b="1" lang="en" sz="1200">
                <a:solidFill>
                  <a:srgbClr val="1F3A93"/>
                </a:solidFill>
                <a:latin typeface="Roboto"/>
                <a:ea typeface="Roboto"/>
                <a:cs typeface="Roboto"/>
                <a:sym typeface="Roboto"/>
              </a:rPr>
              <a:t>Journal</a:t>
            </a:r>
            <a:r>
              <a:rPr b="1" lang="en" sz="1200">
                <a:solidFill>
                  <a:srgbClr val="1F3A93"/>
                </a:solidFill>
                <a:latin typeface="Roboto"/>
                <a:ea typeface="Roboto"/>
                <a:cs typeface="Roboto"/>
                <a:sym typeface="Roboto"/>
              </a:rPr>
              <a:t>!</a:t>
            </a:r>
            <a:endParaRPr b="1" sz="1200">
              <a:solidFill>
                <a:srgbClr val="1F3A93"/>
              </a:solidFill>
              <a:latin typeface="Roboto"/>
              <a:ea typeface="Roboto"/>
              <a:cs typeface="Roboto"/>
              <a:sym typeface="Roboto"/>
            </a:endParaRPr>
          </a:p>
        </p:txBody>
      </p:sp>
      <p:grpSp>
        <p:nvGrpSpPr>
          <p:cNvPr id="158" name="Google Shape;158;p21"/>
          <p:cNvGrpSpPr/>
          <p:nvPr/>
        </p:nvGrpSpPr>
        <p:grpSpPr>
          <a:xfrm flipH="1" rot="-2537522">
            <a:off x="7282156" y="2985329"/>
            <a:ext cx="893797" cy="610719"/>
            <a:chOff x="3104742" y="3437775"/>
            <a:chExt cx="1575700" cy="1076781"/>
          </a:xfrm>
        </p:grpSpPr>
        <p:sp>
          <p:nvSpPr>
            <p:cNvPr id="159" name="Google Shape;159;p21"/>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0" name="Google Shape;160;p21"/>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1" name="Google Shape;161;p21"/>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2" name="Google Shape;162;p21"/>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3" name="Google Shape;163;p21"/>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4" name="Google Shape;164;p21"/>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5" name="Google Shape;165;p21"/>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6" name="Google Shape;166;p21"/>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7" name="Google Shape;167;p21"/>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8" name="Google Shape;168;p21"/>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