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Lst>
  <p:sldSz cy="5143500" cx="9144000"/>
  <p:notesSz cx="6858000" cy="9144000"/>
  <p:embeddedFontLst>
    <p:embeddedFont>
      <p:font typeface="Anton"/>
      <p:regular r:id="rId99"/>
    </p:embeddedFont>
    <p:embeddedFont>
      <p:font typeface="Roboto"/>
      <p:regular r:id="rId100"/>
      <p:bold r:id="rId101"/>
      <p:italic r:id="rId102"/>
      <p:boldItalic r:id="rId103"/>
    </p:embeddedFont>
    <p:embeddedFont>
      <p:font typeface="Google Sans"/>
      <p:regular r:id="rId104"/>
      <p:bold r:id="rId105"/>
      <p:italic r:id="rId106"/>
      <p:boldItalic r:id="rId107"/>
    </p:embeddedFont>
    <p:embeddedFont>
      <p:font typeface="Roboto Condensed"/>
      <p:regular r:id="rId108"/>
      <p:bold r:id="rId109"/>
      <p:italic r:id="rId110"/>
      <p:boldItalic r:id="rId111"/>
    </p:embeddedFont>
    <p:embeddedFont>
      <p:font typeface="Abel"/>
      <p:regular r:id="rId112"/>
    </p:embeddedFont>
    <p:embeddedFont>
      <p:font typeface="Raleway Medium"/>
      <p:regular r:id="rId113"/>
      <p:bold r:id="rId114"/>
      <p:italic r:id="rId115"/>
      <p:boldItalic r:id="rId1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70593E-6CC9-47AD-8F29-507DE2B6AD98}">
  <a:tblStyle styleId="{F470593E-6CC9-47AD-8F29-507DE2B6AD9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GoogleSans-boldItalic.fntdata"/><Relationship Id="rId106" Type="http://schemas.openxmlformats.org/officeDocument/2006/relationships/font" Target="fonts/GoogleSans-italic.fntdata"/><Relationship Id="rId105" Type="http://schemas.openxmlformats.org/officeDocument/2006/relationships/font" Target="fonts/GoogleSans-bold.fntdata"/><Relationship Id="rId104" Type="http://schemas.openxmlformats.org/officeDocument/2006/relationships/font" Target="fonts/GoogleSans-regular.fntdata"/><Relationship Id="rId109" Type="http://schemas.openxmlformats.org/officeDocument/2006/relationships/font" Target="fonts/RobotoCondensed-bold.fntdata"/><Relationship Id="rId108" Type="http://schemas.openxmlformats.org/officeDocument/2006/relationships/font" Target="fonts/RobotoCondensed-regular.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Roboto-boldItalic.fntdata"/><Relationship Id="rId102" Type="http://schemas.openxmlformats.org/officeDocument/2006/relationships/font" Target="fonts/Roboto-italic.fntdata"/><Relationship Id="rId101" Type="http://schemas.openxmlformats.org/officeDocument/2006/relationships/font" Target="fonts/Roboto-bold.fntdata"/><Relationship Id="rId100" Type="http://schemas.openxmlformats.org/officeDocument/2006/relationships/font" Target="fonts/Roboto-regular.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font" Target="fonts/Anton-regular.fntdata"/><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6" Type="http://schemas.openxmlformats.org/officeDocument/2006/relationships/font" Target="fonts/RalewayMedium-boldItalic.fntdata"/><Relationship Id="rId115" Type="http://schemas.openxmlformats.org/officeDocument/2006/relationships/font" Target="fonts/RalewayMedium-italic.fntdata"/><Relationship Id="rId15" Type="http://schemas.openxmlformats.org/officeDocument/2006/relationships/slide" Target="slides/slide8.xml"/><Relationship Id="rId110" Type="http://schemas.openxmlformats.org/officeDocument/2006/relationships/font" Target="fonts/RobotoCondensed-italic.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RalewayMedium-bold.fntdata"/><Relationship Id="rId18" Type="http://schemas.openxmlformats.org/officeDocument/2006/relationships/slide" Target="slides/slide11.xml"/><Relationship Id="rId113" Type="http://schemas.openxmlformats.org/officeDocument/2006/relationships/font" Target="fonts/RalewayMedium-regular.fntdata"/><Relationship Id="rId112" Type="http://schemas.openxmlformats.org/officeDocument/2006/relationships/font" Target="fonts/Abel-regular.fntdata"/><Relationship Id="rId111" Type="http://schemas.openxmlformats.org/officeDocument/2006/relationships/font" Target="fonts/RobotoCondensed-boldItalic.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IdvJovQRfnZv3J7r8vEKMEQ_Tozod-vFtmEO4Ve1jJ8/copy" TargetMode="External"/><Relationship Id="rId3" Type="http://schemas.openxmlformats.org/officeDocument/2006/relationships/hyperlink" Target="https://drive.google.com/file/d/13CF0fZ8xJqNedimQfdazokJGdg_37dWf/view?usp=sharing" TargetMode="External"/><Relationship Id="rId4" Type="http://schemas.openxmlformats.org/officeDocument/2006/relationships/hyperlink" Target="https://drive.google.com/file/d/1TxJvYLeohTACxHRYoAs_Qh5hi3_Y_bwN/view?usp=sharin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hWYr4LUe-PfosnVEtcc97HHGU26sPxRJ/view?usp=sharin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ihet_XKlT1QkYBdkBY_mx-rAR_JNEKec1GG6AZq_A30/edit?usp=sharing" TargetMode="External"/><Relationship Id="rId3" Type="http://schemas.openxmlformats.org/officeDocument/2006/relationships/hyperlink" Target="https://drive.google.com/file/d/10-H1IOYqNCOzSHcVMQ5IzaTyVP5RSL2v/view?usp=sharing" TargetMode="External"/><Relationship Id="rId4" Type="http://schemas.openxmlformats.org/officeDocument/2006/relationships/hyperlink" Target="https://drive.google.com/file/d/1DMmK7mimw2W_izQ5nBWQrZ1isv9iZLDZ/view?usp=sharin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radesaver.com/the-immortal-life-of-henrietta-lacks/study-guide/quotes" TargetMode="External"/><Relationship Id="rId3" Type="http://schemas.openxmlformats.org/officeDocument/2006/relationships/hyperlink" Target="https://drive.google.com/file/d/1hWYr4LUe-PfosnVEtcc97HHGU26sPxRJ/view?usp=sharin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CzNANZnoiRs"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dB2Gb2CBPyeF9n3VDMOitX_8F6AgBgaR/view?usp=sharing" TargetMode="External"/><Relationship Id="rId3" Type="http://schemas.openxmlformats.org/officeDocument/2006/relationships/hyperlink" Target="https://drive.google.com/file/d/1hWYr4LUe-PfosnVEtcc97HHGU26sPxRJ/view?usp=sharing"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ryK5Hw0FzEtNhFG9MIt4HwyJsXn6yw9YV-gaz0DC4s8/copy" TargetMode="External"/><Relationship Id="rId3" Type="http://schemas.openxmlformats.org/officeDocument/2006/relationships/hyperlink" Target="https://drive.google.com/file/d/1tDM8OPdnDLVwN3gtR5JEjw41uOxJnO6E/view?usp=sharing"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ryK5Hw0FzEtNhFG9MIt4HwyJsXn6yw9YV-gaz0DC4s8/copy" TargetMode="External"/><Relationship Id="rId3" Type="http://schemas.openxmlformats.org/officeDocument/2006/relationships/hyperlink" Target="https://drive.google.com/file/d/1tDM8OPdnDLVwN3gtR5JEjw41uOxJnO6E/view?usp=sharing" TargetMode="External"/><Relationship Id="rId4" Type="http://schemas.openxmlformats.org/officeDocument/2006/relationships/hyperlink" Target="https://drive.google.com/file/d/1fmlkvnFgYG98r3keZmBLegqLHcTJyQFr/view?usp=sharing" TargetMode="External"/><Relationship Id="rId5" Type="http://schemas.openxmlformats.org/officeDocument/2006/relationships/hyperlink" Target="https://drive.google.com/file/d/1pfKBz2oNrHZO4BnpprGKWLduWtfJW_PD/view?usp=sharing" TargetMode="External"/><Relationship Id="rId6" Type="http://schemas.openxmlformats.org/officeDocument/2006/relationships/hyperlink" Target="https://drive.google.com/file/d/1yIaShiJLWQogwUTxvYYsERqztNU9Z29L/view?usp=sharing" TargetMode="External"/><Relationship Id="rId7" Type="http://schemas.openxmlformats.org/officeDocument/2006/relationships/hyperlink" Target="https://drive.google.com/file/d/1B7dnNSTELxjsyoGB_JVV_w1moQtQOZV0/view?usp=sharing"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hWYr4LUe-PfosnVEtcc97HHGU26sPxRJ/view?usp=sharing"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neTkoalEh5bBlcaQW98xzak2JItelDqH/view?usp=sharing"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Wmt1bl5vDMixXA0j7WFsNwZbOAwmwiP6/view?usp=sharing" TargetMode="External"/><Relationship Id="rId3" Type="http://schemas.openxmlformats.org/officeDocument/2006/relationships/hyperlink" Target="https://drive.google.com/file/d/1Wmt1bl5vDMixXA0j7WFsNwZbOAwmwiP6/view?usp=sharing" TargetMode="External"/><Relationship Id="rId4" Type="http://schemas.openxmlformats.org/officeDocument/2006/relationships/hyperlink" Target="https://drive.google.com/file/d/1Wmt1bl5vDMixXA0j7WFsNwZbOAwmwiP6/view?usp=sharing"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IdvJovQRfnZv3J7r8vEKMEQ_Tozod-vFtmEO4Ve1jJ8/copy" TargetMode="External"/><Relationship Id="rId3" Type="http://schemas.openxmlformats.org/officeDocument/2006/relationships/hyperlink" Target="https://drive.google.com/file/d/13CF0fZ8xJqNedimQfdazokJGdg_37dWf/view?usp=sharing" TargetMode="External"/><Relationship Id="rId4" Type="http://schemas.openxmlformats.org/officeDocument/2006/relationships/hyperlink" Target="https://www.youtube.com/watch?v=vwAJ8ByQH2U"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hWYr4LUe-PfosnVEtcc97HHGU26sPxRJ/view?usp=sharing"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L0k-enzoeOM"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url?sa=i&amp;url=https%3A%2F%2Fartprojectsforkids.org%2Fself-portrait-with-sunglasses%2F&amp;psig=AOvVaw2tRgSxAW_e7l8uQp0J4n3c&amp;ust=1613532660851000&amp;source=images&amp;cd=vfe&amp;ved=0CAIQjRxqFwoTCLCJtty77e4CFQAAAAAdAAAAABAD"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8EQWYzWei1KXcTDyCBkyYcv_VnXxaKLa/view?usp=sharing" TargetMode="External"/><Relationship Id="rId3" Type="http://schemas.openxmlformats.org/officeDocument/2006/relationships/hyperlink" Target="https://www.pinterest.com/pin/529876712382739629/" TargetMode="External"/><Relationship Id="rId4" Type="http://schemas.openxmlformats.org/officeDocument/2006/relationships/hyperlink" Target="https://www.pinterest.com/pin/643803709206406353/"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8EQWYzWei1KXcTDyCBkyYcv_VnXxaKLa/view?usp=sharing" TargetMode="External"/><Relationship Id="rId3" Type="http://schemas.openxmlformats.org/officeDocument/2006/relationships/hyperlink" Target="https://www.pinterest.com/pin/human-cell-handdrawn-by-stephanie-bissonnette--394979829789282465/" TargetMode="External"/><Relationship Id="rId4" Type="http://schemas.openxmlformats.org/officeDocument/2006/relationships/hyperlink" Target="https://www.pinterest.com/pin/533324780842616033/" TargetMode="Externa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8EQWYzWei1KXcTDyCBkyYcv_VnXxaKLa/view?usp=sharing" TargetMode="External"/><Relationship Id="rId3" Type="http://schemas.openxmlformats.org/officeDocument/2006/relationships/hyperlink" Target="https://www.pinterest.com/pin/human-cell-handdrawn-by-stephanie-bissonnette--394979829789282465/" TargetMode="External"/><Relationship Id="rId4" Type="http://schemas.openxmlformats.org/officeDocument/2006/relationships/hyperlink" Target="https://www.pinterest.com/pin/533324780842616033/"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hWYr4LUe-PfosnVEtcc97HHGU26sPxRJ/view?usp=sharing" TargetMode="Externa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98466ce74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98466ce7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bbbbac7b4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bbbbac7b4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information on the slide as a class (invite a student to the board to read, call on students from their seats, or read aloud to the class).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548923ee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e548923ee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This activity can be completed individually or as a class. U</a:t>
            </a:r>
            <a:r>
              <a:rPr lang="en">
                <a:solidFill>
                  <a:schemeClr val="dk1"/>
                </a:solidFill>
              </a:rPr>
              <a:t>se this </a:t>
            </a:r>
            <a:r>
              <a:rPr lang="en" u="sng">
                <a:solidFill>
                  <a:srgbClr val="0097A7"/>
                </a:solidFill>
                <a:hlinkClick r:id="rId2">
                  <a:extLst>
                    <a:ext uri="{A12FA001-AC4F-418D-AE19-62706E023703}">
                      <ahyp:hlinkClr val="tx"/>
                    </a:ext>
                  </a:extLst>
                </a:hlinkClick>
              </a:rPr>
              <a:t>digital handout</a:t>
            </a:r>
            <a:r>
              <a:rPr lang="en">
                <a:solidFill>
                  <a:schemeClr val="dk1"/>
                </a:solidFill>
              </a:rPr>
              <a:t> to take notes on the slides. </a:t>
            </a:r>
            <a:r>
              <a:rPr lang="en" u="sng">
                <a:solidFill>
                  <a:schemeClr val="hlink"/>
                </a:solidFill>
                <a:hlinkClick r:id="rId3"/>
              </a:rPr>
              <a:t>Here</a:t>
            </a:r>
            <a:r>
              <a:rPr lang="en">
                <a:solidFill>
                  <a:schemeClr val="dk1"/>
                </a:solidFill>
              </a:rPr>
              <a:t> is the pdf for paper based.</a:t>
            </a:r>
            <a:r>
              <a:rPr lang="en">
                <a:solidFill>
                  <a:schemeClr val="dk1"/>
                </a:solidFill>
              </a:rPr>
              <a:t> Click here for the </a:t>
            </a:r>
            <a:r>
              <a:rPr lang="en" u="sng">
                <a:solidFill>
                  <a:srgbClr val="1155CC"/>
                </a:solidFill>
                <a:hlinkClick r:id="rId4">
                  <a:extLst>
                    <a:ext uri="{A12FA001-AC4F-418D-AE19-62706E023703}">
                      <ahyp:hlinkClr val="tx"/>
                    </a:ext>
                  </a:extLst>
                </a:hlinkClick>
              </a:rPr>
              <a:t>answer key</a:t>
            </a:r>
            <a:r>
              <a:rPr lang="en">
                <a:solidFill>
                  <a:schemeClr val="dk1"/>
                </a:solidFill>
              </a:rPr>
              <a:t>.  This activity should be used to reinforce the many functions and the importance of cells. This is a great way to ensure that when you discuss HeLa cells, students will understand the many functions that HeLa cells are used for.</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growing embryo is an example. (Note: Cell differentiation is a correct answer as well, if any students mention it.)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bbbbac7b4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bbbbac7b4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information on the slide as a class (invite a student to the board to read, call on students from their seats, or read aloud to the class).</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More context: Immortalized cell lines are cells that have been manipulated to proliferate indefinitely and can thus be cultured for long periods of time. Immortalized cell lines are derived from a variety of sources that have chromosomal abnormalities or mutations that permit them to continually divide, such as tumors (like Henrietta Lacks’).</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bd376a9f39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bd376a9f3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students to HeLa cells as the first immortal cells discovered by reading the large text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“did you know” box to introduce students to Henrietta Lacks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e5f6323f8a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e5f6323f8a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Pause with students to consider the questions as a class.  Depending on timing, raise the questions to students and allow for a short discussion.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e5f6323f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e5f6323f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Unknown Day 2:</a:t>
            </a:r>
            <a:endParaRPr/>
          </a:p>
          <a:p>
            <a:pPr indent="0" lvl="0" marL="0" rtl="0" algn="l">
              <a:spcBef>
                <a:spcPts val="0"/>
              </a:spcBef>
              <a:spcAft>
                <a:spcPts val="0"/>
              </a:spcAft>
              <a:buNone/>
            </a:pPr>
            <a:r>
              <a:rPr lang="en"/>
              <a:t>In this lesson, students will </a:t>
            </a:r>
            <a:r>
              <a:rPr lang="en">
                <a:solidFill>
                  <a:schemeClr val="dk1"/>
                </a:solidFill>
              </a:rPr>
              <a:t>learn about immortal cells, how they are different from typical human cells, and why they are important for medical research.  Students will discover who Henrietta Lacks was and how her cells have been used in some of science’s biggest and most important discoveries.  Students will also be introduced to the moral/ethical concerns around the collection and use of HeLa cells. </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e5f6323f8a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e5f6323f8a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e5f6323f8a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e5f6323f8a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a:t>
            </a:r>
            <a:endParaRPr/>
          </a:p>
          <a:p>
            <a:pPr indent="-298450" lvl="0" marL="457200" rtl="0" algn="l">
              <a:spcBef>
                <a:spcPts val="0"/>
              </a:spcBef>
              <a:spcAft>
                <a:spcPts val="0"/>
              </a:spcAft>
              <a:buSzPts val="1100"/>
              <a:buAutoNum type="arabicPeriod"/>
            </a:pPr>
            <a:r>
              <a:rPr lang="en"/>
              <a:t>Review the objectives for the day, so students know what is expected of their learning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e5f6323f8a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e5f6323f8a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bbbbac7b4f_0_1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bbbbac7b4f_0_1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Show students the picture of Henrietta Lacks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9ad0ef83e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9ad0ef83e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Unknown Day 1:</a:t>
            </a:r>
            <a:endParaRPr/>
          </a:p>
          <a:p>
            <a:pPr indent="0" lvl="0" marL="0" rtl="0" algn="l">
              <a:spcBef>
                <a:spcPts val="0"/>
              </a:spcBef>
              <a:spcAft>
                <a:spcPts val="0"/>
              </a:spcAft>
              <a:buNone/>
            </a:pPr>
            <a:r>
              <a:rPr lang="en"/>
              <a:t>Today students will be introduced to human cells and understand the importance of human cells to living healthy lives so our bodies can function properly. Students will take notes on the lesson on cells and then complete a reinforcement </a:t>
            </a:r>
            <a:r>
              <a:rPr lang="en"/>
              <a:t>activity</a:t>
            </a:r>
            <a:r>
              <a:rPr lang="en"/>
              <a:t> focused on the functions of cells.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bbbbac7b4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bbbbac7b4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Watch the short video on HeLa cells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bd376a9f39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bd376a9f39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Share the additional information about Henrietta Lacks by reading the information on the slides</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Additional notes</a:t>
            </a:r>
            <a:endParaRPr>
              <a:solidFill>
                <a:schemeClr val="dk1"/>
              </a:solidFill>
            </a:endParaRPr>
          </a:p>
          <a:p>
            <a:pPr indent="-298450" lvl="2" marL="1371600" rtl="0" algn="l">
              <a:spcBef>
                <a:spcPts val="0"/>
              </a:spcBef>
              <a:spcAft>
                <a:spcPts val="0"/>
              </a:spcAft>
              <a:buClr>
                <a:schemeClr val="dk1"/>
              </a:buClr>
              <a:buSzPts val="1100"/>
              <a:buAutoNum type="romanLcPeriod"/>
            </a:pPr>
            <a:r>
              <a:rPr lang="en">
                <a:solidFill>
                  <a:schemeClr val="dk1"/>
                </a:solidFill>
              </a:rPr>
              <a:t>Note: This was during the Jim Crow era when segregation was common)</a:t>
            </a:r>
            <a:endParaRPr>
              <a:solidFill>
                <a:schemeClr val="dk1"/>
              </a:solidFill>
            </a:endParaRPr>
          </a:p>
          <a:p>
            <a:pPr indent="-298450" lvl="2" marL="1371600" rtl="0" algn="l">
              <a:spcBef>
                <a:spcPts val="0"/>
              </a:spcBef>
              <a:spcAft>
                <a:spcPts val="0"/>
              </a:spcAft>
              <a:buClr>
                <a:schemeClr val="dk1"/>
              </a:buClr>
              <a:buSzPts val="1100"/>
              <a:buAutoNum type="romanLcPeriod"/>
            </a:pPr>
            <a:r>
              <a:rPr lang="en">
                <a:solidFill>
                  <a:schemeClr val="dk1"/>
                </a:solidFill>
              </a:rPr>
              <a:t>Note: It was common practice in those days for doctors to do any treatment they thought best for their patients and patient merely trusted doctors to help them)</a:t>
            </a:r>
            <a:endParaRPr>
              <a:solidFill>
                <a:schemeClr val="dk1"/>
              </a:solidFill>
            </a:endParaRPr>
          </a:p>
          <a:p>
            <a:pPr indent="-298450" lvl="2" marL="1371600" rtl="0" algn="l">
              <a:spcBef>
                <a:spcPts val="0"/>
              </a:spcBef>
              <a:spcAft>
                <a:spcPts val="0"/>
              </a:spcAft>
              <a:buClr>
                <a:schemeClr val="dk1"/>
              </a:buClr>
              <a:buSzPts val="1100"/>
              <a:buAutoNum type="romanLcPeriod"/>
            </a:pPr>
            <a:r>
              <a:rPr lang="en">
                <a:solidFill>
                  <a:schemeClr val="dk1"/>
                </a:solidFill>
              </a:rPr>
              <a:t>Note: Consent was not expected back then.  Later, medical researchers set up a large-scale cell culture factory in a former Fritos factory in Bethesda, Maryland to begin mass-producing HeLa cells for global distribution, simultaneously ushering in a multibillion-dollar industry for the selling of biomedical specimens.</a:t>
            </a:r>
            <a:endParaRPr sz="1400">
              <a:solidFill>
                <a:srgbClr val="41414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bd376a9f39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bd376a9f39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Pause with students to consider the questions as a class.  Depending on timing, raise the questions to students and allow for a short discussion.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bbbbac7b4f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bbbbac7b4f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Show students the picture of dyed HeLa cells. Explain that when using HeLa cells in research, scientists dye the cells in order to watch the different parts of the cells to see how they are affected when manipulated.</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bbbbac7b4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bbbbac7b4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Show students the slide and explain how HeLa cells have been used in some of the most important scientific discoveries!</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Additional context: </a:t>
            </a:r>
            <a:r>
              <a:rPr lang="en">
                <a:solidFill>
                  <a:schemeClr val="dk1"/>
                </a:solidFill>
              </a:rPr>
              <a:t>The Immortal Life of Henrietta Lacks allows us to see the history of cell culture and genetics.  It explains how science has been so successful in treating and finding cures for different diseases.  It also informs us on how chromosomes, cloning, and gene mapping were able to be discovered.  The key factor in the discovery and successful implication of the science and technology we have today is HeLa, cancerous cells of the immortal Henrietta Lacks.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Note on Covid research: HeLa cells are paving the way for COVID-19 research breakthroughs. The groundbreaking study that identified the infectivity of the virus in humans did so using the cells that were isolated from Henrietta Lacks.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baf675de86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baf675de86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AutoNum type="arabicPeriod"/>
            </a:pPr>
            <a:r>
              <a:rPr lang="en"/>
              <a:t>Distribute the KWL handout to students.  Ask students to complete the K and W sections of the handout before reading.  After reading, they will complete the L section.</a:t>
            </a:r>
            <a:endParaRPr/>
          </a:p>
          <a:p>
            <a:pPr indent="-298450" lvl="1" marL="914400" rtl="0" algn="l">
              <a:spcBef>
                <a:spcPts val="0"/>
              </a:spcBef>
              <a:spcAft>
                <a:spcPts val="0"/>
              </a:spcAft>
              <a:buSzPts val="1100"/>
              <a:buAutoNum type="alphaLcPeriod"/>
            </a:pPr>
            <a:r>
              <a:rPr lang="en"/>
              <a:t>Handout link - </a:t>
            </a:r>
            <a:r>
              <a:rPr lang="en" u="sng">
                <a:solidFill>
                  <a:schemeClr val="hlink"/>
                </a:solidFill>
                <a:hlinkClick r:id="rId2"/>
              </a:rPr>
              <a:t>google slide</a:t>
            </a:r>
            <a:r>
              <a:rPr lang="en"/>
              <a:t> or </a:t>
            </a:r>
            <a:r>
              <a:rPr lang="en" u="sng">
                <a:solidFill>
                  <a:schemeClr val="hlink"/>
                </a:solidFill>
                <a:hlinkClick r:id="rId3"/>
              </a:rPr>
              <a:t>pdf</a:t>
            </a:r>
            <a:r>
              <a:rPr lang="en"/>
              <a:t> </a:t>
            </a:r>
            <a:endParaRPr/>
          </a:p>
          <a:p>
            <a:pPr indent="-298450" lvl="0" marL="457200" rtl="0" algn="l">
              <a:spcBef>
                <a:spcPts val="0"/>
              </a:spcBef>
              <a:spcAft>
                <a:spcPts val="0"/>
              </a:spcAft>
              <a:buSzPts val="1100"/>
              <a:buAutoNum type="arabicPeriod"/>
            </a:pPr>
            <a:r>
              <a:rPr lang="en"/>
              <a:t>Have students read the article on Henrietta’s immortal cells</a:t>
            </a:r>
            <a:endParaRPr/>
          </a:p>
          <a:p>
            <a:pPr indent="-298450" lvl="1" marL="914400" rtl="0" algn="l">
              <a:spcBef>
                <a:spcPts val="0"/>
              </a:spcBef>
              <a:spcAft>
                <a:spcPts val="0"/>
              </a:spcAft>
              <a:buSzPts val="1100"/>
              <a:buAutoNum type="alphaLcPeriod"/>
            </a:pPr>
            <a:r>
              <a:rPr lang="en"/>
              <a:t>Students can read independently, in pairs or groups, or you can read aloud as a class</a:t>
            </a:r>
            <a:endParaRPr/>
          </a:p>
          <a:p>
            <a:pPr indent="-298450" lvl="1" marL="914400" rtl="0" algn="l">
              <a:spcBef>
                <a:spcPts val="0"/>
              </a:spcBef>
              <a:spcAft>
                <a:spcPts val="0"/>
              </a:spcAft>
              <a:buSzPts val="1100"/>
              <a:buAutoNum type="alphaLcPeriod"/>
            </a:pPr>
            <a:r>
              <a:rPr lang="en"/>
              <a:t>Access the </a:t>
            </a:r>
            <a:r>
              <a:rPr lang="en" u="sng">
                <a:solidFill>
                  <a:schemeClr val="hlink"/>
                </a:solidFill>
                <a:hlinkClick r:id="rId4"/>
              </a:rPr>
              <a:t>article here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bbbbac7b4f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bbbbac7b4f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AutoNum type="arabicPeriod"/>
            </a:pPr>
            <a:r>
              <a:rPr lang="en"/>
              <a:t>Facilitate a class discussion after completing the reading.  </a:t>
            </a:r>
            <a:endParaRPr/>
          </a:p>
          <a:p>
            <a:pPr indent="-298450" lvl="1" marL="914400" rtl="0" algn="l">
              <a:spcBef>
                <a:spcPts val="0"/>
              </a:spcBef>
              <a:spcAft>
                <a:spcPts val="0"/>
              </a:spcAft>
              <a:buSzPts val="1100"/>
              <a:buAutoNum type="alphaLcPeriod"/>
            </a:pPr>
            <a:r>
              <a:rPr lang="en"/>
              <a:t>Ask students to share what they learned and wrote on the KWL handout</a:t>
            </a:r>
            <a:endParaRPr/>
          </a:p>
          <a:p>
            <a:pPr indent="-298450" lvl="1" marL="914400" rtl="0" algn="l">
              <a:spcBef>
                <a:spcPts val="0"/>
              </a:spcBef>
              <a:spcAft>
                <a:spcPts val="0"/>
              </a:spcAft>
              <a:buSzPts val="1100"/>
              <a:buAutoNum type="alphaLcPeriod"/>
            </a:pPr>
            <a:r>
              <a:rPr lang="en"/>
              <a:t>Ask students to consider the three questions on the slide</a:t>
            </a:r>
            <a:endParaRPr/>
          </a:p>
          <a:p>
            <a:pPr indent="-298450" lvl="2" marL="1371600" rtl="0" algn="l">
              <a:spcBef>
                <a:spcPts val="0"/>
              </a:spcBef>
              <a:spcAft>
                <a:spcPts val="0"/>
              </a:spcAft>
              <a:buSzPts val="1100"/>
              <a:buAutoNum type="romanLcPeriod"/>
            </a:pPr>
            <a:r>
              <a:rPr lang="en"/>
              <a:t>Students can discuss in pairs, in small groups, or as an entire class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9b937bd05a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9b937bd05a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spcBef>
                <a:spcPts val="0"/>
              </a:spcBef>
              <a:spcAft>
                <a:spcPts val="0"/>
              </a:spcAft>
              <a:buClr>
                <a:schemeClr val="dk1"/>
              </a:buClr>
              <a:buSzPts val="1100"/>
              <a:buAutoNum type="arabicPeriod"/>
            </a:pPr>
            <a:r>
              <a:rPr lang="en" u="sng">
                <a:solidFill>
                  <a:schemeClr val="hlink"/>
                </a:solidFill>
                <a:hlinkClick r:id="rId2"/>
              </a:rPr>
              <a:t>Quote Source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3"/>
              </a:rPr>
              <a:t>Daily Learning Log</a:t>
            </a:r>
            <a:r>
              <a:rPr lang="en">
                <a:solidFill>
                  <a:schemeClr val="dk1"/>
                </a:solidFill>
              </a:rPr>
              <a:t>.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bacc69114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bacc69114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Unknown Day 3:</a:t>
            </a:r>
            <a:endParaRPr/>
          </a:p>
          <a:p>
            <a:pPr indent="0" lvl="0" marL="0" rtl="0" algn="l">
              <a:spcBef>
                <a:spcPts val="0"/>
              </a:spcBef>
              <a:spcAft>
                <a:spcPts val="0"/>
              </a:spcAft>
              <a:buNone/>
            </a:pPr>
            <a:r>
              <a:rPr lang="en"/>
              <a:t>In this lesson, students will be introduced to human subjects in medical research.  Students will learn about the importance for protecting humans in research and understand the historical context for establishing ethical codes of conduct in research.  Students will focus in on the ethical protection of informed consent and discover what is required for consent to be “informed.”  Students will consider the consent Henrietta Lacks provided and learn that it would not be considered informed consent today.  Students will then carry out an activity, applying what they know about informed consent to hypothetical scenarios.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bdfc1a416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bdfc1a416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9b937bd05a_0_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9b937bd05a_0_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At first glance, this may be difficult for students. You can help struggling students by asking some guiding questions such as: Are cells living? Are there more than one type of cell? Can we see cells with the naked eye or do we need to use a microscope. Encourage students to realize that they know something about cells to ensure student engagement.</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baf675de86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baf675de86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a:t>
            </a:r>
            <a:endParaRPr/>
          </a:p>
          <a:p>
            <a:pPr indent="-298450" lvl="0" marL="457200" rtl="0" algn="l">
              <a:spcBef>
                <a:spcPts val="0"/>
              </a:spcBef>
              <a:spcAft>
                <a:spcPts val="0"/>
              </a:spcAft>
              <a:buSzPts val="1100"/>
              <a:buAutoNum type="arabicPeriod"/>
            </a:pPr>
            <a:r>
              <a:rPr lang="en"/>
              <a:t>Review the objectives for the day, so students know what is expected of their learning</a:t>
            </a:r>
            <a:r>
              <a:rPr lang="en"/>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baf675de86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baf675de86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baf675de86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baf675de86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students to the concept of human subjects in medical research.  </a:t>
            </a:r>
            <a:r>
              <a:rPr lang="en">
                <a:solidFill>
                  <a:schemeClr val="dk1"/>
                </a:solidFill>
              </a:rPr>
              <a:t>Read the information on the slide as a class (invite a student to the board to read, call on students from their seats, or read aloud to the class).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Before clicking to the next slide, ask students to consider why it might be important to protect human subjects in research</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331bc6dce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331bc6dce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Show </a:t>
            </a:r>
            <a:r>
              <a:rPr lang="en">
                <a:solidFill>
                  <a:schemeClr val="dk1"/>
                </a:solidFill>
              </a:rPr>
              <a:t>students</a:t>
            </a:r>
            <a:r>
              <a:rPr lang="en">
                <a:solidFill>
                  <a:schemeClr val="dk1"/>
                </a:solidFill>
              </a:rPr>
              <a:t> the </a:t>
            </a:r>
            <a:r>
              <a:rPr lang="en" u="sng">
                <a:solidFill>
                  <a:schemeClr val="hlink"/>
                </a:solidFill>
                <a:hlinkClick r:id="rId2"/>
              </a:rPr>
              <a:t>video discussing the ethics</a:t>
            </a:r>
            <a:r>
              <a:rPr lang="en">
                <a:solidFill>
                  <a:schemeClr val="dk1"/>
                </a:solidFill>
              </a:rPr>
              <a:t> </a:t>
            </a:r>
            <a:r>
              <a:rPr lang="en">
                <a:solidFill>
                  <a:schemeClr val="dk1"/>
                </a:solidFill>
              </a:rPr>
              <a:t>behind</a:t>
            </a:r>
            <a:r>
              <a:rPr lang="en">
                <a:solidFill>
                  <a:schemeClr val="dk1"/>
                </a:solidFill>
              </a:rPr>
              <a:t> using humans in research.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bbbbac7b4f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bbbbac7b4f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Walk students through the timeline, which provides historical context as to why humans should be protected in medical research</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Nuremberg Code: During WWII Nazis used Jewish people for harmful, painful, and dangerous experiments.  After the war, during the Nuremberg Trials when Nazis were held accountable for their war crimes, the Nuremberg code was established to protect humans in research: it required all research participants to volunteer for the research (no more could people be forced to participate in studies or be studied unknowingly)</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Henrietta Lacks: Not long after the Nuremberg code was established, Henrietta Lacks’ tumor cells were taken and used in research without her consent.  Her cells were also used by Dr. Chester Southam to conduct experiments without patient consent to see whether or not injections of HeLa cells could cause cancer.</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Declaration of Helsinki: The Declaration of Helsinki is a set of ethical principles regarding human experimentation developed for the medical community by the World Medical Association (WMA). It is regarded as the cornerstone document on human research ethics.</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Tuskegee Experiments: In these experiments, African American males with syphilis were studied and not given proper treatment for their illness.  As more people in the medical community learned about this, they called for the study to be stopped.</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Common Rule: </a:t>
            </a:r>
            <a:r>
              <a:rPr lang="en">
                <a:solidFill>
                  <a:schemeClr val="dk1"/>
                </a:solidFill>
              </a:rPr>
              <a:t>The Common Rule is a 1981 rule of ethics in the United States regarding biomedical and behavioral research involving human subjects.</a:t>
            </a:r>
            <a:endParaRPr>
              <a:solidFill>
                <a:schemeClr val="dk1"/>
              </a:solidFill>
            </a:endParaRPr>
          </a:p>
          <a:p>
            <a:pPr indent="-298450" lvl="2" marL="1371600" rtl="0" algn="l">
              <a:spcBef>
                <a:spcPts val="0"/>
              </a:spcBef>
              <a:spcAft>
                <a:spcPts val="0"/>
              </a:spcAft>
              <a:buClr>
                <a:schemeClr val="dk1"/>
              </a:buClr>
              <a:buSzPts val="1100"/>
              <a:buAutoNum type="romanLcPeriod"/>
            </a:pPr>
            <a:r>
              <a:rPr lang="en">
                <a:solidFill>
                  <a:schemeClr val="dk1"/>
                </a:solidFill>
              </a:rPr>
              <a:t>It took over 50 years after the Nuremberg Code for the USA to establish the common rule.  Maybe ask students why they think it took so long?</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bdfc1a416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bdfc1a416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with students what informed consent is and what is required to be included for consent to be “informed”</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Read the information on the slide as a class (invite a student to the board to read, call on students from their seats, or read aloud to the class).</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bdfc1a4169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bdfc1a4169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read the consent paragraph and consider whether is it informed consent.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share out and explain their reasoning behind thinking it is or is not informed consent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this is the exact language used on the consent form Henrietta Lacks signed.  It is not informed consent, as informed consent was not used or required in 1951</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bd376a9f3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bd376a9f3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read the consent paragraph and consider whether is it informed consent.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share out and explain their reasoning behind thinking it is or is not informed consent.  How is this different from what Henrietta signed?</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Note: The most glaring difference is that Henrietta’s document requires nothing from the health care providers, at least not explicitly. It is probably implied that they will give the best care that they can, but that is tied up in the context and the times.  The second form lays out explicitly some of the responsibilities of the physicians and explicitly calls on the patient to provide questions about their own care.  The second form also addresses potential use of the patient’s cells/tissue in research, where the first makes no mention of this.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baf675de86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baf675de86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Tell students that for the next several slides, they will be applying what they know about informed consent to several scenarios.  In the activity, they will need to determine if the patient’s rights are being violated.  They will have three options to choose from.</a:t>
            </a:r>
            <a:endParaRPr/>
          </a:p>
          <a:p>
            <a:pPr indent="-298450" lvl="1" marL="914400" rtl="0" algn="l">
              <a:spcBef>
                <a:spcPts val="0"/>
              </a:spcBef>
              <a:spcAft>
                <a:spcPts val="0"/>
              </a:spcAft>
              <a:buSzPts val="1100"/>
              <a:buAutoNum type="alphaLcPeriod"/>
            </a:pPr>
            <a:r>
              <a:rPr lang="en"/>
              <a:t>Explain the options between red, yellow, and green. When showing the next few slides remind students of the three options to determine if the examples are considered informed consent. </a:t>
            </a:r>
            <a:endParaRPr/>
          </a:p>
          <a:p>
            <a:pPr indent="-298450" lvl="1" marL="914400" rtl="0" algn="l">
              <a:spcBef>
                <a:spcPts val="0"/>
              </a:spcBef>
              <a:spcAft>
                <a:spcPts val="0"/>
              </a:spcAft>
              <a:buSzPts val="1100"/>
              <a:buAutoNum type="alphaLcPeriod"/>
            </a:pPr>
            <a:r>
              <a:rPr lang="en"/>
              <a:t>Note: distribute colored index cards, have students color in three index cards red, yellow, and green, or students can hold up fingers associated with the colors (for example, 1= red, 2=yellow, 3=green)</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bbbbac7b4f_0_1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bbbbac7b4f_0_1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AutoNum type="arabicPeriod"/>
            </a:pPr>
            <a:r>
              <a:rPr lang="en"/>
              <a:t>Read the scenario out loud</a:t>
            </a:r>
            <a:endParaRPr/>
          </a:p>
          <a:p>
            <a:pPr indent="-298450" lvl="0" marL="457200" rtl="0" algn="l">
              <a:spcBef>
                <a:spcPts val="0"/>
              </a:spcBef>
              <a:spcAft>
                <a:spcPts val="0"/>
              </a:spcAft>
              <a:buSzPts val="1100"/>
              <a:buAutoNum type="arabicPeriod"/>
            </a:pPr>
            <a:r>
              <a:rPr lang="en"/>
              <a:t>Ask students to hold up/show their selection by determining if this is red, yellow, or green</a:t>
            </a:r>
            <a:endParaRPr/>
          </a:p>
          <a:p>
            <a:pPr indent="-298450" lvl="0" marL="457200" rtl="0" algn="l">
              <a:spcBef>
                <a:spcPts val="0"/>
              </a:spcBef>
              <a:spcAft>
                <a:spcPts val="0"/>
              </a:spcAft>
              <a:buSzPts val="1100"/>
              <a:buAutoNum type="arabicPeriod"/>
            </a:pPr>
            <a:r>
              <a:rPr lang="en"/>
              <a:t>Ask students to share out and explain their reasoning</a:t>
            </a:r>
            <a:endParaRPr/>
          </a:p>
          <a:p>
            <a:pPr indent="-298450" lvl="0" marL="457200" rtl="0" algn="l">
              <a:spcBef>
                <a:spcPts val="0"/>
              </a:spcBef>
              <a:spcAft>
                <a:spcPts val="0"/>
              </a:spcAft>
              <a:buSzPts val="1100"/>
              <a:buAutoNum type="arabicPeriod"/>
            </a:pPr>
            <a:r>
              <a:rPr lang="en"/>
              <a:t>Note: </a:t>
            </a:r>
            <a:endParaRPr/>
          </a:p>
          <a:p>
            <a:pPr indent="-298450" lvl="1" marL="914400" rtl="0" algn="l">
              <a:spcBef>
                <a:spcPts val="0"/>
              </a:spcBef>
              <a:spcAft>
                <a:spcPts val="0"/>
              </a:spcAft>
              <a:buSzPts val="1100"/>
              <a:buAutoNum type="alphaLcPeriod"/>
            </a:pPr>
            <a:r>
              <a:rPr lang="en"/>
              <a:t>This is clearly a red.  Paul’s rights are being violated because the technician hasn’t provided enough information for Paul to be fully informed when giving his consent.  If the technician were to use Paul’s blood in her research, that would be an ethical and legal violation because no informed consent was obtained.  For this to be informed consent, Paul would need to understand what the research is, how long it would last, any potential risks associated with the research, and whether or not he would be compensated.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9b937bd05a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9b937bd05a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Review the objectives for the day, so students know what is expected of their learning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bd376a9f39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bd376a9f3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scenario out loud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hold up/show their selection by determining if this is red, yellow, or green</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share out and explain their reasoning</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is a green light!  Cindy was informed when signing the paperwork and provided informed consent.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bd376a9f3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bd376a9f3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scenario out loud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hold up/show their selection by determining if this is red, yellow, or green</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share out and explain their reasoning</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is a red light.  There is a clear violation of Carol’s rights because she only gave consent for Dr. James to use her tissues for lung cancer research.  She was not told that her tissues would be used by Dr. Lim to study bronchitis, therefore she could not have provided informed consent for her tissues to be used in that way.  In order for Dr. Lim to use Carol’s tissues, he would need to obtain separate informed consent from her.</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Some students may see this as a yellow light: Dr. James didn’t want to waste the tissues and knew that Dr. Lim could use them to do good.  Morally, there is some grey area here, however, legal ethical standards require informed consent and that is not present.</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bd376a9f39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bd376a9f3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scenario out loud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hold up/show their selection by determining if this is red, yellow, or green</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share out and explain their reasoning</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is a red light.  The patient’s rights are being violated because they were not fully informed when they gave consent.  The researchers checked most of the required boxes to establish informed consent, but they left out a very important aspect: they did not tell the volunteers that a cure existed… one that they could likely receive if they didn’t participate in the study.  As such, there is no informed consent.</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Some students may feel this is a yellow… they might not think that the researcher’s omission is critical, but it is.</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bd376a9f39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bd376a9f39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scenario out loud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hold up/show their selection by determining if this is red, yellow, or green</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share out and explain their reasoning</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is a tricky scenario and one that is currently being considered by courts around the country.  This is a real-life scenario about John Moore (more information on the next slide).  Some students may see issued with this because although John knew he would not be compensated, he was not informed about the extent to which Dr. Golde would use his cells for profit.  With this reasoning, it is unfair that John did not receive compensation and his rights were violated.</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Alternatively, some students may consider this to be a green light-- John’s rights were not violated because all aspects of informed consent were present and John agreed to not being compensated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Click to the next slide to explain the real-life case to students</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bbbbac7b4f_0_1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bbbbac7b4f_0_1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AutoNum type="arabicPeriod"/>
            </a:pPr>
            <a:r>
              <a:rPr lang="en"/>
              <a:t>Walk through the bullet points on the slide to share the true story of John Moore.  Tell students if they selected a green light on the previous slide, they would have been correct… the Supreme Court of California ruled that Moore’s rights were not violated.</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bbbbac7b4f_0_1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bbbbac7b4f_0_1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AutoNum type="arabicPeriod"/>
            </a:pPr>
            <a:r>
              <a:rPr lang="en"/>
              <a:t>Pose the question to students as to whether they think the California Supreme Court got it wrong.  Should John Moore be compensated?  Should Henrietta Lacks’ family be compensated?</a:t>
            </a:r>
            <a:endParaRPr/>
          </a:p>
          <a:p>
            <a:pPr indent="-298450" lvl="0" marL="457200" rtl="0" algn="l">
              <a:spcBef>
                <a:spcPts val="0"/>
              </a:spcBef>
              <a:spcAft>
                <a:spcPts val="0"/>
              </a:spcAft>
              <a:buSzPts val="1100"/>
              <a:buAutoNum type="arabicPeriod"/>
            </a:pPr>
            <a:r>
              <a:rPr lang="en"/>
              <a:t>Explain to students that this is one of the most discussed issues in medical research today, along with keeping cell lines anonymous!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baf675de86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baf675de86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Optional: read more about the Hela lawsuit by </a:t>
            </a:r>
            <a:r>
              <a:rPr lang="en" u="sng">
                <a:solidFill>
                  <a:schemeClr val="hlink"/>
                </a:solidFill>
                <a:hlinkClick r:id="rId2"/>
              </a:rPr>
              <a:t>accessing this article</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3"/>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bacc69114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bacc69114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Unknown Day 4:</a:t>
            </a:r>
            <a:endParaRPr>
              <a:solidFill>
                <a:schemeClr val="dk1"/>
              </a:solidFill>
            </a:endParaRPr>
          </a:p>
          <a:p>
            <a:pPr indent="0" lvl="0" marL="0" rtl="0" algn="l">
              <a:spcBef>
                <a:spcPts val="0"/>
              </a:spcBef>
              <a:spcAft>
                <a:spcPts val="0"/>
              </a:spcAft>
              <a:buNone/>
            </a:pPr>
            <a:r>
              <a:rPr lang="en">
                <a:solidFill>
                  <a:schemeClr val="dk1"/>
                </a:solidFill>
              </a:rPr>
              <a:t>Today’s lesson builds on the lesson from Day 3 about patient rights and informed consent by presenting four historical case studies and allowing students to dive into the ethical issues of using humans in research. </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baf675de86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baf675de86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baf675de86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baf675de86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9b937bd05a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9b937bd05a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baf675de86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baf675de86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baf675de86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baf675de86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a:t>
            </a:r>
            <a:r>
              <a:rPr lang="en">
                <a:solidFill>
                  <a:schemeClr val="dk1"/>
                </a:solidFill>
              </a:rPr>
              <a:t>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 this activity students will use case studies to explore  the ethical implications of humans in research. Explain to students that the case study stories are real historical situations where researchers involved human participants  in their studies. Stress that these particular cases are included because they illustrate questionable practices involving humans in research. Though the methods may (or may not) have been acceptable at the time, they do not represent current ethical practices.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be378c230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be378c230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Teacher notes: </a:t>
            </a:r>
            <a:endParaRPr/>
          </a:p>
          <a:p>
            <a:pPr indent="-298450" lvl="0" marL="457200" rtl="0" algn="l">
              <a:spcBef>
                <a:spcPts val="0"/>
              </a:spcBef>
              <a:spcAft>
                <a:spcPts val="0"/>
              </a:spcAft>
              <a:buSzPts val="1100"/>
              <a:buAutoNum type="arabicPeriod"/>
            </a:pPr>
            <a:r>
              <a:rPr lang="en"/>
              <a:t>review the guiding </a:t>
            </a:r>
            <a:r>
              <a:rPr lang="en"/>
              <a:t>questions</a:t>
            </a:r>
            <a:r>
              <a:rPr lang="en"/>
              <a:t> with the class and ensure students understand the questions and what they are supposed to look for. </a:t>
            </a:r>
            <a:endParaRPr/>
          </a:p>
          <a:p>
            <a:pPr indent="-298450" lvl="0" marL="457200" rtl="0" algn="l">
              <a:spcBef>
                <a:spcPts val="0"/>
              </a:spcBef>
              <a:spcAft>
                <a:spcPts val="0"/>
              </a:spcAft>
              <a:buSzPts val="1100"/>
              <a:buAutoNum type="arabicPeriod"/>
            </a:pPr>
            <a:r>
              <a:rPr lang="en"/>
              <a:t>Students</a:t>
            </a:r>
            <a:r>
              <a:rPr lang="en"/>
              <a:t> will use the digital or paper version of the Guiding Questions to take their own notes. </a:t>
            </a:r>
            <a:r>
              <a:rPr lang="en" u="sng">
                <a:solidFill>
                  <a:schemeClr val="hlink"/>
                </a:solidFill>
                <a:latin typeface="Roboto"/>
                <a:ea typeface="Roboto"/>
                <a:cs typeface="Roboto"/>
                <a:sym typeface="Roboto"/>
                <a:hlinkClick r:id="rId2"/>
              </a:rPr>
              <a:t>Click here</a:t>
            </a:r>
            <a:r>
              <a:rPr lang="en">
                <a:solidFill>
                  <a:schemeClr val="dk1"/>
                </a:solidFill>
                <a:latin typeface="Roboto"/>
                <a:ea typeface="Roboto"/>
                <a:cs typeface="Roboto"/>
                <a:sym typeface="Roboto"/>
              </a:rPr>
              <a:t> to make a copy of the Google Doc for the Guiding Questions. </a:t>
            </a:r>
            <a:r>
              <a:rPr lang="en" u="sng">
                <a:solidFill>
                  <a:schemeClr val="hlink"/>
                </a:solidFill>
                <a:latin typeface="Roboto"/>
                <a:ea typeface="Roboto"/>
                <a:cs typeface="Roboto"/>
                <a:sym typeface="Roboto"/>
                <a:hlinkClick r:id="rId3"/>
              </a:rPr>
              <a:t>Click here</a:t>
            </a:r>
            <a:r>
              <a:rPr lang="en">
                <a:solidFill>
                  <a:schemeClr val="dk1"/>
                </a:solidFill>
                <a:latin typeface="Roboto"/>
                <a:ea typeface="Roboto"/>
                <a:cs typeface="Roboto"/>
                <a:sym typeface="Roboto"/>
              </a:rPr>
              <a:t> to access a PDF of the Guiding Questions to print.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be378c230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be378c230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solidFill>
                  <a:schemeClr val="dk1"/>
                </a:solidFill>
              </a:rPr>
              <a:t>Have students select two of the case studies shown on the slide - make sure that all four studies are selected</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Students will use the digital or paper version of the Guiding Questions to take notes on their two selected case studies. </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This portion of the activity should be completed individually. </a:t>
            </a:r>
            <a:endParaRPr>
              <a:solidFill>
                <a:schemeClr val="dk1"/>
              </a:solidFill>
            </a:endParaRPr>
          </a:p>
          <a:p>
            <a:pPr indent="-298450" lvl="0" marL="457200" rtl="0" algn="l">
              <a:spcBef>
                <a:spcPts val="0"/>
              </a:spcBef>
              <a:spcAft>
                <a:spcPts val="0"/>
              </a:spcAft>
              <a:buClr>
                <a:schemeClr val="dk1"/>
              </a:buClr>
              <a:buSzPts val="1100"/>
              <a:buAutoNum type="arabicPeriod"/>
            </a:pPr>
            <a:r>
              <a:rPr lang="en" u="sng">
                <a:solidFill>
                  <a:srgbClr val="0097A7"/>
                </a:solidFill>
                <a:latin typeface="Roboto"/>
                <a:ea typeface="Roboto"/>
                <a:cs typeface="Roboto"/>
                <a:sym typeface="Roboto"/>
                <a:hlinkClick r:id="rId2">
                  <a:extLst>
                    <a:ext uri="{A12FA001-AC4F-418D-AE19-62706E023703}">
                      <ahyp:hlinkClr val="tx"/>
                    </a:ext>
                  </a:extLst>
                </a:hlinkClick>
              </a:rPr>
              <a:t>Click here</a:t>
            </a:r>
            <a:r>
              <a:rPr lang="en">
                <a:solidFill>
                  <a:schemeClr val="dk1"/>
                </a:solidFill>
                <a:latin typeface="Roboto"/>
                <a:ea typeface="Roboto"/>
                <a:cs typeface="Roboto"/>
                <a:sym typeface="Roboto"/>
              </a:rPr>
              <a:t> to make a copy of the Google Doc for the Guiding Questions. </a:t>
            </a:r>
            <a:r>
              <a:rPr lang="en" u="sng">
                <a:solidFill>
                  <a:srgbClr val="0097A7"/>
                </a:solidFill>
                <a:latin typeface="Roboto"/>
                <a:ea typeface="Roboto"/>
                <a:cs typeface="Roboto"/>
                <a:sym typeface="Roboto"/>
                <a:hlinkClick r:id="rId3">
                  <a:extLst>
                    <a:ext uri="{A12FA001-AC4F-418D-AE19-62706E023703}">
                      <ahyp:hlinkClr val="tx"/>
                    </a:ext>
                  </a:extLst>
                </a:hlinkClick>
              </a:rPr>
              <a:t>Click here</a:t>
            </a:r>
            <a:r>
              <a:rPr lang="en">
                <a:solidFill>
                  <a:schemeClr val="dk1"/>
                </a:solidFill>
                <a:latin typeface="Roboto"/>
                <a:ea typeface="Roboto"/>
                <a:cs typeface="Roboto"/>
                <a:sym typeface="Roboto"/>
              </a:rPr>
              <a:t> to access a PDF of the Guiding Questions to print. </a:t>
            </a:r>
            <a:endParaRPr>
              <a:solidFill>
                <a:schemeClr val="dk1"/>
              </a:solidFill>
              <a:latin typeface="Roboto"/>
              <a:ea typeface="Roboto"/>
              <a:cs typeface="Roboto"/>
              <a:sym typeface="Roboto"/>
            </a:endParaRPr>
          </a:p>
          <a:p>
            <a:pPr indent="-298450" lvl="0" marL="457200" rtl="0" algn="l">
              <a:spcBef>
                <a:spcPts val="0"/>
              </a:spcBef>
              <a:spcAft>
                <a:spcPts val="0"/>
              </a:spcAft>
              <a:buSzPts val="1100"/>
              <a:buAutoNum type="arabicPeriod"/>
            </a:pPr>
            <a:r>
              <a:rPr lang="en">
                <a:solidFill>
                  <a:schemeClr val="dk1"/>
                </a:solidFill>
                <a:latin typeface="Roboto"/>
                <a:ea typeface="Roboto"/>
                <a:cs typeface="Roboto"/>
                <a:sym typeface="Roboto"/>
              </a:rPr>
              <a:t>The case studies are linked below:</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lang="en">
                <a:solidFill>
                  <a:schemeClr val="dk1"/>
                </a:solidFill>
                <a:latin typeface="Roboto"/>
                <a:ea typeface="Roboto"/>
                <a:cs typeface="Roboto"/>
                <a:sym typeface="Roboto"/>
              </a:rPr>
              <a:t>Case Study A: </a:t>
            </a:r>
            <a:r>
              <a:rPr lang="en" u="sng">
                <a:solidFill>
                  <a:schemeClr val="hlink"/>
                </a:solidFill>
                <a:latin typeface="Roboto"/>
                <a:ea typeface="Roboto"/>
                <a:cs typeface="Roboto"/>
                <a:sym typeface="Roboto"/>
                <a:hlinkClick r:id="rId4"/>
              </a:rPr>
              <a:t>Henrietta Lacks HeLa Cells</a:t>
            </a:r>
            <a:endParaRPr>
              <a:solidFill>
                <a:schemeClr val="dk1"/>
              </a:solidFill>
              <a:latin typeface="Roboto"/>
              <a:ea typeface="Roboto"/>
              <a:cs typeface="Roboto"/>
              <a:sym typeface="Roboto"/>
            </a:endParaRPr>
          </a:p>
          <a:p>
            <a:pPr indent="0" lvl="0" marL="0" rtl="0" algn="l">
              <a:spcBef>
                <a:spcPts val="0"/>
              </a:spcBef>
              <a:spcAft>
                <a:spcPts val="0"/>
              </a:spcAft>
              <a:buNone/>
            </a:pPr>
            <a:r>
              <a:rPr lang="en">
                <a:solidFill>
                  <a:schemeClr val="dk1"/>
                </a:solidFill>
                <a:latin typeface="Roboto"/>
                <a:ea typeface="Roboto"/>
                <a:cs typeface="Roboto"/>
                <a:sym typeface="Roboto"/>
              </a:rPr>
              <a:t>Case Study B: </a:t>
            </a:r>
            <a:r>
              <a:rPr lang="en" u="sng">
                <a:solidFill>
                  <a:schemeClr val="hlink"/>
                </a:solidFill>
                <a:latin typeface="Roboto"/>
                <a:ea typeface="Roboto"/>
                <a:cs typeface="Roboto"/>
                <a:sym typeface="Roboto"/>
                <a:hlinkClick r:id="rId5"/>
              </a:rPr>
              <a:t>The Havasupai Indians</a:t>
            </a:r>
            <a:endParaRPr>
              <a:solidFill>
                <a:schemeClr val="dk1"/>
              </a:solidFill>
              <a:latin typeface="Roboto"/>
              <a:ea typeface="Roboto"/>
              <a:cs typeface="Roboto"/>
              <a:sym typeface="Roboto"/>
            </a:endParaRPr>
          </a:p>
          <a:p>
            <a:pPr indent="0" lvl="0" marL="0" rtl="0" algn="l">
              <a:spcBef>
                <a:spcPts val="0"/>
              </a:spcBef>
              <a:spcAft>
                <a:spcPts val="0"/>
              </a:spcAft>
              <a:buNone/>
            </a:pPr>
            <a:r>
              <a:rPr lang="en">
                <a:solidFill>
                  <a:schemeClr val="dk1"/>
                </a:solidFill>
                <a:latin typeface="Roboto"/>
                <a:ea typeface="Roboto"/>
                <a:cs typeface="Roboto"/>
                <a:sym typeface="Roboto"/>
              </a:rPr>
              <a:t>Case Study C: </a:t>
            </a:r>
            <a:r>
              <a:rPr lang="en" u="sng">
                <a:solidFill>
                  <a:schemeClr val="hlink"/>
                </a:solidFill>
                <a:latin typeface="Roboto"/>
                <a:ea typeface="Roboto"/>
                <a:cs typeface="Roboto"/>
                <a:sym typeface="Roboto"/>
                <a:hlinkClick r:id="rId6"/>
              </a:rPr>
              <a:t>The Tuskegee Study</a:t>
            </a:r>
            <a:endParaRPr>
              <a:solidFill>
                <a:schemeClr val="dk1"/>
              </a:solidFill>
              <a:latin typeface="Roboto"/>
              <a:ea typeface="Roboto"/>
              <a:cs typeface="Roboto"/>
              <a:sym typeface="Roboto"/>
            </a:endParaRPr>
          </a:p>
          <a:p>
            <a:pPr indent="0" lvl="0" marL="0" rtl="0" algn="l">
              <a:spcBef>
                <a:spcPts val="0"/>
              </a:spcBef>
              <a:spcAft>
                <a:spcPts val="0"/>
              </a:spcAft>
              <a:buNone/>
            </a:pPr>
            <a:r>
              <a:rPr lang="en">
                <a:solidFill>
                  <a:schemeClr val="dk1"/>
                </a:solidFill>
                <a:latin typeface="Roboto"/>
                <a:ea typeface="Roboto"/>
                <a:cs typeface="Roboto"/>
                <a:sym typeface="Roboto"/>
              </a:rPr>
              <a:t>Case Study D: </a:t>
            </a:r>
            <a:r>
              <a:rPr lang="en" u="sng">
                <a:solidFill>
                  <a:schemeClr val="hlink"/>
                </a:solidFill>
                <a:latin typeface="Roboto"/>
                <a:ea typeface="Roboto"/>
                <a:cs typeface="Roboto"/>
                <a:sym typeface="Roboto"/>
                <a:hlinkClick r:id="rId7"/>
              </a:rPr>
              <a:t>The WIllowbrook Study</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be378c230f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be378c230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assign a number to students 1, 2, 3, and 4. </a:t>
            </a:r>
            <a:endParaRPr/>
          </a:p>
          <a:p>
            <a:pPr indent="-298450" lvl="0" marL="457200" rtl="0" algn="l">
              <a:spcBef>
                <a:spcPts val="0"/>
              </a:spcBef>
              <a:spcAft>
                <a:spcPts val="0"/>
              </a:spcAft>
              <a:buSzPts val="1100"/>
              <a:buAutoNum type="arabicPeriod"/>
            </a:pPr>
            <a:r>
              <a:rPr lang="en"/>
              <a:t>Students will rotate through the groups sharing what they found in their case studies in the following order:</a:t>
            </a:r>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Count Away (each group has a 1, 2, 3, and 4 represented)</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Odds versus Evens: odds &amp; evens together (one group has two 1s and two 3s, another group has two 2s and two 4s, etc)</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Numbers Unite: All same numbers together (all 1s, all 2s, all 3s, all 4s)</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Students can spend any length of time in each group. The teacher should rotate through the groups to ensure students are on topic. If you do not have enough students for four groups, you can split students into any number of groups that works best. The goal is to have students discussing what they found several times with different students.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be378c230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be378c230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should end the “pair” section in their numbered groups (all 1s, all 2s, etc). </a:t>
            </a:r>
            <a:endParaRPr/>
          </a:p>
          <a:p>
            <a:pPr indent="-298450" lvl="0" marL="457200" rtl="0" algn="l">
              <a:spcBef>
                <a:spcPts val="0"/>
              </a:spcBef>
              <a:spcAft>
                <a:spcPts val="0"/>
              </a:spcAft>
              <a:buSzPts val="1100"/>
              <a:buAutoNum type="arabicPeriod"/>
            </a:pPr>
            <a:r>
              <a:rPr lang="en"/>
              <a:t>Have one group share about one case study until you have discussed all four of the cases. Group 1 share about HeLa, Group 2 share about the Tuskegee Study, etc. </a:t>
            </a:r>
            <a:endParaRPr/>
          </a:p>
          <a:p>
            <a:pPr indent="-298450" lvl="0" marL="457200" rtl="0" algn="l">
              <a:spcBef>
                <a:spcPts val="0"/>
              </a:spcBef>
              <a:spcAft>
                <a:spcPts val="0"/>
              </a:spcAft>
              <a:buSzPts val="1100"/>
              <a:buAutoNum type="arabicPeriod"/>
            </a:pPr>
            <a:r>
              <a:rPr lang="en"/>
              <a:t>While students are sharing begin writing a list of common themes on the board, on paper, or </a:t>
            </a:r>
            <a:r>
              <a:rPr lang="en"/>
              <a:t>digitally</a:t>
            </a:r>
            <a:r>
              <a:rPr lang="en"/>
              <a:t>. You will need this list for Day 4.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baf675de86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baf675de86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bcd7f037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bcd7f037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Unknown Day 5:</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Today’s lesson builds on the learned knowledge of cells and introduces DNA.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bcd7f0371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bcd7f0371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bcd7f0371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bcd7f0371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5abd78599a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g25abd78599a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Explain to students that by the end of this unit, they will be asked to create an artifact for a living museum. Anytime something sparks their imagination, they should make a note of it. Explain BreakFree’s monthly contest and pass out the </a:t>
            </a:r>
            <a:r>
              <a:rPr lang="en" u="sng">
                <a:solidFill>
                  <a:schemeClr val="hlink"/>
                </a:solidFill>
                <a:hlinkClick r:id="rId2"/>
              </a:rPr>
              <a:t>Note to Students</a:t>
            </a:r>
            <a:r>
              <a:rPr lang="en">
                <a:solidFill>
                  <a:schemeClr val="dk1"/>
                </a:solidFill>
              </a:rPr>
              <a:t>.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bcd7f0371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bcd7f0371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bcd7f0371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bcd7f0371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latin typeface="Roboto"/>
                <a:ea typeface="Roboto"/>
                <a:cs typeface="Roboto"/>
                <a:sym typeface="Roboto"/>
              </a:rPr>
              <a:t>Review list from the brainstorming activity on day 4 of common themes from the four case studies </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54b2f91319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254b2f91319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latin typeface="Roboto"/>
                <a:ea typeface="Roboto"/>
                <a:cs typeface="Roboto"/>
                <a:sym typeface="Roboto"/>
              </a:rPr>
              <a:t>Review list from the brainstorming activity on day 4 of common themes from the four case studies </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54b2f91319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254b2f91319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latin typeface="Roboto"/>
                <a:ea typeface="Roboto"/>
                <a:cs typeface="Roboto"/>
                <a:sym typeface="Roboto"/>
              </a:rPr>
              <a:t>Review list from the brainstorming activity on day 4 of common themes from the four case studies </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254b2f91319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254b2f91319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latin typeface="Roboto"/>
                <a:ea typeface="Roboto"/>
                <a:cs typeface="Roboto"/>
                <a:sym typeface="Roboto"/>
              </a:rPr>
              <a:t>Review list from the brainstorming activity on day 4 of common themes from the four case studies </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be378c230f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be378c230f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Gather the </a:t>
            </a:r>
            <a:r>
              <a:rPr lang="en">
                <a:solidFill>
                  <a:schemeClr val="dk1"/>
                </a:solidFill>
              </a:rPr>
              <a:t>necessary</a:t>
            </a:r>
            <a:r>
              <a:rPr lang="en">
                <a:solidFill>
                  <a:schemeClr val="dk1"/>
                </a:solidFill>
              </a:rPr>
              <a:t> </a:t>
            </a:r>
            <a:r>
              <a:rPr lang="en">
                <a:solidFill>
                  <a:schemeClr val="dk1"/>
                </a:solidFill>
              </a:rPr>
              <a:t>materials</a:t>
            </a:r>
            <a:r>
              <a:rPr lang="en">
                <a:solidFill>
                  <a:schemeClr val="dk1"/>
                </a:solidFill>
              </a:rPr>
              <a:t> - if certain materials aren’t allowed by </a:t>
            </a:r>
            <a:r>
              <a:rPr lang="en">
                <a:solidFill>
                  <a:schemeClr val="dk1"/>
                </a:solidFill>
              </a:rPr>
              <a:t>students</a:t>
            </a:r>
            <a:r>
              <a:rPr lang="en">
                <a:solidFill>
                  <a:schemeClr val="dk1"/>
                </a:solidFill>
              </a:rPr>
              <a:t>, you, the teacher, should manage those materials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 PDF version of the ten steps for this activity </a:t>
            </a:r>
            <a:r>
              <a:rPr lang="en" u="sng">
                <a:solidFill>
                  <a:schemeClr val="hlink"/>
                </a:solidFill>
                <a:hlinkClick r:id="rId2"/>
              </a:rPr>
              <a:t>is </a:t>
            </a:r>
            <a:r>
              <a:rPr lang="en" u="sng">
                <a:solidFill>
                  <a:schemeClr val="hlink"/>
                </a:solidFill>
                <a:hlinkClick r:id="rId3"/>
              </a:rPr>
              <a:t>available</a:t>
            </a:r>
            <a:r>
              <a:rPr lang="en" u="sng">
                <a:solidFill>
                  <a:schemeClr val="hlink"/>
                </a:solidFill>
                <a:hlinkClick r:id="rId4"/>
              </a:rPr>
              <a:t> here</a:t>
            </a:r>
            <a:r>
              <a:rPr lang="en">
                <a:solidFill>
                  <a:schemeClr val="dk1"/>
                </a:solidFill>
              </a:rPr>
              <a:t>. </a:t>
            </a:r>
            <a:endParaRPr>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254b2f91319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254b2f91319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Students can use the basic elements of sketchnoting to help with ideas!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they are creating a sketchnote based on the common themes found in the historical case studies </a:t>
            </a:r>
            <a:endParaRPr>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254b2f91319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254b2f91319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Students can use the basic elements of sketchnoting to help with ideas!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they are creating a sketchnote based on the common themes found in the historical case studies </a:t>
            </a:r>
            <a:endParaRPr>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254b2f91319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254b2f91319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Students can use the basic elements of sketchnoting to help with ideas!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they are creating a sketchnote based on the common themes found in the historical case studies </a:t>
            </a:r>
            <a:endParaRPr>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254b2f91319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5" name="Google Shape;1175;g254b2f91319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Students can use the basic elements of sketchnoting to help with ideas!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they are creating a sketchnote based on the common themes found in the historical case studies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9b937bd05a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9b937bd05a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Begin lesson by reviewing with students what a cell is.  Read the information on the slide as a class (invite a student to the board to read, call on students from their seats, or read aloud to the class).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Students can use this </a:t>
            </a:r>
            <a:r>
              <a:rPr lang="en" u="sng">
                <a:solidFill>
                  <a:schemeClr val="hlink"/>
                </a:solidFill>
                <a:hlinkClick r:id="rId2"/>
              </a:rPr>
              <a:t>digital handout</a:t>
            </a:r>
            <a:r>
              <a:rPr lang="en">
                <a:solidFill>
                  <a:schemeClr val="dk1"/>
                </a:solidFill>
              </a:rPr>
              <a:t> to take notes on the slides. </a:t>
            </a:r>
            <a:r>
              <a:rPr lang="en" u="sng">
                <a:solidFill>
                  <a:schemeClr val="hlink"/>
                </a:solidFill>
                <a:hlinkClick r:id="rId3"/>
              </a:rPr>
              <a:t>Here</a:t>
            </a:r>
            <a:r>
              <a:rPr lang="en">
                <a:solidFill>
                  <a:schemeClr val="dk1"/>
                </a:solidFill>
              </a:rPr>
              <a:t> is the pdf for paper based. Encourage students to resist the inclination to copy the slide word for word and focus on paraphrasing the important information that is highlighted.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You can also play the </a:t>
            </a:r>
            <a:r>
              <a:rPr lang="en" u="sng">
                <a:solidFill>
                  <a:schemeClr val="hlink"/>
                </a:solidFill>
                <a:hlinkClick r:id="rId4"/>
              </a:rPr>
              <a:t>provided video</a:t>
            </a:r>
            <a:r>
              <a:rPr lang="en">
                <a:solidFill>
                  <a:schemeClr val="dk1"/>
                </a:solidFill>
              </a:rPr>
              <a:t> for a deeper explanation of the cell structure and its purpose. </a:t>
            </a: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254b2f91319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254b2f91319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Students can use the basic elements of sketchnoting to help with ideas!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they are creating a sketchnote based on the common themes found in the historical case studies </a:t>
            </a:r>
            <a:endParaRPr>
              <a:solidFill>
                <a:schemeClr val="dk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254b2f91319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254b2f91319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Students can use the basic elements of sketchnoting to help with ideas!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they are creating a sketchnote based on the common themes found in the historical case studies </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254b2f91319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254b2f91319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Students can use the basic elements of sketchnoting to help with ideas!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they are creating a sketchnote based on the common themes found in the historical case studies </a:t>
            </a:r>
            <a:endParaRPr>
              <a:solidFill>
                <a:schemeClr val="dk1"/>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254b2f91319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254b2f91319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Students can use the basic elements of sketchnoting to help with ideas!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they are creating a sketchnote based on the common themes found in the historical case studies </a:t>
            </a:r>
            <a:endParaRPr>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254b2f91319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254b2f91319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Students can use the basic elements of sketchnoting to help with ideas!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they are creating a sketchnote based on the common themes found in the historical case studies </a:t>
            </a:r>
            <a:endParaRPr>
              <a:solidFill>
                <a:schemeClr val="dk1"/>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bcd7f03711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7" name="Google Shape;1237;gbcd7f03711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Watch the clip from Jurassic Park and ask students to share which traits/genes of themselves they are most proud of.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bacc69114a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bacc69114a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Unknown Days 6+:</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Utilizing all of the knowledge learned through the previous lessons, the culminating activity begins today. Students will choose between creating a self-portrait or creating a 3D model of a cell.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baf675de86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7" name="Google Shape;1257;gbaf675de86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baf675de86_1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baf675de86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baf675de86_1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baf675de86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bbbbac7b4f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bbbbac7b4f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information on the slide as a class (invite a student to the board to read, call on students from their seats, or read aloud to the class).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Watch the </a:t>
            </a:r>
            <a:r>
              <a:rPr lang="en" u="sng">
                <a:solidFill>
                  <a:schemeClr val="hlink"/>
                </a:solidFill>
                <a:hlinkClick r:id="rId2"/>
              </a:rPr>
              <a:t>video provided</a:t>
            </a:r>
            <a:r>
              <a:rPr lang="en">
                <a:solidFill>
                  <a:schemeClr val="dk1"/>
                </a:solidFill>
              </a:rPr>
              <a:t> to discuss the purpose of cell division called Mitosis. </a:t>
            </a: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baf675de86_1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baf675de86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who was Henrietta Lacks be reviewing the content learned over the last few days.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be378c230f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1" name="Google Shape;1311;gbe378c230f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Kadir Nelson painted this work of art in 2017. Read the caption on the slide. This is a quote directly from K. Nelson discussing why &amp; how he </a:t>
            </a:r>
            <a:r>
              <a:rPr lang="en">
                <a:solidFill>
                  <a:schemeClr val="dk1"/>
                </a:solidFill>
              </a:rPr>
              <a:t>painted</a:t>
            </a:r>
            <a:r>
              <a:rPr lang="en">
                <a:solidFill>
                  <a:schemeClr val="dk1"/>
                </a:solidFill>
              </a:rPr>
              <a:t> her portrait.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description of the painting is below and can be read to students.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rgbClr val="333333"/>
                </a:solidFill>
                <a:highlight>
                  <a:srgbClr val="FFFFFF"/>
                </a:highlight>
              </a:rPr>
              <a:t>Oil painting of Henrietta Lacks by Kadir Nelson. Lacks, smiling, is depicted standing in the center of the image. She is facing forward with her hands clasped in front of her body, holding a black book with gold-colored text [HOLY BIBLE]. Lacks is wearing a red dress with a white flower pattern and small belt. The dress has central buttons, with two (2) missing. There is a flower accessory with three (3) pearls in the center above the buttons. Lacks is wearing a wedding ring and a pearl necklaces and earrings. She has a cream and tan hat, the circular brim of which acts like a halo behind her head. Lacks is standing in front of a cream wall with a blue geometric "Flower of Life" motif. The work is signed in the lower right.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baf675de86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baf675de86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Introduce the activity to students and show examples on the next few slides. </a:t>
            </a:r>
            <a:endParaRPr>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be378c230f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be378c230f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Show students these examples in preparation for them to create their own self-portrait and/or a model (drawn of built) of a cell. </a:t>
            </a:r>
            <a:endParaRPr>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gbe378c230f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7" name="Google Shape;1387;gbe378c230f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This examples shows self-portraits. </a:t>
            </a:r>
            <a:endParaRPr>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rPr lang="en"/>
              <a:t>Portrait 1 </a:t>
            </a:r>
            <a:r>
              <a:rPr lang="en" u="sng">
                <a:solidFill>
                  <a:schemeClr val="hlink"/>
                </a:solidFill>
                <a:hlinkClick r:id="rId2"/>
              </a:rPr>
              <a:t>source</a:t>
            </a:r>
            <a:endParaRPr/>
          </a:p>
          <a:p>
            <a:pPr indent="0" lvl="0" marL="0" rtl="0" algn="l">
              <a:spcBef>
                <a:spcPts val="0"/>
              </a:spcBef>
              <a:spcAft>
                <a:spcPts val="0"/>
              </a:spcAft>
              <a:buNone/>
            </a:pPr>
            <a:r>
              <a:rPr lang="en"/>
              <a:t>Portrait 2 source: drawn by a student at Travis Hill Schools</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1331bc6dce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1331bc6dce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Click here</a:t>
            </a:r>
            <a:r>
              <a:rPr lang="en">
                <a:solidFill>
                  <a:schemeClr val="dk1"/>
                </a:solidFill>
              </a:rPr>
              <a:t> for other ways you can create a 3D model of a cell.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This example shows a completed model of a cell.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Example 1 </a:t>
            </a:r>
            <a:r>
              <a:rPr lang="en" u="sng">
                <a:solidFill>
                  <a:schemeClr val="hlink"/>
                </a:solidFill>
                <a:hlinkClick r:id="rId3"/>
              </a:rPr>
              <a:t>source</a:t>
            </a:r>
            <a:endParaRPr>
              <a:solidFill>
                <a:schemeClr val="dk1"/>
              </a:solidFill>
            </a:endParaRPr>
          </a:p>
          <a:p>
            <a:pPr indent="0" lvl="0" marL="0" rtl="0" algn="l">
              <a:spcBef>
                <a:spcPts val="0"/>
              </a:spcBef>
              <a:spcAft>
                <a:spcPts val="0"/>
              </a:spcAft>
              <a:buNone/>
            </a:pPr>
            <a:r>
              <a:rPr lang="en">
                <a:solidFill>
                  <a:schemeClr val="dk1"/>
                </a:solidFill>
              </a:rPr>
              <a:t>Example 2 </a:t>
            </a:r>
            <a:r>
              <a:rPr lang="en" u="sng">
                <a:solidFill>
                  <a:schemeClr val="hlink"/>
                </a:solidFill>
                <a:hlinkClick r:id="rId4"/>
              </a:rPr>
              <a:t>source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1331bc6dce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1331bc6dce1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Click here</a:t>
            </a:r>
            <a:r>
              <a:rPr lang="en"/>
              <a:t> for other ways you can create a 3D model of a cell.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Font typeface="Roboto"/>
              <a:buAutoNum type="arabicPeriod"/>
            </a:pPr>
            <a:r>
              <a:rPr lang="en">
                <a:solidFill>
                  <a:schemeClr val="dk1"/>
                </a:solidFill>
              </a:rPr>
              <a:t>This example shows a completed hand drawn cell.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Example 1 </a:t>
            </a:r>
            <a:r>
              <a:rPr lang="en" u="sng">
                <a:solidFill>
                  <a:schemeClr val="hlink"/>
                </a:solidFill>
                <a:hlinkClick r:id="rId3"/>
              </a:rPr>
              <a:t>source</a:t>
            </a:r>
            <a:endParaRPr>
              <a:solidFill>
                <a:schemeClr val="dk1"/>
              </a:solidFill>
            </a:endParaRPr>
          </a:p>
          <a:p>
            <a:pPr indent="0" lvl="0" marL="0" rtl="0" algn="l">
              <a:spcBef>
                <a:spcPts val="0"/>
              </a:spcBef>
              <a:spcAft>
                <a:spcPts val="0"/>
              </a:spcAft>
              <a:buNone/>
            </a:pPr>
            <a:r>
              <a:rPr lang="en">
                <a:solidFill>
                  <a:schemeClr val="dk1"/>
                </a:solidFill>
              </a:rPr>
              <a:t>Example 2 </a:t>
            </a:r>
            <a:r>
              <a:rPr lang="en" u="sng">
                <a:solidFill>
                  <a:schemeClr val="hlink"/>
                </a:solidFill>
                <a:hlinkClick r:id="rId4"/>
              </a:rPr>
              <a:t>source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be378c230f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be378c230f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Clr>
                <a:schemeClr val="dk1"/>
              </a:buClr>
              <a:buSzPts val="1100"/>
              <a:buFont typeface="Roboto"/>
              <a:buAutoNum type="arabicPeriod"/>
            </a:pPr>
            <a:r>
              <a:rPr lang="en">
                <a:solidFill>
                  <a:schemeClr val="dk1"/>
                </a:solidFill>
              </a:rPr>
              <a:t>This examples show the blending of a self-portrait with a quote that is unique to the student.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Photo #1 20-21 Unknown Winner</a:t>
            </a:r>
            <a:endParaRPr>
              <a:solidFill>
                <a:schemeClr val="dk1"/>
              </a:solidFill>
            </a:endParaRPr>
          </a:p>
          <a:p>
            <a:pPr indent="0" lvl="0" marL="0" rtl="0" algn="l">
              <a:spcBef>
                <a:spcPts val="0"/>
              </a:spcBef>
              <a:spcAft>
                <a:spcPts val="0"/>
              </a:spcAft>
              <a:buNone/>
            </a:pPr>
            <a:r>
              <a:rPr lang="en">
                <a:solidFill>
                  <a:schemeClr val="dk1"/>
                </a:solidFill>
              </a:rPr>
              <a:t>Photo #2 21-22 Unknown Winner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g254b2f91319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9" name="Google Shape;1429;g254b2f91319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Click here</a:t>
            </a:r>
            <a:r>
              <a:rPr lang="en"/>
              <a:t> for other ways you can create a 3D model of a cell.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Font typeface="Roboto"/>
              <a:buAutoNum type="arabicPeriod"/>
            </a:pPr>
            <a:r>
              <a:rPr lang="en">
                <a:solidFill>
                  <a:schemeClr val="dk1"/>
                </a:solidFill>
              </a:rPr>
              <a:t>This example shows a completed hand drawn cell.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Example 1 </a:t>
            </a:r>
            <a:r>
              <a:rPr lang="en" u="sng">
                <a:solidFill>
                  <a:schemeClr val="hlink"/>
                </a:solidFill>
                <a:hlinkClick r:id="rId3"/>
              </a:rPr>
              <a:t>source</a:t>
            </a:r>
            <a:endParaRPr>
              <a:solidFill>
                <a:schemeClr val="dk1"/>
              </a:solidFill>
            </a:endParaRPr>
          </a:p>
          <a:p>
            <a:pPr indent="0" lvl="0" marL="0" rtl="0" algn="l">
              <a:spcBef>
                <a:spcPts val="0"/>
              </a:spcBef>
              <a:spcAft>
                <a:spcPts val="0"/>
              </a:spcAft>
              <a:buNone/>
            </a:pPr>
            <a:r>
              <a:rPr lang="en">
                <a:solidFill>
                  <a:schemeClr val="dk1"/>
                </a:solidFill>
              </a:rPr>
              <a:t>Example 2 </a:t>
            </a:r>
            <a:r>
              <a:rPr lang="en" u="sng">
                <a:solidFill>
                  <a:schemeClr val="hlink"/>
                </a:solidFill>
                <a:hlinkClick r:id="rId4"/>
              </a:rPr>
              <a:t>source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be378c230f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7" name="Google Shape;1437;gbe378c230f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Have students create either a (1) self portrait or a (2) a cell either as a 3D model or hand drawn. Students can and should be as creative as possible! We cannot wait to see their submissions! Students can create and submit both. There will be a winner in each category!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bbbbac7b4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bbbbac7b4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information on the slide as a class (invite a student to the board to read, call on students from their seats, or read aloud to the class).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Before clicking to the next slide, check students’ understanding by asking them to distinguish between “dividing,” “differentiating,” and “dying” of cells in their own words.</a:t>
            </a:r>
            <a:endParaRPr>
              <a:solidFill>
                <a:schemeClr val="dk1"/>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baf675de86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6" name="Google Shape;1456;gbaf675de86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collect student artwork and submit them to the portal!!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bd96608a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6" name="Google Shape;1466;gbd96608a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4" name="Google Shape;6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1.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hyperlink" Target="https://health.clevelandclinic.org/how-coronavirus-might-be-driving-more-stress-related-hair-loss/" TargetMode="External"/><Relationship Id="rId5" Type="http://schemas.openxmlformats.org/officeDocument/2006/relationships/image" Target="../media/image25.png"/><Relationship Id="rId6" Type="http://schemas.openxmlformats.org/officeDocument/2006/relationships/image" Target="../media/image16.png"/><Relationship Id="rId7" Type="http://schemas.openxmlformats.org/officeDocument/2006/relationships/image" Target="../media/image11.png"/><Relationship Id="rId8" Type="http://schemas.openxmlformats.org/officeDocument/2006/relationships/image" Target="../media/image15.png"/></Relationships>
</file>

<file path=ppt/slides/_rels/slide11.xml.rels><?xml version="1.0" encoding="UTF-8" standalone="yes"?><Relationships xmlns="http://schemas.openxmlformats.org/package/2006/relationships"><Relationship Id="rId11" Type="http://schemas.openxmlformats.org/officeDocument/2006/relationships/hyperlink" Target="https://www.google.com/url?sa=i&amp;url=https%3A%2F%2Fwww.bioalternatives.com%2Fen%2Fwound-healing-overview%2F&amp;psig=AOvVaw0ItmQ4zUrHyNV_YcwQwbzy&amp;ust=1627109163234000&amp;source=images&amp;cd=vfe&amp;ved=0CAsQjRxqFwoTCIDog5bM-PECFQAAAAAdAAAAABAE" TargetMode="External"/><Relationship Id="rId10" Type="http://schemas.openxmlformats.org/officeDocument/2006/relationships/image" Target="../media/image17.png"/><Relationship Id="rId13" Type="http://schemas.openxmlformats.org/officeDocument/2006/relationships/image" Target="../media/image18.png"/><Relationship Id="rId12"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5.png"/><Relationship Id="rId9" Type="http://schemas.openxmlformats.org/officeDocument/2006/relationships/hyperlink" Target="https://www.wcrf.org/dietandcancer/lung-cancer/" TargetMode="External"/><Relationship Id="rId14" Type="http://schemas.openxmlformats.org/officeDocument/2006/relationships/image" Target="../media/image21.png"/><Relationship Id="rId5" Type="http://schemas.openxmlformats.org/officeDocument/2006/relationships/hyperlink" Target="https://www.freepik.com/free-vector/diagram-showing-process-growing-embryo_2480932.htm" TargetMode="External"/><Relationship Id="rId6" Type="http://schemas.openxmlformats.org/officeDocument/2006/relationships/image" Target="../media/image14.png"/><Relationship Id="rId7" Type="http://schemas.openxmlformats.org/officeDocument/2006/relationships/hyperlink" Target="https://www.medicalnewstoday.com/articles/15107" TargetMode="External"/><Relationship Id="rId8"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1.png"/><Relationship Id="rId5"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22.jpg"/><Relationship Id="rId7" Type="http://schemas.openxmlformats.org/officeDocument/2006/relationships/hyperlink" Target="https://nmaahc.si.edu/about/news/national-portrait-gallery-presents-portrait-henrietta-lacks-co-acquisition-nationa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hyperlink" Target="http://www.youtube.com/watch?v=22lGbAVWhro" TargetMode="External"/><Relationship Id="rId7"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34.png"/><Relationship Id="rId7" Type="http://schemas.openxmlformats.org/officeDocument/2006/relationships/hyperlink" Target="https://www.smithsonianmag.com/science-nature/henrietta-lacks-immortal-cells-6421299/"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55.png"/><Relationship Id="rId7" Type="http://schemas.openxmlformats.org/officeDocument/2006/relationships/hyperlink" Target="http://sitn.hms.harvard.edu/flash/2020/vessels-for-collective-progress-the-use-of-hela-cells-in-covid-19-research/"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hyperlink" Target="https://docs.google.com/document/d/1ihet_XKlT1QkYBdkBY_mx-rAR_JNEKec1GG6AZq_A30/copy" TargetMode="External"/><Relationship Id="rId5" Type="http://schemas.openxmlformats.org/officeDocument/2006/relationships/image" Target="../media/image25.png"/><Relationship Id="rId6" Type="http://schemas.openxmlformats.org/officeDocument/2006/relationships/hyperlink" Target="https://docs.google.com/document/d/1yZ1zpuhBUPujCSy6llIGMrdEwaz9pgi_HrCirVgRDHw/copy" TargetMode="External"/><Relationship Id="rId7" Type="http://schemas.openxmlformats.org/officeDocument/2006/relationships/image" Target="../media/image57.png"/><Relationship Id="rId8" Type="http://schemas.openxmlformats.org/officeDocument/2006/relationships/hyperlink" Target="https://docs.google.com/document/d/1ihet_XKlT1QkYBdkBY_mx-rAR_JNEKec1GG6AZq_A30/cop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1.png"/><Relationship Id="rId5"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hyperlink" Target="http://www.youtube.com/watch?v=CzNANZnoiRs" TargetMode="External"/><Relationship Id="rId7"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32.png"/><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27.png"/><Relationship Id="rId8"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1.png"/><Relationship Id="rId5"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3.png"/><Relationship Id="rId4" Type="http://schemas.openxmlformats.org/officeDocument/2006/relationships/image" Target="../media/image1.png"/><Relationship Id="rId5"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3.png"/><Relationship Id="rId4" Type="http://schemas.openxmlformats.org/officeDocument/2006/relationships/image" Target="../media/image1.png"/><Relationship Id="rId5" Type="http://schemas.openxmlformats.org/officeDocument/2006/relationships/image" Target="../media/image2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hyperlink" Target="https://www.ashg.org/discover-genetics/building-blocks/#:~:text=DNA%20is%20arranged%20like%20two,%2C%20and%20thymine%20(T)." TargetMode="External"/><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31.png"/><Relationship Id="rId6" Type="http://schemas.openxmlformats.org/officeDocument/2006/relationships/image" Target="../media/image2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hyperlink" Target="https://byjus.com/question-answer/why-is-dna-copying-an-essential-part-of-the-process-of-reproduction/" TargetMode="External"/><Relationship Id="rId6" Type="http://schemas.openxmlformats.org/officeDocument/2006/relationships/image" Target="../media/image29.png"/><Relationship Id="rId7" Type="http://schemas.openxmlformats.org/officeDocument/2006/relationships/image" Target="../media/image3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3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4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4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3.jpg"/><Relationship Id="rId5" Type="http://schemas.openxmlformats.org/officeDocument/2006/relationships/image" Target="../media/image25.png"/><Relationship Id="rId6" Type="http://schemas.openxmlformats.org/officeDocument/2006/relationships/image" Target="../media/image5.png"/><Relationship Id="rId7" Type="http://schemas.openxmlformats.org/officeDocument/2006/relationships/hyperlink" Target="https://www.yourgenome.org/facts/what-is-a-cell#:~:text=Cells%20are%20the%20basic%20structures,as%20the%20heart%20and%20brain." TargetMode="External"/><Relationship Id="rId8" Type="http://schemas.openxmlformats.org/officeDocument/2006/relationships/hyperlink" Target="http://www.youtube.com/watch?v=vwAJ8ByQH2U"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4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5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4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5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www.youtube.com/watch?v=qUaFYzFFbBU" TargetMode="External"/><Relationship Id="rId4" Type="http://schemas.openxmlformats.org/officeDocument/2006/relationships/image" Target="../media/image4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33.png"/><Relationship Id="rId4" Type="http://schemas.openxmlformats.org/officeDocument/2006/relationships/image" Target="../media/image1.png"/><Relationship Id="rId5"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hyperlink" Target="https://www.mrgscience.com/topic-16-cell-division.html" TargetMode="External"/><Relationship Id="rId7" Type="http://schemas.openxmlformats.org/officeDocument/2006/relationships/hyperlink" Target="http://www.youtube.com/watch?v=L0k-enzoeOM" TargetMode="External"/><Relationship Id="rId8" Type="http://schemas.openxmlformats.org/officeDocument/2006/relationships/image" Target="../media/image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22.jpg"/><Relationship Id="rId7" Type="http://schemas.openxmlformats.org/officeDocument/2006/relationships/hyperlink" Target="https://nmaahc.si.edu/object/nmaahc_2018.25"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22.jpg"/><Relationship Id="rId7" Type="http://schemas.openxmlformats.org/officeDocument/2006/relationships/hyperlink" Target="https://nmaahc.si.edu/object/nmaahc_2018.25"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43.jpg"/><Relationship Id="rId7" Type="http://schemas.openxmlformats.org/officeDocument/2006/relationships/image" Target="../media/image6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47.jpg"/><Relationship Id="rId7" Type="http://schemas.openxmlformats.org/officeDocument/2006/relationships/image" Target="../media/image58.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59.jpg"/><Relationship Id="rId7" Type="http://schemas.openxmlformats.org/officeDocument/2006/relationships/image" Target="../media/image4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56.png"/><Relationship Id="rId4" Type="http://schemas.openxmlformats.org/officeDocument/2006/relationships/image" Target="../media/image50.png"/><Relationship Id="rId5" Type="http://schemas.openxmlformats.org/officeDocument/2006/relationships/image" Target="../media/image61.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60.jpg"/><Relationship Id="rId4" Type="http://schemas.openxmlformats.org/officeDocument/2006/relationships/image" Target="../media/image5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hyperlink" Target="https://www.biointeractive.org/classroom-resources/eukaryotic-cell-cycle-and-cancer"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png"/><Relationship Id="rId4" Type="http://schemas.openxmlformats.org/officeDocument/2006/relationships/image" Target="../media/image2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96" name="Shape 96"/>
        <p:cNvGrpSpPr/>
        <p:nvPr/>
      </p:nvGrpSpPr>
      <p:grpSpPr>
        <a:xfrm>
          <a:off x="0" y="0"/>
          <a:ext cx="0" cy="0"/>
          <a:chOff x="0" y="0"/>
          <a:chExt cx="0" cy="0"/>
        </a:xfrm>
      </p:grpSpPr>
      <p:sp>
        <p:nvSpPr>
          <p:cNvPr id="97" name="Google Shape;97;p24"/>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4"/>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UNKNOWN</a:t>
            </a:r>
            <a:endParaRPr b="1" sz="4800">
              <a:solidFill>
                <a:schemeClr val="lt1"/>
              </a:solidFill>
              <a:latin typeface="Roboto Condensed"/>
              <a:ea typeface="Roboto Condensed"/>
              <a:cs typeface="Roboto Condensed"/>
              <a:sym typeface="Roboto Condensed"/>
            </a:endParaRPr>
          </a:p>
        </p:txBody>
      </p:sp>
      <p:cxnSp>
        <p:nvCxnSpPr>
          <p:cNvPr id="99" name="Google Shape;99;p2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00" name="Google Shape;100;p24"/>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101" name="Google Shape;101;p24"/>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pic>
        <p:nvPicPr>
          <p:cNvPr id="102" name="Google Shape;102;p24"/>
          <p:cNvPicPr preferRelativeResize="0"/>
          <p:nvPr/>
        </p:nvPicPr>
        <p:blipFill rotWithShape="1">
          <a:blip r:embed="rId5">
            <a:alphaModFix/>
          </a:blip>
          <a:srcRect b="15404" l="18369" r="16720" t="15237"/>
          <a:stretch/>
        </p:blipFill>
        <p:spPr>
          <a:xfrm>
            <a:off x="5023175" y="1358313"/>
            <a:ext cx="2973852" cy="31776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Why is Cell Division Essential to Life?</a:t>
            </a:r>
            <a:endParaRPr b="1">
              <a:solidFill>
                <a:srgbClr val="1F3A93"/>
              </a:solidFill>
              <a:latin typeface="Roboto Condensed"/>
              <a:ea typeface="Roboto Condensed"/>
              <a:cs typeface="Roboto Condensed"/>
              <a:sym typeface="Roboto Condensed"/>
            </a:endParaRPr>
          </a:p>
        </p:txBody>
      </p:sp>
      <p:cxnSp>
        <p:nvCxnSpPr>
          <p:cNvPr id="250" name="Google Shape;250;p3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51" name="Google Shape;251;p33"/>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252" name="Google Shape;252;p3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253" name="Google Shape;253;p33"/>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254" name="Google Shape;254;p33"/>
          <p:cNvSpPr txBox="1"/>
          <p:nvPr/>
        </p:nvSpPr>
        <p:spPr>
          <a:xfrm>
            <a:off x="458850" y="1173138"/>
            <a:ext cx="6423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If regulators don’t function properly, an organism may end up with too few or too many cells.</a:t>
            </a:r>
            <a:r>
              <a:rPr lang="en">
                <a:solidFill>
                  <a:srgbClr val="1F3A93"/>
                </a:solidFill>
                <a:latin typeface="Roboto"/>
                <a:ea typeface="Roboto"/>
                <a:cs typeface="Roboto"/>
                <a:sym typeface="Roboto"/>
              </a:rPr>
              <a:t> This can cause problems of varying severity—from harmless hair loss or the growth of warts to the development of life-threatening tumors.</a:t>
            </a:r>
            <a:endParaRPr>
              <a:solidFill>
                <a:srgbClr val="414143"/>
              </a:solidFill>
              <a:latin typeface="Roboto"/>
              <a:ea typeface="Roboto"/>
              <a:cs typeface="Roboto"/>
              <a:sym typeface="Roboto"/>
            </a:endParaRPr>
          </a:p>
        </p:txBody>
      </p:sp>
      <p:sp>
        <p:nvSpPr>
          <p:cNvPr id="255" name="Google Shape;255;p33"/>
          <p:cNvSpPr txBox="1"/>
          <p:nvPr/>
        </p:nvSpPr>
        <p:spPr>
          <a:xfrm>
            <a:off x="847119" y="2062825"/>
            <a:ext cx="17127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rgbClr val="1F3A93"/>
                </a:solidFill>
                <a:latin typeface="Roboto"/>
                <a:ea typeface="Roboto"/>
                <a:cs typeface="Roboto"/>
                <a:sym typeface="Roboto"/>
              </a:rPr>
              <a:t>Too Few Cells</a:t>
            </a:r>
            <a:endParaRPr b="1">
              <a:solidFill>
                <a:srgbClr val="1F3A93"/>
              </a:solidFill>
              <a:latin typeface="Roboto"/>
              <a:ea typeface="Roboto"/>
              <a:cs typeface="Roboto"/>
              <a:sym typeface="Roboto"/>
            </a:endParaRPr>
          </a:p>
          <a:p>
            <a:pPr indent="0" lvl="0" marL="0" rtl="0" algn="ctr">
              <a:lnSpc>
                <a:spcPct val="115000"/>
              </a:lnSpc>
              <a:spcBef>
                <a:spcPts val="0"/>
              </a:spcBef>
              <a:spcAft>
                <a:spcPts val="0"/>
              </a:spcAft>
              <a:buNone/>
            </a:pPr>
            <a:r>
              <a:rPr lang="en">
                <a:solidFill>
                  <a:srgbClr val="1F3A93"/>
                </a:solidFill>
                <a:latin typeface="Roboto"/>
                <a:ea typeface="Roboto"/>
                <a:cs typeface="Roboto"/>
                <a:sym typeface="Roboto"/>
              </a:rPr>
              <a:t>Hair Loss</a:t>
            </a:r>
            <a:endParaRPr>
              <a:solidFill>
                <a:srgbClr val="1F3A93"/>
              </a:solidFill>
              <a:latin typeface="Roboto"/>
              <a:ea typeface="Roboto"/>
              <a:cs typeface="Roboto"/>
              <a:sym typeface="Roboto"/>
            </a:endParaRPr>
          </a:p>
        </p:txBody>
      </p:sp>
      <p:sp>
        <p:nvSpPr>
          <p:cNvPr id="256" name="Google Shape;256;p33"/>
          <p:cNvSpPr txBox="1"/>
          <p:nvPr/>
        </p:nvSpPr>
        <p:spPr>
          <a:xfrm>
            <a:off x="3145188" y="2062825"/>
            <a:ext cx="32334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rgbClr val="1F3A93"/>
                </a:solidFill>
                <a:latin typeface="Roboto"/>
                <a:ea typeface="Roboto"/>
                <a:cs typeface="Roboto"/>
                <a:sym typeface="Roboto"/>
              </a:rPr>
              <a:t>Too Many Cells</a:t>
            </a:r>
            <a:endParaRPr b="1">
              <a:solidFill>
                <a:srgbClr val="1F3A93"/>
              </a:solidFill>
              <a:latin typeface="Roboto"/>
              <a:ea typeface="Roboto"/>
              <a:cs typeface="Roboto"/>
              <a:sym typeface="Roboto"/>
            </a:endParaRPr>
          </a:p>
          <a:p>
            <a:pPr indent="0" lvl="0" marL="0" rtl="0" algn="ctr">
              <a:lnSpc>
                <a:spcPct val="115000"/>
              </a:lnSpc>
              <a:spcBef>
                <a:spcPts val="0"/>
              </a:spcBef>
              <a:spcAft>
                <a:spcPts val="0"/>
              </a:spcAft>
              <a:buNone/>
            </a:pPr>
            <a:r>
              <a:rPr lang="en">
                <a:solidFill>
                  <a:srgbClr val="1F3A93"/>
                </a:solidFill>
                <a:latin typeface="Roboto"/>
                <a:ea typeface="Roboto"/>
                <a:cs typeface="Roboto"/>
                <a:sym typeface="Roboto"/>
              </a:rPr>
              <a:t>Warts &amp; Tumors</a:t>
            </a:r>
            <a:endParaRPr>
              <a:solidFill>
                <a:srgbClr val="1F3A93"/>
              </a:solidFill>
              <a:latin typeface="Roboto"/>
              <a:ea typeface="Roboto"/>
              <a:cs typeface="Roboto"/>
              <a:sym typeface="Roboto"/>
            </a:endParaRPr>
          </a:p>
        </p:txBody>
      </p:sp>
      <p:sp>
        <p:nvSpPr>
          <p:cNvPr id="257" name="Google Shape;257;p33"/>
          <p:cNvSpPr txBox="1"/>
          <p:nvPr/>
        </p:nvSpPr>
        <p:spPr>
          <a:xfrm>
            <a:off x="149450" y="4161750"/>
            <a:ext cx="7170600" cy="985200"/>
          </a:xfrm>
          <a:prstGeom prst="rect">
            <a:avLst/>
          </a:prstGeom>
          <a:solidFill>
            <a:srgbClr val="00B2A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The human body loses approximately 50 million cells per day. Skin cells reproduce constantly at a rate of 30,000 to 40,000 cells per day as do hair cells due to the daily loss of these types of cells. Just the act of showering and brushing your hair allows old skin cells to be removed to make room for new healthy cells</a:t>
            </a:r>
            <a:endParaRPr sz="1300">
              <a:latin typeface="Roboto"/>
              <a:ea typeface="Roboto"/>
              <a:cs typeface="Roboto"/>
              <a:sym typeface="Roboto"/>
            </a:endParaRPr>
          </a:p>
        </p:txBody>
      </p:sp>
      <p:pic>
        <p:nvPicPr>
          <p:cNvPr id="258" name="Google Shape;258;p33"/>
          <p:cNvPicPr preferRelativeResize="0"/>
          <p:nvPr/>
        </p:nvPicPr>
        <p:blipFill>
          <a:blip r:embed="rId6">
            <a:alphaModFix/>
          </a:blip>
          <a:stretch>
            <a:fillRect/>
          </a:stretch>
        </p:blipFill>
        <p:spPr>
          <a:xfrm>
            <a:off x="847125" y="2727327"/>
            <a:ext cx="1863550" cy="1289964"/>
          </a:xfrm>
          <a:prstGeom prst="rect">
            <a:avLst/>
          </a:prstGeom>
          <a:noFill/>
          <a:ln>
            <a:noFill/>
          </a:ln>
        </p:spPr>
      </p:pic>
      <p:pic>
        <p:nvPicPr>
          <p:cNvPr id="259" name="Google Shape;259;p33"/>
          <p:cNvPicPr preferRelativeResize="0"/>
          <p:nvPr/>
        </p:nvPicPr>
        <p:blipFill>
          <a:blip r:embed="rId7">
            <a:alphaModFix/>
          </a:blip>
          <a:stretch>
            <a:fillRect/>
          </a:stretch>
        </p:blipFill>
        <p:spPr>
          <a:xfrm>
            <a:off x="3425575" y="2679375"/>
            <a:ext cx="1289975" cy="1289975"/>
          </a:xfrm>
          <a:prstGeom prst="rect">
            <a:avLst/>
          </a:prstGeom>
          <a:noFill/>
          <a:ln>
            <a:noFill/>
          </a:ln>
        </p:spPr>
      </p:pic>
      <p:pic>
        <p:nvPicPr>
          <p:cNvPr id="260" name="Google Shape;260;p33"/>
          <p:cNvPicPr preferRelativeResize="0"/>
          <p:nvPr/>
        </p:nvPicPr>
        <p:blipFill>
          <a:blip r:embed="rId8">
            <a:alphaModFix/>
          </a:blip>
          <a:stretch>
            <a:fillRect/>
          </a:stretch>
        </p:blipFill>
        <p:spPr>
          <a:xfrm>
            <a:off x="4808250" y="2727325"/>
            <a:ext cx="1289975" cy="1289975"/>
          </a:xfrm>
          <a:prstGeom prst="rect">
            <a:avLst/>
          </a:prstGeom>
          <a:noFill/>
          <a:ln>
            <a:noFill/>
          </a:ln>
        </p:spPr>
      </p:pic>
      <p:sp>
        <p:nvSpPr>
          <p:cNvPr id="261" name="Google Shape;261;p33"/>
          <p:cNvSpPr txBox="1"/>
          <p:nvPr/>
        </p:nvSpPr>
        <p:spPr>
          <a:xfrm>
            <a:off x="74300" y="3664375"/>
            <a:ext cx="10308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rgbClr val="1F3A93"/>
                </a:solidFill>
                <a:latin typeface="Roboto"/>
                <a:ea typeface="Roboto"/>
                <a:cs typeface="Roboto"/>
                <a:sym typeface="Roboto"/>
                <a:hlinkClick r:id="rId9">
                  <a:extLst>
                    <a:ext uri="{A12FA001-AC4F-418D-AE19-62706E023703}">
                      <ahyp:hlinkClr val="tx"/>
                    </a:ext>
                  </a:extLst>
                </a:hlinkClick>
              </a:rPr>
              <a:t>source</a:t>
            </a:r>
            <a:endParaRPr>
              <a:solidFill>
                <a:srgbClr val="1F3A93"/>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Cells Divide, Differentiate, or Die</a:t>
            </a:r>
            <a:endParaRPr b="1">
              <a:solidFill>
                <a:srgbClr val="1F3A93"/>
              </a:solidFill>
              <a:latin typeface="Roboto Condensed"/>
              <a:ea typeface="Roboto Condensed"/>
              <a:cs typeface="Roboto Condensed"/>
              <a:sym typeface="Roboto Condensed"/>
            </a:endParaRPr>
          </a:p>
        </p:txBody>
      </p:sp>
      <p:cxnSp>
        <p:nvCxnSpPr>
          <p:cNvPr id="267" name="Google Shape;267;p3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68" name="Google Shape;268;p34"/>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269" name="Google Shape;269;p34"/>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270" name="Google Shape;270;p34"/>
          <p:cNvSpPr txBox="1"/>
          <p:nvPr/>
        </p:nvSpPr>
        <p:spPr>
          <a:xfrm>
            <a:off x="458850" y="954400"/>
            <a:ext cx="5982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1F3A93"/>
                </a:solidFill>
                <a:latin typeface="Roboto"/>
                <a:ea typeface="Roboto"/>
                <a:cs typeface="Roboto"/>
                <a:sym typeface="Roboto"/>
              </a:rPr>
              <a:t>On your handout, look at the image and label the cell process as either: </a:t>
            </a:r>
            <a:endParaRPr b="1" sz="1200">
              <a:solidFill>
                <a:srgbClr val="1F3A93"/>
              </a:solidFill>
              <a:latin typeface="Roboto"/>
              <a:ea typeface="Roboto"/>
              <a:cs typeface="Roboto"/>
              <a:sym typeface="Roboto"/>
            </a:endParaRPr>
          </a:p>
          <a:p>
            <a:pPr indent="0" lvl="0" marL="0" rtl="0" algn="l">
              <a:spcBef>
                <a:spcPts val="0"/>
              </a:spcBef>
              <a:spcAft>
                <a:spcPts val="0"/>
              </a:spcAft>
              <a:buNone/>
            </a:pPr>
            <a:r>
              <a:rPr b="1" lang="en" sz="1200">
                <a:solidFill>
                  <a:srgbClr val="1F3A93"/>
                </a:solidFill>
                <a:latin typeface="Roboto"/>
                <a:ea typeface="Roboto"/>
                <a:cs typeface="Roboto"/>
                <a:sym typeface="Roboto"/>
              </a:rPr>
              <a:t>cell division, cell differentiation, or cell death</a:t>
            </a:r>
            <a:endParaRPr sz="1200">
              <a:solidFill>
                <a:srgbClr val="1F3A93"/>
              </a:solidFill>
              <a:latin typeface="Roboto"/>
              <a:ea typeface="Roboto"/>
              <a:cs typeface="Roboto"/>
              <a:sym typeface="Roboto"/>
            </a:endParaRPr>
          </a:p>
        </p:txBody>
      </p:sp>
      <p:pic>
        <p:nvPicPr>
          <p:cNvPr id="271" name="Google Shape;271;p34">
            <a:hlinkClick r:id="rId5"/>
          </p:cNvPr>
          <p:cNvPicPr preferRelativeResize="0"/>
          <p:nvPr/>
        </p:nvPicPr>
        <p:blipFill>
          <a:blip r:embed="rId6">
            <a:alphaModFix/>
          </a:blip>
          <a:stretch>
            <a:fillRect/>
          </a:stretch>
        </p:blipFill>
        <p:spPr>
          <a:xfrm>
            <a:off x="304800" y="1663261"/>
            <a:ext cx="2271100" cy="1402789"/>
          </a:xfrm>
          <a:prstGeom prst="rect">
            <a:avLst/>
          </a:prstGeom>
          <a:noFill/>
          <a:ln>
            <a:noFill/>
          </a:ln>
        </p:spPr>
      </p:pic>
      <p:sp>
        <p:nvSpPr>
          <p:cNvPr id="272" name="Google Shape;272;p34"/>
          <p:cNvSpPr txBox="1"/>
          <p:nvPr/>
        </p:nvSpPr>
        <p:spPr>
          <a:xfrm>
            <a:off x="482392" y="1463275"/>
            <a:ext cx="1844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Growing Embryo</a:t>
            </a:r>
            <a:endParaRPr b="1"/>
          </a:p>
        </p:txBody>
      </p:sp>
      <p:sp>
        <p:nvSpPr>
          <p:cNvPr id="273" name="Google Shape;273;p34"/>
          <p:cNvSpPr txBox="1"/>
          <p:nvPr/>
        </p:nvSpPr>
        <p:spPr>
          <a:xfrm>
            <a:off x="561475" y="2849200"/>
            <a:ext cx="1993800" cy="400200"/>
          </a:xfrm>
          <a:prstGeom prst="rect">
            <a:avLst/>
          </a:prstGeom>
          <a:solidFill>
            <a:srgbClr val="91D5A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Process: Cell division</a:t>
            </a:r>
            <a:endParaRPr/>
          </a:p>
        </p:txBody>
      </p:sp>
      <p:sp>
        <p:nvSpPr>
          <p:cNvPr id="274" name="Google Shape;274;p34"/>
          <p:cNvSpPr/>
          <p:nvPr/>
        </p:nvSpPr>
        <p:spPr>
          <a:xfrm rot="3233850">
            <a:off x="476834" y="1723539"/>
            <a:ext cx="445925" cy="1166600"/>
          </a:xfrm>
          <a:prstGeom prst="flowChartOnlineStorag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4"/>
          <p:cNvSpPr txBox="1"/>
          <p:nvPr/>
        </p:nvSpPr>
        <p:spPr>
          <a:xfrm rot="-2166008">
            <a:off x="74540" y="2085686"/>
            <a:ext cx="1250513" cy="43113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rPr>
              <a:t>EXAMPLE</a:t>
            </a:r>
            <a:endParaRPr b="1" sz="1600">
              <a:solidFill>
                <a:schemeClr val="lt1"/>
              </a:solidFill>
            </a:endParaRPr>
          </a:p>
        </p:txBody>
      </p:sp>
      <p:pic>
        <p:nvPicPr>
          <p:cNvPr id="276" name="Google Shape;276;p34">
            <a:hlinkClick r:id="rId7"/>
          </p:cNvPr>
          <p:cNvPicPr preferRelativeResize="0"/>
          <p:nvPr/>
        </p:nvPicPr>
        <p:blipFill>
          <a:blip r:embed="rId8">
            <a:alphaModFix/>
          </a:blip>
          <a:stretch>
            <a:fillRect/>
          </a:stretch>
        </p:blipFill>
        <p:spPr>
          <a:xfrm>
            <a:off x="3273200" y="1743066"/>
            <a:ext cx="2271100" cy="1116386"/>
          </a:xfrm>
          <a:prstGeom prst="rect">
            <a:avLst/>
          </a:prstGeom>
          <a:noFill/>
          <a:ln>
            <a:noFill/>
          </a:ln>
        </p:spPr>
      </p:pic>
      <p:sp>
        <p:nvSpPr>
          <p:cNvPr id="277" name="Google Shape;277;p34"/>
          <p:cNvSpPr txBox="1"/>
          <p:nvPr/>
        </p:nvSpPr>
        <p:spPr>
          <a:xfrm>
            <a:off x="3267676" y="1463275"/>
            <a:ext cx="2271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Body Fighting COVID-19</a:t>
            </a:r>
            <a:endParaRPr b="1"/>
          </a:p>
        </p:txBody>
      </p:sp>
      <p:sp>
        <p:nvSpPr>
          <p:cNvPr id="278" name="Google Shape;278;p34"/>
          <p:cNvSpPr txBox="1"/>
          <p:nvPr/>
        </p:nvSpPr>
        <p:spPr>
          <a:xfrm>
            <a:off x="3472390" y="2859066"/>
            <a:ext cx="1848900" cy="400200"/>
          </a:xfrm>
          <a:prstGeom prst="rect">
            <a:avLst/>
          </a:prstGeom>
          <a:solidFill>
            <a:srgbClr val="91D5A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Process:</a:t>
            </a:r>
            <a:endParaRPr/>
          </a:p>
        </p:txBody>
      </p:sp>
      <p:sp>
        <p:nvSpPr>
          <p:cNvPr id="279" name="Google Shape;279;p34"/>
          <p:cNvSpPr txBox="1"/>
          <p:nvPr/>
        </p:nvSpPr>
        <p:spPr>
          <a:xfrm>
            <a:off x="6397400" y="1387075"/>
            <a:ext cx="2271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Lung Cancer</a:t>
            </a:r>
            <a:endParaRPr b="1"/>
          </a:p>
        </p:txBody>
      </p:sp>
      <p:sp>
        <p:nvSpPr>
          <p:cNvPr id="280" name="Google Shape;280;p34"/>
          <p:cNvSpPr txBox="1"/>
          <p:nvPr/>
        </p:nvSpPr>
        <p:spPr>
          <a:xfrm>
            <a:off x="6764600" y="2837450"/>
            <a:ext cx="1993800" cy="400200"/>
          </a:xfrm>
          <a:prstGeom prst="rect">
            <a:avLst/>
          </a:prstGeom>
          <a:solidFill>
            <a:srgbClr val="91D5A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Process:</a:t>
            </a:r>
            <a:endParaRPr/>
          </a:p>
        </p:txBody>
      </p:sp>
      <p:pic>
        <p:nvPicPr>
          <p:cNvPr id="281" name="Google Shape;281;p34">
            <a:hlinkClick r:id="rId9"/>
          </p:cNvPr>
          <p:cNvPicPr preferRelativeResize="0"/>
          <p:nvPr/>
        </p:nvPicPr>
        <p:blipFill>
          <a:blip r:embed="rId10">
            <a:alphaModFix/>
          </a:blip>
          <a:stretch>
            <a:fillRect/>
          </a:stretch>
        </p:blipFill>
        <p:spPr>
          <a:xfrm>
            <a:off x="6337750" y="1740438"/>
            <a:ext cx="2695099" cy="1143850"/>
          </a:xfrm>
          <a:prstGeom prst="rect">
            <a:avLst/>
          </a:prstGeom>
          <a:noFill/>
          <a:ln>
            <a:noFill/>
          </a:ln>
        </p:spPr>
      </p:pic>
      <p:pic>
        <p:nvPicPr>
          <p:cNvPr id="282" name="Google Shape;282;p34">
            <a:hlinkClick r:id="rId11"/>
          </p:cNvPr>
          <p:cNvPicPr preferRelativeResize="0"/>
          <p:nvPr/>
        </p:nvPicPr>
        <p:blipFill>
          <a:blip r:embed="rId12">
            <a:alphaModFix/>
          </a:blip>
          <a:stretch>
            <a:fillRect/>
          </a:stretch>
        </p:blipFill>
        <p:spPr>
          <a:xfrm>
            <a:off x="1584198" y="3494850"/>
            <a:ext cx="1993800" cy="1116525"/>
          </a:xfrm>
          <a:prstGeom prst="rect">
            <a:avLst/>
          </a:prstGeom>
          <a:noFill/>
          <a:ln>
            <a:noFill/>
          </a:ln>
        </p:spPr>
      </p:pic>
      <p:sp>
        <p:nvSpPr>
          <p:cNvPr id="283" name="Google Shape;283;p34"/>
          <p:cNvSpPr txBox="1"/>
          <p:nvPr/>
        </p:nvSpPr>
        <p:spPr>
          <a:xfrm>
            <a:off x="1444400" y="3215875"/>
            <a:ext cx="2271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Wound Healing</a:t>
            </a:r>
            <a:endParaRPr b="1"/>
          </a:p>
        </p:txBody>
      </p:sp>
      <p:sp>
        <p:nvSpPr>
          <p:cNvPr id="284" name="Google Shape;284;p34"/>
          <p:cNvSpPr txBox="1"/>
          <p:nvPr/>
        </p:nvSpPr>
        <p:spPr>
          <a:xfrm>
            <a:off x="1583000" y="4513850"/>
            <a:ext cx="1993800" cy="400200"/>
          </a:xfrm>
          <a:prstGeom prst="rect">
            <a:avLst/>
          </a:prstGeom>
          <a:solidFill>
            <a:srgbClr val="91D5A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Process: </a:t>
            </a:r>
            <a:endParaRPr/>
          </a:p>
        </p:txBody>
      </p:sp>
      <p:pic>
        <p:nvPicPr>
          <p:cNvPr id="285" name="Google Shape;285;p34"/>
          <p:cNvPicPr preferRelativeResize="0"/>
          <p:nvPr/>
        </p:nvPicPr>
        <p:blipFill rotWithShape="1">
          <a:blip r:embed="rId13">
            <a:alphaModFix/>
          </a:blip>
          <a:srcRect b="0" l="10740" r="11991" t="0"/>
          <a:stretch/>
        </p:blipFill>
        <p:spPr>
          <a:xfrm>
            <a:off x="4907000" y="3386025"/>
            <a:ext cx="2381000" cy="1605075"/>
          </a:xfrm>
          <a:prstGeom prst="rect">
            <a:avLst/>
          </a:prstGeom>
          <a:noFill/>
          <a:ln>
            <a:noFill/>
          </a:ln>
        </p:spPr>
      </p:pic>
      <p:sp>
        <p:nvSpPr>
          <p:cNvPr id="286" name="Google Shape;286;p34"/>
          <p:cNvSpPr txBox="1"/>
          <p:nvPr/>
        </p:nvSpPr>
        <p:spPr>
          <a:xfrm>
            <a:off x="5096463" y="3215875"/>
            <a:ext cx="2106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Stem Cells </a:t>
            </a:r>
            <a:endParaRPr b="1"/>
          </a:p>
        </p:txBody>
      </p:sp>
      <p:sp>
        <p:nvSpPr>
          <p:cNvPr id="287" name="Google Shape;287;p34"/>
          <p:cNvSpPr txBox="1"/>
          <p:nvPr/>
        </p:nvSpPr>
        <p:spPr>
          <a:xfrm>
            <a:off x="4823525" y="4666250"/>
            <a:ext cx="2552400" cy="400200"/>
          </a:xfrm>
          <a:prstGeom prst="rect">
            <a:avLst/>
          </a:prstGeom>
          <a:solidFill>
            <a:srgbClr val="91D5A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Process:</a:t>
            </a:r>
            <a:endParaRPr/>
          </a:p>
        </p:txBody>
      </p:sp>
      <p:pic>
        <p:nvPicPr>
          <p:cNvPr id="288" name="Google Shape;288;p34"/>
          <p:cNvPicPr preferRelativeResize="0"/>
          <p:nvPr/>
        </p:nvPicPr>
        <p:blipFill>
          <a:blip r:embed="rId14">
            <a:alphaModFix amt="26000"/>
          </a:blip>
          <a:stretch>
            <a:fillRect/>
          </a:stretch>
        </p:blipFill>
        <p:spPr>
          <a:xfrm rot="1184221">
            <a:off x="5951150" y="-741162"/>
            <a:ext cx="3539732" cy="35397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How/Why are Cells used in research</a:t>
            </a:r>
            <a:endParaRPr b="1">
              <a:solidFill>
                <a:srgbClr val="1F3A93"/>
              </a:solidFill>
              <a:latin typeface="Roboto Condensed"/>
              <a:ea typeface="Roboto Condensed"/>
              <a:cs typeface="Roboto Condensed"/>
              <a:sym typeface="Roboto Condensed"/>
            </a:endParaRPr>
          </a:p>
        </p:txBody>
      </p:sp>
      <p:cxnSp>
        <p:nvCxnSpPr>
          <p:cNvPr id="294" name="Google Shape;294;p3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95" name="Google Shape;295;p35"/>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296" name="Google Shape;296;p3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297" name="Google Shape;297;p35"/>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298" name="Google Shape;298;p35"/>
          <p:cNvSpPr txBox="1"/>
          <p:nvPr/>
        </p:nvSpPr>
        <p:spPr>
          <a:xfrm>
            <a:off x="458850" y="1194525"/>
            <a:ext cx="6304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Today, thousands of human cell cultures called </a:t>
            </a:r>
            <a:r>
              <a:rPr b="1" lang="en" sz="1600">
                <a:solidFill>
                  <a:srgbClr val="1F3A93"/>
                </a:solidFill>
                <a:latin typeface="Roboto"/>
                <a:ea typeface="Roboto"/>
                <a:cs typeface="Roboto"/>
                <a:sym typeface="Roboto"/>
              </a:rPr>
              <a:t>cell lines</a:t>
            </a:r>
            <a:r>
              <a:rPr lang="en">
                <a:solidFill>
                  <a:srgbClr val="1F3A93"/>
                </a:solidFill>
                <a:latin typeface="Roboto"/>
                <a:ea typeface="Roboto"/>
                <a:cs typeface="Roboto"/>
                <a:sym typeface="Roboto"/>
              </a:rPr>
              <a:t> are used in medical research.  Some of the most important cells in research are called </a:t>
            </a:r>
            <a:r>
              <a:rPr b="1" lang="en" sz="1600">
                <a:solidFill>
                  <a:srgbClr val="1F3A93"/>
                </a:solidFill>
                <a:latin typeface="Roboto"/>
                <a:ea typeface="Roboto"/>
                <a:cs typeface="Roboto"/>
                <a:sym typeface="Roboto"/>
              </a:rPr>
              <a:t>immortal cells</a:t>
            </a:r>
            <a:r>
              <a:rPr lang="en">
                <a:solidFill>
                  <a:srgbClr val="1F3A93"/>
                </a:solidFill>
                <a:latin typeface="Roboto"/>
                <a:ea typeface="Roboto"/>
                <a:cs typeface="Roboto"/>
                <a:sym typeface="Roboto"/>
              </a:rPr>
              <a:t>. What are </a:t>
            </a:r>
            <a:r>
              <a:rPr lang="en">
                <a:solidFill>
                  <a:srgbClr val="1F3A93"/>
                </a:solidFill>
                <a:latin typeface="Roboto"/>
                <a:ea typeface="Roboto"/>
                <a:cs typeface="Roboto"/>
                <a:sym typeface="Roboto"/>
              </a:rPr>
              <a:t>immortal</a:t>
            </a:r>
            <a:r>
              <a:rPr lang="en">
                <a:solidFill>
                  <a:srgbClr val="1F3A93"/>
                </a:solidFill>
                <a:latin typeface="Roboto"/>
                <a:ea typeface="Roboto"/>
                <a:cs typeface="Roboto"/>
                <a:sym typeface="Roboto"/>
              </a:rPr>
              <a:t> cells? </a:t>
            </a:r>
            <a:endParaRPr>
              <a:solidFill>
                <a:srgbClr val="1F3A93"/>
              </a:solidFill>
              <a:latin typeface="Roboto"/>
              <a:ea typeface="Roboto"/>
              <a:cs typeface="Roboto"/>
              <a:sym typeface="Roboto"/>
            </a:endParaRPr>
          </a:p>
        </p:txBody>
      </p:sp>
      <p:sp>
        <p:nvSpPr>
          <p:cNvPr id="299" name="Google Shape;299;p35"/>
          <p:cNvSpPr txBox="1"/>
          <p:nvPr/>
        </p:nvSpPr>
        <p:spPr>
          <a:xfrm>
            <a:off x="502425" y="3886550"/>
            <a:ext cx="2638500" cy="7758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 sz="1600">
                <a:solidFill>
                  <a:srgbClr val="1F3A93"/>
                </a:solidFill>
                <a:latin typeface="Roboto"/>
                <a:ea typeface="Roboto"/>
                <a:cs typeface="Roboto"/>
                <a:sym typeface="Roboto"/>
              </a:rPr>
              <a:t>Typically, human cells can </a:t>
            </a:r>
            <a:r>
              <a:rPr b="1" lang="en" sz="1600">
                <a:solidFill>
                  <a:srgbClr val="1F3A93"/>
                </a:solidFill>
                <a:latin typeface="Roboto"/>
                <a:ea typeface="Roboto"/>
                <a:cs typeface="Roboto"/>
                <a:sym typeface="Roboto"/>
              </a:rPr>
              <a:t>divide about 50 xs</a:t>
            </a:r>
            <a:r>
              <a:rPr lang="en" sz="1600">
                <a:solidFill>
                  <a:srgbClr val="1F3A93"/>
                </a:solidFill>
                <a:latin typeface="Roboto"/>
                <a:ea typeface="Roboto"/>
                <a:cs typeface="Roboto"/>
                <a:sym typeface="Roboto"/>
              </a:rPr>
              <a:t> before they self-destruct</a:t>
            </a:r>
            <a:endParaRPr sz="1600">
              <a:solidFill>
                <a:srgbClr val="1F3A93"/>
              </a:solidFill>
              <a:latin typeface="Roboto"/>
              <a:ea typeface="Roboto"/>
              <a:cs typeface="Roboto"/>
              <a:sym typeface="Roboto"/>
            </a:endParaRPr>
          </a:p>
        </p:txBody>
      </p:sp>
      <p:sp>
        <p:nvSpPr>
          <p:cNvPr id="300" name="Google Shape;300;p35"/>
          <p:cNvSpPr txBox="1"/>
          <p:nvPr/>
        </p:nvSpPr>
        <p:spPr>
          <a:xfrm>
            <a:off x="3762025" y="2514650"/>
            <a:ext cx="2368500" cy="7758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 sz="1600">
                <a:solidFill>
                  <a:srgbClr val="1F3A93"/>
                </a:solidFill>
                <a:latin typeface="Roboto"/>
                <a:ea typeface="Roboto"/>
                <a:cs typeface="Roboto"/>
                <a:sym typeface="Roboto"/>
              </a:rPr>
              <a:t>BUT, </a:t>
            </a:r>
            <a:r>
              <a:rPr b="1" lang="en" sz="1600">
                <a:solidFill>
                  <a:srgbClr val="1F3A93"/>
                </a:solidFill>
                <a:latin typeface="Roboto"/>
                <a:ea typeface="Roboto"/>
                <a:cs typeface="Roboto"/>
                <a:sym typeface="Roboto"/>
              </a:rPr>
              <a:t>immortal cells</a:t>
            </a:r>
            <a:r>
              <a:rPr lang="en" sz="1600">
                <a:solidFill>
                  <a:srgbClr val="1F3A93"/>
                </a:solidFill>
                <a:latin typeface="Roboto"/>
                <a:ea typeface="Roboto"/>
                <a:cs typeface="Roboto"/>
                <a:sym typeface="Roboto"/>
              </a:rPr>
              <a:t>, divide and grow forever!! </a:t>
            </a:r>
            <a:endParaRPr sz="1600">
              <a:solidFill>
                <a:srgbClr val="1F3A93"/>
              </a:solidFill>
              <a:latin typeface="Roboto"/>
              <a:ea typeface="Roboto"/>
              <a:cs typeface="Roboto"/>
              <a:sym typeface="Roboto"/>
            </a:endParaRPr>
          </a:p>
        </p:txBody>
      </p:sp>
      <p:cxnSp>
        <p:nvCxnSpPr>
          <p:cNvPr id="301" name="Google Shape;301;p35"/>
          <p:cNvCxnSpPr/>
          <p:nvPr/>
        </p:nvCxnSpPr>
        <p:spPr>
          <a:xfrm>
            <a:off x="2096325" y="3588488"/>
            <a:ext cx="2710500" cy="0"/>
          </a:xfrm>
          <a:prstGeom prst="straightConnector1">
            <a:avLst/>
          </a:prstGeom>
          <a:noFill/>
          <a:ln cap="flat" cmpd="sng" w="9525">
            <a:solidFill>
              <a:srgbClr val="1F3A93"/>
            </a:solidFill>
            <a:prstDash val="solid"/>
            <a:round/>
            <a:headEnd len="med" w="med" type="none"/>
            <a:tailEnd len="med" w="med" type="none"/>
          </a:ln>
        </p:spPr>
      </p:cxnSp>
      <p:sp>
        <p:nvSpPr>
          <p:cNvPr id="302" name="Google Shape;302;p35"/>
          <p:cNvSpPr txBox="1"/>
          <p:nvPr/>
        </p:nvSpPr>
        <p:spPr>
          <a:xfrm>
            <a:off x="1760075" y="2117925"/>
            <a:ext cx="608100" cy="302100"/>
          </a:xfrm>
          <a:prstGeom prst="rect">
            <a:avLst/>
          </a:prstGeom>
          <a:noFill/>
          <a:ln>
            <a:noFill/>
          </a:ln>
        </p:spPr>
        <p:txBody>
          <a:bodyPr anchorCtr="0" anchor="t" bIns="0" lIns="91425" spcFirstLastPara="1" rIns="91425" wrap="square" tIns="0">
            <a:noAutofit/>
          </a:bodyPr>
          <a:lstStyle/>
          <a:p>
            <a:pPr indent="0" lvl="0" marL="0" rtl="0" algn="ctr">
              <a:lnSpc>
                <a:spcPct val="115000"/>
              </a:lnSpc>
              <a:spcBef>
                <a:spcPts val="0"/>
              </a:spcBef>
              <a:spcAft>
                <a:spcPts val="1600"/>
              </a:spcAft>
              <a:buNone/>
            </a:pPr>
            <a:r>
              <a:rPr lang="en" sz="2400">
                <a:solidFill>
                  <a:srgbClr val="00B2A9"/>
                </a:solidFill>
                <a:latin typeface="Anton"/>
                <a:ea typeface="Anton"/>
                <a:cs typeface="Anton"/>
                <a:sym typeface="Anton"/>
              </a:rPr>
              <a:t>01</a:t>
            </a:r>
            <a:endParaRPr sz="2400">
              <a:solidFill>
                <a:srgbClr val="00B2A9"/>
              </a:solidFill>
              <a:latin typeface="Anton"/>
              <a:ea typeface="Anton"/>
              <a:cs typeface="Anton"/>
              <a:sym typeface="Anton"/>
            </a:endParaRPr>
          </a:p>
        </p:txBody>
      </p:sp>
      <p:sp>
        <p:nvSpPr>
          <p:cNvPr id="303" name="Google Shape;303;p35"/>
          <p:cNvSpPr txBox="1"/>
          <p:nvPr/>
        </p:nvSpPr>
        <p:spPr>
          <a:xfrm>
            <a:off x="4562450" y="4756975"/>
            <a:ext cx="608100" cy="302100"/>
          </a:xfrm>
          <a:prstGeom prst="rect">
            <a:avLst/>
          </a:prstGeom>
          <a:noFill/>
          <a:ln>
            <a:noFill/>
          </a:ln>
        </p:spPr>
        <p:txBody>
          <a:bodyPr anchorCtr="0" anchor="t" bIns="0" lIns="91425" spcFirstLastPara="1" rIns="91425" wrap="square" tIns="0">
            <a:noAutofit/>
          </a:bodyPr>
          <a:lstStyle/>
          <a:p>
            <a:pPr indent="0" lvl="0" marL="0" rtl="0" algn="ctr">
              <a:lnSpc>
                <a:spcPct val="115000"/>
              </a:lnSpc>
              <a:spcBef>
                <a:spcPts val="0"/>
              </a:spcBef>
              <a:spcAft>
                <a:spcPts val="1600"/>
              </a:spcAft>
              <a:buNone/>
            </a:pPr>
            <a:r>
              <a:rPr lang="en" sz="2400">
                <a:solidFill>
                  <a:srgbClr val="00B2A9"/>
                </a:solidFill>
                <a:latin typeface="Anton"/>
                <a:ea typeface="Anton"/>
                <a:cs typeface="Anton"/>
                <a:sym typeface="Anton"/>
              </a:rPr>
              <a:t>02</a:t>
            </a:r>
            <a:endParaRPr sz="2400">
              <a:solidFill>
                <a:srgbClr val="00B2A9"/>
              </a:solidFill>
              <a:latin typeface="Anton"/>
              <a:ea typeface="Anton"/>
              <a:cs typeface="Anton"/>
              <a:sym typeface="Anton"/>
            </a:endParaRPr>
          </a:p>
        </p:txBody>
      </p:sp>
      <p:pic>
        <p:nvPicPr>
          <p:cNvPr id="304" name="Google Shape;304;p35"/>
          <p:cNvPicPr preferRelativeResize="0"/>
          <p:nvPr/>
        </p:nvPicPr>
        <p:blipFill>
          <a:blip r:embed="rId6">
            <a:alphaModFix/>
          </a:blip>
          <a:stretch>
            <a:fillRect/>
          </a:stretch>
        </p:blipFill>
        <p:spPr>
          <a:xfrm>
            <a:off x="1639325" y="2579463"/>
            <a:ext cx="849600" cy="849600"/>
          </a:xfrm>
          <a:prstGeom prst="rect">
            <a:avLst/>
          </a:prstGeom>
          <a:noFill/>
          <a:ln>
            <a:noFill/>
          </a:ln>
        </p:spPr>
      </p:pic>
      <p:pic>
        <p:nvPicPr>
          <p:cNvPr id="305" name="Google Shape;305;p35"/>
          <p:cNvPicPr preferRelativeResize="0"/>
          <p:nvPr/>
        </p:nvPicPr>
        <p:blipFill>
          <a:blip r:embed="rId6">
            <a:alphaModFix/>
          </a:blip>
          <a:stretch>
            <a:fillRect/>
          </a:stretch>
        </p:blipFill>
        <p:spPr>
          <a:xfrm>
            <a:off x="4441700" y="3747925"/>
            <a:ext cx="849600" cy="849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How/Why are Cells used in research</a:t>
            </a:r>
            <a:endParaRPr b="1">
              <a:solidFill>
                <a:srgbClr val="1F3A93"/>
              </a:solidFill>
              <a:latin typeface="Roboto Condensed"/>
              <a:ea typeface="Roboto Condensed"/>
              <a:cs typeface="Roboto Condensed"/>
              <a:sym typeface="Roboto Condensed"/>
            </a:endParaRPr>
          </a:p>
        </p:txBody>
      </p:sp>
      <p:cxnSp>
        <p:nvCxnSpPr>
          <p:cNvPr id="311" name="Google Shape;311;p3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12" name="Google Shape;312;p36"/>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313" name="Google Shape;313;p3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14" name="Google Shape;314;p36"/>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315" name="Google Shape;315;p36"/>
          <p:cNvSpPr txBox="1"/>
          <p:nvPr/>
        </p:nvSpPr>
        <p:spPr>
          <a:xfrm>
            <a:off x="458850" y="1302225"/>
            <a:ext cx="63048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1F3A93"/>
                </a:solidFill>
                <a:latin typeface="Roboto"/>
                <a:ea typeface="Roboto"/>
                <a:cs typeface="Roboto"/>
                <a:sym typeface="Roboto"/>
              </a:rPr>
              <a:t>The discovery of immortal cells occurred </a:t>
            </a:r>
            <a:r>
              <a:rPr b="1" lang="en" sz="2800">
                <a:solidFill>
                  <a:srgbClr val="1F3A93"/>
                </a:solidFill>
                <a:latin typeface="Roboto"/>
                <a:ea typeface="Roboto"/>
                <a:cs typeface="Roboto"/>
                <a:sym typeface="Roboto"/>
              </a:rPr>
              <a:t>70 years ago</a:t>
            </a:r>
            <a:r>
              <a:rPr lang="en" sz="2400">
                <a:solidFill>
                  <a:srgbClr val="1F3A93"/>
                </a:solidFill>
                <a:latin typeface="Roboto"/>
                <a:ea typeface="Roboto"/>
                <a:cs typeface="Roboto"/>
                <a:sym typeface="Roboto"/>
              </a:rPr>
              <a:t> with the identification of a cell line called </a:t>
            </a:r>
            <a:r>
              <a:rPr b="1" lang="en" sz="2800">
                <a:solidFill>
                  <a:srgbClr val="1F3A93"/>
                </a:solidFill>
                <a:latin typeface="Roboto"/>
                <a:ea typeface="Roboto"/>
                <a:cs typeface="Roboto"/>
                <a:sym typeface="Roboto"/>
              </a:rPr>
              <a:t>HeLa</a:t>
            </a:r>
            <a:r>
              <a:rPr lang="en" sz="2400">
                <a:solidFill>
                  <a:srgbClr val="1F3A93"/>
                </a:solidFill>
                <a:latin typeface="Roboto"/>
                <a:ea typeface="Roboto"/>
                <a:cs typeface="Roboto"/>
                <a:sym typeface="Roboto"/>
              </a:rPr>
              <a:t>. The HeLa cell line still lives today and is serving as a tool to uncover crucial information about the novel coronavirus. </a:t>
            </a:r>
            <a:endParaRPr sz="2400">
              <a:solidFill>
                <a:srgbClr val="1F3A93"/>
              </a:solidFill>
              <a:latin typeface="Roboto"/>
              <a:ea typeface="Roboto"/>
              <a:cs typeface="Roboto"/>
              <a:sym typeface="Roboto"/>
            </a:endParaRPr>
          </a:p>
        </p:txBody>
      </p:sp>
      <p:sp>
        <p:nvSpPr>
          <p:cNvPr id="316" name="Google Shape;316;p36"/>
          <p:cNvSpPr txBox="1"/>
          <p:nvPr/>
        </p:nvSpPr>
        <p:spPr>
          <a:xfrm>
            <a:off x="149450" y="4161750"/>
            <a:ext cx="7170600" cy="785100"/>
          </a:xfrm>
          <a:prstGeom prst="rect">
            <a:avLst/>
          </a:prstGeom>
          <a:solidFill>
            <a:srgbClr val="00B2A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HeLa cells came from a woman named Henrietta Lacks. Henrietta Lacks represents the mother of HeLa cells. As the first and, for many years, only cell line able to divide indefinitely out of the body. </a:t>
            </a:r>
            <a:endParaRPr sz="1300">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322" name="Google Shape;322;p3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23" name="Google Shape;323;p37"/>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324" name="Google Shape;324;p37"/>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325" name="Google Shape;325;p37"/>
          <p:cNvSpPr txBox="1"/>
          <p:nvPr/>
        </p:nvSpPr>
        <p:spPr>
          <a:xfrm>
            <a:off x="458850" y="1259200"/>
            <a:ext cx="8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graphicFrame>
        <p:nvGraphicFramePr>
          <p:cNvPr id="326" name="Google Shape;326;p37"/>
          <p:cNvGraphicFramePr/>
          <p:nvPr/>
        </p:nvGraphicFramePr>
        <p:xfrm>
          <a:off x="458838" y="2314613"/>
          <a:ext cx="3000000" cy="3000000"/>
        </p:xfrm>
        <a:graphic>
          <a:graphicData uri="http://schemas.openxmlformats.org/drawingml/2006/table">
            <a:tbl>
              <a:tblPr>
                <a:noFill/>
                <a:tableStyleId>{F470593E-6CC9-47AD-8F29-507DE2B6AD98}</a:tableStyleId>
              </a:tblPr>
              <a:tblGrid>
                <a:gridCol w="3537250"/>
                <a:gridCol w="3537250"/>
              </a:tblGrid>
              <a:tr h="1312300">
                <a:tc gridSpan="2">
                  <a:txBody>
                    <a:bodyPr/>
                    <a:lstStyle/>
                    <a:p>
                      <a:pPr indent="0" lvl="0" marL="0" rtl="0" algn="ctr">
                        <a:spcBef>
                          <a:spcPts val="0"/>
                        </a:spcBef>
                        <a:spcAft>
                          <a:spcPts val="0"/>
                        </a:spcAft>
                        <a:buNone/>
                      </a:pPr>
                      <a:r>
                        <a:rPr b="1" lang="en" sz="2200">
                          <a:solidFill>
                            <a:srgbClr val="1F3A93"/>
                          </a:solidFill>
                          <a:latin typeface="Roboto"/>
                          <a:ea typeface="Roboto"/>
                          <a:cs typeface="Roboto"/>
                          <a:sym typeface="Roboto"/>
                        </a:rPr>
                        <a:t>Why is cell division essential to life?</a:t>
                      </a:r>
                      <a:endParaRPr b="1" sz="22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327" name="Google Shape;327;p37"/>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Questions to consider:</a:t>
            </a:r>
            <a:endParaRPr b="1">
              <a:solidFill>
                <a:srgbClr val="1F3A93"/>
              </a:solidFill>
              <a:latin typeface="Roboto"/>
              <a:ea typeface="Roboto"/>
              <a:cs typeface="Roboto"/>
              <a:sym typeface="Roboto"/>
            </a:endParaRPr>
          </a:p>
        </p:txBody>
      </p:sp>
      <p:sp>
        <p:nvSpPr>
          <p:cNvPr id="328" name="Google Shape;328;p37"/>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332" name="Shape 332"/>
        <p:cNvGrpSpPr/>
        <p:nvPr/>
      </p:nvGrpSpPr>
      <p:grpSpPr>
        <a:xfrm>
          <a:off x="0" y="0"/>
          <a:ext cx="0" cy="0"/>
          <a:chOff x="0" y="0"/>
          <a:chExt cx="0" cy="0"/>
        </a:xfrm>
      </p:grpSpPr>
      <p:pic>
        <p:nvPicPr>
          <p:cNvPr id="333" name="Google Shape;333;p38"/>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334" name="Google Shape;334;p38"/>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2</a:t>
            </a:r>
            <a:endParaRPr b="1" sz="4800">
              <a:solidFill>
                <a:schemeClr val="lt1"/>
              </a:solidFill>
              <a:latin typeface="Roboto Condensed"/>
              <a:ea typeface="Roboto Condensed"/>
              <a:cs typeface="Roboto Condensed"/>
              <a:sym typeface="Roboto Condensed"/>
            </a:endParaRPr>
          </a:p>
        </p:txBody>
      </p:sp>
      <p:sp>
        <p:nvSpPr>
          <p:cNvPr id="335" name="Google Shape;335;p38"/>
          <p:cNvSpPr txBox="1"/>
          <p:nvPr>
            <p:ph idx="1" type="subTitle"/>
          </p:nvPr>
        </p:nvSpPr>
        <p:spPr>
          <a:xfrm>
            <a:off x="597375" y="3358025"/>
            <a:ext cx="44310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Henrietta Lacks and Her Cells</a:t>
            </a:r>
            <a:endParaRPr sz="2600">
              <a:solidFill>
                <a:schemeClr val="lt1"/>
              </a:solidFill>
              <a:latin typeface="Raleway Medium"/>
              <a:ea typeface="Raleway Medium"/>
              <a:cs typeface="Raleway Medium"/>
              <a:sym typeface="Raleway Medium"/>
            </a:endParaRPr>
          </a:p>
        </p:txBody>
      </p:sp>
      <p:cxnSp>
        <p:nvCxnSpPr>
          <p:cNvPr id="336" name="Google Shape;336;p38"/>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337" name="Google Shape;337;p38"/>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338" name="Google Shape;338;p38"/>
          <p:cNvPicPr preferRelativeResize="0"/>
          <p:nvPr/>
        </p:nvPicPr>
        <p:blipFill rotWithShape="1">
          <a:blip r:embed="rId5">
            <a:alphaModFix/>
          </a:blip>
          <a:srcRect b="0" l="0" r="0" t="0"/>
          <a:stretch/>
        </p:blipFill>
        <p:spPr>
          <a:xfrm>
            <a:off x="5753313" y="1100363"/>
            <a:ext cx="2958515" cy="295851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344" name="Google Shape;344;p3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45" name="Google Shape;345;p3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346" name="Google Shape;346;p3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47" name="Google Shape;347;p39"/>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348" name="Google Shape;348;p39"/>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349" name="Google Shape;349;p39"/>
          <p:cNvGraphicFramePr/>
          <p:nvPr/>
        </p:nvGraphicFramePr>
        <p:xfrm>
          <a:off x="803513" y="2411150"/>
          <a:ext cx="3000000" cy="3000000"/>
        </p:xfrm>
        <a:graphic>
          <a:graphicData uri="http://schemas.openxmlformats.org/drawingml/2006/table">
            <a:tbl>
              <a:tblPr>
                <a:noFill/>
                <a:tableStyleId>{F470593E-6CC9-47AD-8F29-507DE2B6AD98}</a:tableStyleId>
              </a:tblPr>
              <a:tblGrid>
                <a:gridCol w="6277175"/>
              </a:tblGrid>
              <a:tr h="1312300">
                <a:tc>
                  <a:txBody>
                    <a:bodyPr/>
                    <a:lstStyle/>
                    <a:p>
                      <a:pPr indent="0" lvl="0" marL="0" rtl="0" algn="ctr">
                        <a:spcBef>
                          <a:spcPts val="0"/>
                        </a:spcBef>
                        <a:spcAft>
                          <a:spcPts val="0"/>
                        </a:spcAft>
                        <a:buNone/>
                      </a:pPr>
                      <a:r>
                        <a:rPr b="1" lang="en" sz="2000">
                          <a:solidFill>
                            <a:srgbClr val="1F3A93"/>
                          </a:solidFill>
                          <a:latin typeface="Roboto"/>
                          <a:ea typeface="Roboto"/>
                          <a:cs typeface="Roboto"/>
                          <a:sym typeface="Roboto"/>
                        </a:rPr>
                        <a:t>Can you think of anything that is immortal? How would you define an immortal cell?</a:t>
                      </a:r>
                      <a:endParaRPr b="1" sz="20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sp>
        <p:nvSpPr>
          <p:cNvPr id="355" name="Google Shape;355;p40"/>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t/>
            </a:r>
            <a:endParaRPr b="1" sz="32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sz="3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356" name="Google Shape;356;p4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57" name="Google Shape;357;p40"/>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358" name="Google Shape;358;p4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59" name="Google Shape;359;p40"/>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360" name="Google Shape;360;p40"/>
          <p:cNvSpPr txBox="1"/>
          <p:nvPr>
            <p:ph idx="1" type="body"/>
          </p:nvPr>
        </p:nvSpPr>
        <p:spPr>
          <a:xfrm>
            <a:off x="311700" y="923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Students will be able to infer what an immortal cell is</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Students will be able to describe who Henrietta Lacks is and why her HeLa cells are significant</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414143"/>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366" name="Google Shape;366;p41"/>
          <p:cNvSpPr txBox="1"/>
          <p:nvPr>
            <p:ph idx="1" type="body"/>
          </p:nvPr>
        </p:nvSpPr>
        <p:spPr>
          <a:xfrm>
            <a:off x="287925" y="183700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 lesson: Who was Henrietta Lacks?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Article Analysis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367" name="Google Shape;367;p4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68" name="Google Shape;368;p41"/>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369" name="Google Shape;369;p4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70" name="Google Shape;370;p41"/>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How/Why are Cells used in research</a:t>
            </a:r>
            <a:endParaRPr b="1">
              <a:solidFill>
                <a:srgbClr val="1F3A93"/>
              </a:solidFill>
              <a:latin typeface="Roboto Condensed"/>
              <a:ea typeface="Roboto Condensed"/>
              <a:cs typeface="Roboto Condensed"/>
              <a:sym typeface="Roboto Condensed"/>
            </a:endParaRPr>
          </a:p>
        </p:txBody>
      </p:sp>
      <p:cxnSp>
        <p:nvCxnSpPr>
          <p:cNvPr id="376" name="Google Shape;376;p4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77" name="Google Shape;377;p42"/>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378" name="Google Shape;378;p4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79" name="Google Shape;379;p4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pic>
        <p:nvPicPr>
          <p:cNvPr id="380" name="Google Shape;380;p42"/>
          <p:cNvPicPr preferRelativeResize="0"/>
          <p:nvPr/>
        </p:nvPicPr>
        <p:blipFill>
          <a:blip r:embed="rId6">
            <a:alphaModFix/>
          </a:blip>
          <a:stretch>
            <a:fillRect/>
          </a:stretch>
        </p:blipFill>
        <p:spPr>
          <a:xfrm>
            <a:off x="2768300" y="1415600"/>
            <a:ext cx="2752525" cy="3309250"/>
          </a:xfrm>
          <a:prstGeom prst="rect">
            <a:avLst/>
          </a:prstGeom>
          <a:noFill/>
          <a:ln>
            <a:noFill/>
          </a:ln>
        </p:spPr>
      </p:pic>
      <p:sp>
        <p:nvSpPr>
          <p:cNvPr id="381" name="Google Shape;381;p42"/>
          <p:cNvSpPr txBox="1"/>
          <p:nvPr/>
        </p:nvSpPr>
        <p:spPr>
          <a:xfrm>
            <a:off x="120950" y="4667400"/>
            <a:ext cx="10308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rgbClr val="1F3A93"/>
                </a:solidFill>
                <a:latin typeface="Roboto"/>
                <a:ea typeface="Roboto"/>
                <a:cs typeface="Roboto"/>
                <a:sym typeface="Roboto"/>
                <a:hlinkClick r:id="rId7">
                  <a:extLst>
                    <a:ext uri="{A12FA001-AC4F-418D-AE19-62706E023703}">
                      <ahyp:hlinkClr val="tx"/>
                    </a:ext>
                  </a:extLst>
                </a:hlinkClick>
              </a:rPr>
              <a:t>source</a:t>
            </a:r>
            <a:endParaRPr>
              <a:solidFill>
                <a:srgbClr val="1F3A93"/>
              </a:solidFill>
              <a:latin typeface="Roboto"/>
              <a:ea typeface="Roboto"/>
              <a:cs typeface="Roboto"/>
              <a:sym typeface="Roboto"/>
            </a:endParaRPr>
          </a:p>
        </p:txBody>
      </p:sp>
      <p:grpSp>
        <p:nvGrpSpPr>
          <p:cNvPr id="382" name="Google Shape;382;p42"/>
          <p:cNvGrpSpPr/>
          <p:nvPr/>
        </p:nvGrpSpPr>
        <p:grpSpPr>
          <a:xfrm flipH="1" rot="1080797">
            <a:off x="1726656" y="2632545"/>
            <a:ext cx="893739" cy="610511"/>
            <a:chOff x="3104742" y="3437775"/>
            <a:chExt cx="1575700" cy="1076781"/>
          </a:xfrm>
        </p:grpSpPr>
        <p:sp>
          <p:nvSpPr>
            <p:cNvPr id="383" name="Google Shape;383;p4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4" name="Google Shape;384;p4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5" name="Google Shape;385;p4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6" name="Google Shape;386;p4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7" name="Google Shape;387;p4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8" name="Google Shape;388;p4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9" name="Google Shape;389;p4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90" name="Google Shape;390;p4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91" name="Google Shape;391;p4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92" name="Google Shape;392;p4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393" name="Google Shape;393;p42"/>
          <p:cNvSpPr txBox="1"/>
          <p:nvPr/>
        </p:nvSpPr>
        <p:spPr>
          <a:xfrm>
            <a:off x="120950" y="2117925"/>
            <a:ext cx="2647200" cy="400200"/>
          </a:xfrm>
          <a:prstGeom prst="rect">
            <a:avLst/>
          </a:prstGeom>
          <a:noFill/>
          <a:ln>
            <a:noFill/>
          </a:ln>
        </p:spPr>
        <p:txBody>
          <a:bodyPr anchorCtr="0" anchor="t" bIns="0" lIns="91425" spcFirstLastPara="1" rIns="91425" wrap="square" tIns="0">
            <a:noAutofit/>
          </a:bodyPr>
          <a:lstStyle/>
          <a:p>
            <a:pPr indent="0" lvl="0" marL="0" rtl="0" algn="ctr">
              <a:lnSpc>
                <a:spcPct val="115000"/>
              </a:lnSpc>
              <a:spcBef>
                <a:spcPts val="0"/>
              </a:spcBef>
              <a:spcAft>
                <a:spcPts val="1600"/>
              </a:spcAft>
              <a:buNone/>
            </a:pPr>
            <a:r>
              <a:rPr lang="en" sz="2400">
                <a:solidFill>
                  <a:srgbClr val="00B2A9"/>
                </a:solidFill>
                <a:latin typeface="Roboto"/>
                <a:ea typeface="Roboto"/>
                <a:cs typeface="Roboto"/>
                <a:sym typeface="Roboto"/>
              </a:rPr>
              <a:t>Henrietta Lacks</a:t>
            </a:r>
            <a:endParaRPr sz="2400">
              <a:solidFill>
                <a:srgbClr val="00B2A9"/>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06" name="Shape 106"/>
        <p:cNvGrpSpPr/>
        <p:nvPr/>
      </p:nvGrpSpPr>
      <p:grpSpPr>
        <a:xfrm>
          <a:off x="0" y="0"/>
          <a:ext cx="0" cy="0"/>
          <a:chOff x="0" y="0"/>
          <a:chExt cx="0" cy="0"/>
        </a:xfrm>
      </p:grpSpPr>
      <p:pic>
        <p:nvPicPr>
          <p:cNvPr id="107" name="Google Shape;107;p25"/>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108" name="Google Shape;108;p25"/>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1</a:t>
            </a:r>
            <a:endParaRPr b="1" sz="4800">
              <a:solidFill>
                <a:schemeClr val="lt1"/>
              </a:solidFill>
              <a:latin typeface="Roboto Condensed"/>
              <a:ea typeface="Roboto Condensed"/>
              <a:cs typeface="Roboto Condensed"/>
              <a:sym typeface="Roboto Condensed"/>
            </a:endParaRPr>
          </a:p>
        </p:txBody>
      </p:sp>
      <p:sp>
        <p:nvSpPr>
          <p:cNvPr id="109" name="Google Shape;109;p25"/>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THE IMPORTANCE OF CELLS</a:t>
            </a:r>
            <a:endParaRPr sz="2600">
              <a:solidFill>
                <a:schemeClr val="lt1"/>
              </a:solidFill>
              <a:latin typeface="Raleway Medium"/>
              <a:ea typeface="Raleway Medium"/>
              <a:cs typeface="Raleway Medium"/>
              <a:sym typeface="Raleway Medium"/>
            </a:endParaRPr>
          </a:p>
        </p:txBody>
      </p:sp>
      <p:cxnSp>
        <p:nvCxnSpPr>
          <p:cNvPr id="110" name="Google Shape;110;p2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11" name="Google Shape;111;p25"/>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112" name="Google Shape;112;p25"/>
          <p:cNvPicPr preferRelativeResize="0"/>
          <p:nvPr/>
        </p:nvPicPr>
        <p:blipFill rotWithShape="1">
          <a:blip r:embed="rId5">
            <a:alphaModFix/>
          </a:blip>
          <a:srcRect b="0" l="0" r="0" t="0"/>
          <a:stretch/>
        </p:blipFill>
        <p:spPr>
          <a:xfrm>
            <a:off x="5753313" y="1100363"/>
            <a:ext cx="2958515" cy="29585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are HeLa Cells?</a:t>
            </a:r>
            <a:endParaRPr b="1">
              <a:solidFill>
                <a:srgbClr val="1F3A93"/>
              </a:solidFill>
              <a:latin typeface="Roboto Condensed"/>
              <a:ea typeface="Roboto Condensed"/>
              <a:cs typeface="Roboto Condensed"/>
              <a:sym typeface="Roboto Condensed"/>
            </a:endParaRPr>
          </a:p>
        </p:txBody>
      </p:sp>
      <p:cxnSp>
        <p:nvCxnSpPr>
          <p:cNvPr id="399" name="Google Shape;399;p4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00" name="Google Shape;400;p43"/>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01" name="Google Shape;401;p4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02" name="Google Shape;402;p43"/>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403" name="Google Shape;403;p43"/>
          <p:cNvSpPr txBox="1"/>
          <p:nvPr/>
        </p:nvSpPr>
        <p:spPr>
          <a:xfrm>
            <a:off x="458850" y="1259200"/>
            <a:ext cx="8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pic>
        <p:nvPicPr>
          <p:cNvPr descr="View full lesson: http://ed.ted.com/lessons/the-immortal-cells-of-henrietta-lacks-robin-bulleri&#10;&#10;Imagine something small enough to float on a particle of dust that holds the keys to understanding cancer, virology, and genetics. Luckily for us, such a thing exists in the form of trillions upon trillions of human, lab-grown cells called HeLa. But where did we get these cells? Robin Bulleri tells the story of Henrietta Lacks, a woman whose DNA led to countless cures, patents, and discoveries. &#10;&#10;Lesson by Robin Bulleri, animation by Brandon Denmark." id="404" name="Google Shape;404;p43" title="The immortal cells of Henrietta Lacks - Robin Bulleri">
            <a:hlinkClick r:id="rId6"/>
          </p:cNvPr>
          <p:cNvPicPr preferRelativeResize="0"/>
          <p:nvPr/>
        </p:nvPicPr>
        <p:blipFill>
          <a:blip r:embed="rId7">
            <a:alphaModFix/>
          </a:blip>
          <a:stretch>
            <a:fillRect/>
          </a:stretch>
        </p:blipFill>
        <p:spPr>
          <a:xfrm>
            <a:off x="1951650" y="1259200"/>
            <a:ext cx="4795276" cy="3596450"/>
          </a:xfrm>
          <a:prstGeom prst="rect">
            <a:avLst/>
          </a:prstGeom>
          <a:noFill/>
          <a:ln>
            <a:noFill/>
          </a:ln>
        </p:spPr>
      </p:pic>
      <p:grpSp>
        <p:nvGrpSpPr>
          <p:cNvPr id="405" name="Google Shape;405;p43"/>
          <p:cNvGrpSpPr/>
          <p:nvPr/>
        </p:nvGrpSpPr>
        <p:grpSpPr>
          <a:xfrm flipH="1" rot="1080797">
            <a:off x="985281" y="2639370"/>
            <a:ext cx="893739" cy="610511"/>
            <a:chOff x="3104742" y="3437775"/>
            <a:chExt cx="1575700" cy="1076781"/>
          </a:xfrm>
        </p:grpSpPr>
        <p:sp>
          <p:nvSpPr>
            <p:cNvPr id="406" name="Google Shape;406;p43"/>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07" name="Google Shape;407;p43"/>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08" name="Google Shape;408;p43"/>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09" name="Google Shape;409;p43"/>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10" name="Google Shape;410;p43"/>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11" name="Google Shape;411;p43"/>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12" name="Google Shape;412;p43"/>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13" name="Google Shape;413;p43"/>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14" name="Google Shape;414;p43"/>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15" name="Google Shape;415;p43"/>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416" name="Google Shape;416;p43"/>
          <p:cNvSpPr txBox="1"/>
          <p:nvPr/>
        </p:nvSpPr>
        <p:spPr>
          <a:xfrm>
            <a:off x="88050" y="1659400"/>
            <a:ext cx="1863600" cy="856800"/>
          </a:xfrm>
          <a:prstGeom prst="rect">
            <a:avLst/>
          </a:prstGeom>
          <a:noFill/>
          <a:ln>
            <a:noFill/>
          </a:ln>
        </p:spPr>
        <p:txBody>
          <a:bodyPr anchorCtr="0" anchor="t" bIns="0" lIns="91425" spcFirstLastPara="1" rIns="91425" wrap="square" tIns="0">
            <a:noAutofit/>
          </a:bodyPr>
          <a:lstStyle/>
          <a:p>
            <a:pPr indent="0" lvl="0" marL="0" rtl="0" algn="ctr">
              <a:lnSpc>
                <a:spcPct val="115000"/>
              </a:lnSpc>
              <a:spcBef>
                <a:spcPts val="0"/>
              </a:spcBef>
              <a:spcAft>
                <a:spcPts val="1600"/>
              </a:spcAft>
              <a:buNone/>
            </a:pPr>
            <a:r>
              <a:rPr lang="en" sz="2400">
                <a:solidFill>
                  <a:srgbClr val="00B2A9"/>
                </a:solidFill>
                <a:latin typeface="Roboto"/>
                <a:ea typeface="Roboto"/>
                <a:cs typeface="Roboto"/>
                <a:sym typeface="Roboto"/>
              </a:rPr>
              <a:t>Watch this video! </a:t>
            </a:r>
            <a:endParaRPr sz="2400">
              <a:solidFill>
                <a:srgbClr val="00B2A9"/>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More Do We Know About Henrietta Lacks?</a:t>
            </a:r>
            <a:endParaRPr b="1">
              <a:solidFill>
                <a:srgbClr val="1F3A93"/>
              </a:solidFill>
              <a:latin typeface="Roboto Condensed"/>
              <a:ea typeface="Roboto Condensed"/>
              <a:cs typeface="Roboto Condensed"/>
              <a:sym typeface="Roboto Condensed"/>
            </a:endParaRPr>
          </a:p>
        </p:txBody>
      </p:sp>
      <p:cxnSp>
        <p:nvCxnSpPr>
          <p:cNvPr id="422" name="Google Shape;422;p4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23" name="Google Shape;423;p44"/>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24" name="Google Shape;424;p4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25" name="Google Shape;425;p44"/>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aphicFrame>
        <p:nvGraphicFramePr>
          <p:cNvPr id="426" name="Google Shape;426;p44"/>
          <p:cNvGraphicFramePr/>
          <p:nvPr/>
        </p:nvGraphicFramePr>
        <p:xfrm>
          <a:off x="502200" y="1357308"/>
          <a:ext cx="3000000" cy="3000000"/>
        </p:xfrm>
        <a:graphic>
          <a:graphicData uri="http://schemas.openxmlformats.org/drawingml/2006/table">
            <a:tbl>
              <a:tblPr>
                <a:noFill/>
                <a:tableStyleId>{F470593E-6CC9-47AD-8F29-507DE2B6AD98}</a:tableStyleId>
              </a:tblPr>
              <a:tblGrid>
                <a:gridCol w="2244575"/>
              </a:tblGrid>
              <a:tr h="979775">
                <a:tc>
                  <a:txBody>
                    <a:bodyPr/>
                    <a:lstStyle/>
                    <a:p>
                      <a:pPr indent="0" lvl="0" marL="0" rtl="0" algn="ctr">
                        <a:spcBef>
                          <a:spcPts val="0"/>
                        </a:spcBef>
                        <a:spcAft>
                          <a:spcPts val="0"/>
                        </a:spcAft>
                        <a:buNone/>
                      </a:pPr>
                      <a:r>
                        <a:rPr lang="en">
                          <a:solidFill>
                            <a:srgbClr val="1F3A93"/>
                          </a:solidFill>
                          <a:latin typeface="Roboto"/>
                          <a:ea typeface="Roboto"/>
                          <a:cs typeface="Roboto"/>
                          <a:sym typeface="Roboto"/>
                        </a:rPr>
                        <a:t>Why did Henrietta Lacks go to John Hopkins? </a:t>
                      </a:r>
                      <a:endParaRPr>
                        <a:solidFill>
                          <a:srgbClr val="1F3A93"/>
                        </a:solidFill>
                        <a:latin typeface="Roboto"/>
                        <a:ea typeface="Roboto"/>
                        <a:cs typeface="Roboto"/>
                        <a:sym typeface="Robo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1F3A93"/>
                      </a:solidFill>
                      <a:prstDash val="solid"/>
                      <a:round/>
                      <a:headEnd len="sm" w="sm" type="none"/>
                      <a:tailEnd len="sm" w="sm" type="none"/>
                    </a:lnB>
                  </a:tcPr>
                </a:tc>
              </a:tr>
              <a:tr h="979775">
                <a:tc>
                  <a:txBody>
                    <a:bodyPr/>
                    <a:lstStyle/>
                    <a:p>
                      <a:pPr indent="0" lvl="0" marL="0" rtl="0" algn="ctr">
                        <a:spcBef>
                          <a:spcPts val="0"/>
                        </a:spcBef>
                        <a:spcAft>
                          <a:spcPts val="0"/>
                        </a:spcAft>
                        <a:buNone/>
                      </a:pPr>
                      <a:r>
                        <a:rPr lang="en">
                          <a:solidFill>
                            <a:srgbClr val="1F3A93"/>
                          </a:solidFill>
                          <a:latin typeface="Roboto"/>
                          <a:ea typeface="Roboto"/>
                          <a:cs typeface="Roboto"/>
                          <a:sym typeface="Roboto"/>
                        </a:rPr>
                        <a:t>What was Henrietta </a:t>
                      </a:r>
                      <a:r>
                        <a:rPr lang="en">
                          <a:solidFill>
                            <a:srgbClr val="1F3A93"/>
                          </a:solidFill>
                          <a:latin typeface="Roboto"/>
                          <a:ea typeface="Roboto"/>
                          <a:cs typeface="Roboto"/>
                          <a:sym typeface="Roboto"/>
                        </a:rPr>
                        <a:t>Lacks’</a:t>
                      </a:r>
                      <a:r>
                        <a:rPr lang="en">
                          <a:solidFill>
                            <a:srgbClr val="1F3A93"/>
                          </a:solidFill>
                          <a:latin typeface="Roboto"/>
                          <a:ea typeface="Roboto"/>
                          <a:cs typeface="Roboto"/>
                          <a:sym typeface="Roboto"/>
                        </a:rPr>
                        <a:t> cancer treatment? </a:t>
                      </a:r>
                      <a:endParaRPr>
                        <a:solidFill>
                          <a:srgbClr val="1F3A93"/>
                        </a:solidFill>
                        <a:latin typeface="Roboto"/>
                        <a:ea typeface="Roboto"/>
                        <a:cs typeface="Roboto"/>
                        <a:sym typeface="Robo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1F3A93"/>
                      </a:solidFill>
                      <a:prstDash val="solid"/>
                      <a:round/>
                      <a:headEnd len="sm" w="sm" type="none"/>
                      <a:tailEnd len="sm" w="sm" type="none"/>
                    </a:lnT>
                    <a:lnB cap="flat" cmpd="sng" w="19050">
                      <a:solidFill>
                        <a:srgbClr val="1F3A93"/>
                      </a:solidFill>
                      <a:prstDash val="solid"/>
                      <a:round/>
                      <a:headEnd len="sm" w="sm" type="none"/>
                      <a:tailEnd len="sm" w="sm" type="none"/>
                    </a:lnB>
                  </a:tcPr>
                </a:tc>
              </a:tr>
              <a:tr h="1322700">
                <a:tc>
                  <a:txBody>
                    <a:bodyPr/>
                    <a:lstStyle/>
                    <a:p>
                      <a:pPr indent="0" lvl="0" marL="0" rtl="0" algn="ctr">
                        <a:spcBef>
                          <a:spcPts val="0"/>
                        </a:spcBef>
                        <a:spcAft>
                          <a:spcPts val="0"/>
                        </a:spcAft>
                        <a:buNone/>
                      </a:pPr>
                      <a:r>
                        <a:rPr lang="en">
                          <a:solidFill>
                            <a:srgbClr val="1F3A93"/>
                          </a:solidFill>
                          <a:latin typeface="Roboto"/>
                          <a:ea typeface="Roboto"/>
                          <a:cs typeface="Roboto"/>
                          <a:sym typeface="Roboto"/>
                        </a:rPr>
                        <a:t>Did Henrietta Lacks give consent for her cells to be used for research? </a:t>
                      </a:r>
                      <a:endParaRPr>
                        <a:solidFill>
                          <a:srgbClr val="1F3A93"/>
                        </a:solidFill>
                        <a:latin typeface="Roboto"/>
                        <a:ea typeface="Roboto"/>
                        <a:cs typeface="Roboto"/>
                        <a:sym typeface="Robo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1F3A93"/>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427" name="Google Shape;427;p44"/>
          <p:cNvGrpSpPr/>
          <p:nvPr/>
        </p:nvGrpSpPr>
        <p:grpSpPr>
          <a:xfrm flipH="1" rot="-905685">
            <a:off x="2421366" y="4237332"/>
            <a:ext cx="893689" cy="610501"/>
            <a:chOff x="3104742" y="3437775"/>
            <a:chExt cx="1575700" cy="1076781"/>
          </a:xfrm>
        </p:grpSpPr>
        <p:sp>
          <p:nvSpPr>
            <p:cNvPr id="428" name="Google Shape;428;p44"/>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29" name="Google Shape;429;p44"/>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0" name="Google Shape;430;p44"/>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1" name="Google Shape;431;p44"/>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2" name="Google Shape;432;p44"/>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3" name="Google Shape;433;p44"/>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4" name="Google Shape;434;p44"/>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5" name="Google Shape;435;p44"/>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6" name="Google Shape;436;p44"/>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7" name="Google Shape;437;p44"/>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graphicFrame>
        <p:nvGraphicFramePr>
          <p:cNvPr id="438" name="Google Shape;438;p44"/>
          <p:cNvGraphicFramePr/>
          <p:nvPr/>
        </p:nvGraphicFramePr>
        <p:xfrm>
          <a:off x="3223663" y="1272604"/>
          <a:ext cx="3000000" cy="3000000"/>
        </p:xfrm>
        <a:graphic>
          <a:graphicData uri="http://schemas.openxmlformats.org/drawingml/2006/table">
            <a:tbl>
              <a:tblPr>
                <a:noFill/>
                <a:tableStyleId>{F470593E-6CC9-47AD-8F29-507DE2B6AD98}</a:tableStyleId>
              </a:tblPr>
              <a:tblGrid>
                <a:gridCol w="3735900"/>
              </a:tblGrid>
              <a:tr h="1047975">
                <a:tc>
                  <a:txBody>
                    <a:bodyPr/>
                    <a:lstStyle/>
                    <a:p>
                      <a:pPr indent="0" lvl="0" marL="0" rtl="0" algn="ctr">
                        <a:spcBef>
                          <a:spcPts val="0"/>
                        </a:spcBef>
                        <a:spcAft>
                          <a:spcPts val="0"/>
                        </a:spcAft>
                        <a:buNone/>
                      </a:pPr>
                      <a:r>
                        <a:rPr lang="en">
                          <a:solidFill>
                            <a:srgbClr val="1F3A93"/>
                          </a:solidFill>
                          <a:latin typeface="Roboto"/>
                          <a:ea typeface="Roboto"/>
                          <a:cs typeface="Roboto"/>
                          <a:sym typeface="Roboto"/>
                        </a:rPr>
                        <a:t>Though 20 miles away from where Henrietta Lacks lives, it was the only option in the area for African Americans seeking medical treatment. </a:t>
                      </a:r>
                      <a:endParaRPr>
                        <a:solidFill>
                          <a:srgbClr val="1F3A93"/>
                        </a:solidFill>
                        <a:latin typeface="Roboto"/>
                        <a:ea typeface="Roboto"/>
                        <a:cs typeface="Roboto"/>
                        <a:sym typeface="Roboto"/>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B2A9"/>
                    </a:solidFill>
                  </a:tcPr>
                </a:tc>
              </a:tr>
              <a:tr h="1047975">
                <a:tc>
                  <a:txBody>
                    <a:bodyPr/>
                    <a:lstStyle/>
                    <a:p>
                      <a:pPr indent="0" lvl="0" marL="0" rtl="0" algn="ctr">
                        <a:spcBef>
                          <a:spcPts val="0"/>
                        </a:spcBef>
                        <a:spcAft>
                          <a:spcPts val="0"/>
                        </a:spcAft>
                        <a:buNone/>
                      </a:pPr>
                      <a:r>
                        <a:rPr lang="en">
                          <a:solidFill>
                            <a:srgbClr val="1F3A93"/>
                          </a:solidFill>
                          <a:latin typeface="Roboto"/>
                          <a:ea typeface="Roboto"/>
                          <a:cs typeface="Roboto"/>
                          <a:sym typeface="Roboto"/>
                        </a:rPr>
                        <a:t>The treatment Henrietta Lacks underwent for her cancer left her infertile, something she was not made aware of before beginning the treatment. </a:t>
                      </a:r>
                      <a:endParaRPr>
                        <a:solidFill>
                          <a:srgbClr val="1F3A93"/>
                        </a:solidFill>
                        <a:latin typeface="Roboto"/>
                        <a:ea typeface="Roboto"/>
                        <a:cs typeface="Roboto"/>
                        <a:sym typeface="Roboto"/>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B2A9"/>
                    </a:solidFill>
                  </a:tcPr>
                </a:tc>
              </a:tr>
              <a:tr h="1047975">
                <a:tc>
                  <a:txBody>
                    <a:bodyPr/>
                    <a:lstStyle/>
                    <a:p>
                      <a:pPr indent="0" lvl="0" marL="0" rtl="0" algn="ctr">
                        <a:spcBef>
                          <a:spcPts val="0"/>
                        </a:spcBef>
                        <a:spcAft>
                          <a:spcPts val="0"/>
                        </a:spcAft>
                        <a:buNone/>
                      </a:pPr>
                      <a:r>
                        <a:rPr lang="en">
                          <a:solidFill>
                            <a:srgbClr val="1F3A93"/>
                          </a:solidFill>
                          <a:latin typeface="Roboto"/>
                          <a:ea typeface="Roboto"/>
                          <a:cs typeface="Roboto"/>
                          <a:sym typeface="Roboto"/>
                        </a:rPr>
                        <a:t>No! HeLa cells were later sold for profit and shared all around the world! </a:t>
                      </a:r>
                      <a:endParaRPr>
                        <a:solidFill>
                          <a:srgbClr val="1F3A93"/>
                        </a:solidFill>
                        <a:latin typeface="Roboto"/>
                        <a:ea typeface="Roboto"/>
                        <a:cs typeface="Roboto"/>
                        <a:sym typeface="Roboto"/>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0B2A9"/>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More Do We Know About Henrietta Lacks?</a:t>
            </a:r>
            <a:endParaRPr b="1">
              <a:solidFill>
                <a:srgbClr val="1F3A93"/>
              </a:solidFill>
              <a:latin typeface="Roboto Condensed"/>
              <a:ea typeface="Roboto Condensed"/>
              <a:cs typeface="Roboto Condensed"/>
              <a:sym typeface="Roboto Condensed"/>
            </a:endParaRPr>
          </a:p>
        </p:txBody>
      </p:sp>
      <p:cxnSp>
        <p:nvCxnSpPr>
          <p:cNvPr id="444" name="Google Shape;444;p4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45" name="Google Shape;445;p45"/>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46" name="Google Shape;446;p4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47" name="Google Shape;447;p45"/>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448" name="Google Shape;448;p45"/>
          <p:cNvSpPr txBox="1"/>
          <p:nvPr/>
        </p:nvSpPr>
        <p:spPr>
          <a:xfrm>
            <a:off x="458850" y="1259200"/>
            <a:ext cx="8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graphicFrame>
        <p:nvGraphicFramePr>
          <p:cNvPr id="449" name="Google Shape;449;p45"/>
          <p:cNvGraphicFramePr/>
          <p:nvPr/>
        </p:nvGraphicFramePr>
        <p:xfrm>
          <a:off x="458838" y="2314613"/>
          <a:ext cx="3000000" cy="3000000"/>
        </p:xfrm>
        <a:graphic>
          <a:graphicData uri="http://schemas.openxmlformats.org/drawingml/2006/table">
            <a:tbl>
              <a:tblPr>
                <a:noFill/>
                <a:tableStyleId>{F470593E-6CC9-47AD-8F29-507DE2B6AD98}</a:tableStyleId>
              </a:tblPr>
              <a:tblGrid>
                <a:gridCol w="3537250"/>
                <a:gridCol w="353725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Do you think Henrietta Lacks would have consented to the treatment? To her cells being used for research?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Do you think it’s fair that other people profited from using/selling HeLa cell?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450" name="Google Shape;450;p45"/>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Questions to consider...</a:t>
            </a:r>
            <a:endParaRPr b="1">
              <a:solidFill>
                <a:srgbClr val="1F3A93"/>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More Do We Know About Henrietta Lacks?</a:t>
            </a:r>
            <a:endParaRPr b="1">
              <a:solidFill>
                <a:srgbClr val="1F3A93"/>
              </a:solidFill>
              <a:latin typeface="Roboto Condensed"/>
              <a:ea typeface="Roboto Condensed"/>
              <a:cs typeface="Roboto Condensed"/>
              <a:sym typeface="Roboto Condensed"/>
            </a:endParaRPr>
          </a:p>
        </p:txBody>
      </p:sp>
      <p:cxnSp>
        <p:nvCxnSpPr>
          <p:cNvPr id="456" name="Google Shape;456;p4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57" name="Google Shape;457;p46"/>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58" name="Google Shape;458;p4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59" name="Google Shape;459;p46"/>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460" name="Google Shape;460;p46"/>
          <p:cNvSpPr txBox="1"/>
          <p:nvPr/>
        </p:nvSpPr>
        <p:spPr>
          <a:xfrm>
            <a:off x="458850" y="1259200"/>
            <a:ext cx="8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pic>
        <p:nvPicPr>
          <p:cNvPr id="461" name="Google Shape;461;p46"/>
          <p:cNvPicPr preferRelativeResize="0"/>
          <p:nvPr/>
        </p:nvPicPr>
        <p:blipFill>
          <a:blip r:embed="rId6">
            <a:alphaModFix/>
          </a:blip>
          <a:stretch>
            <a:fillRect/>
          </a:stretch>
        </p:blipFill>
        <p:spPr>
          <a:xfrm>
            <a:off x="1848325" y="2240794"/>
            <a:ext cx="3531325" cy="2641706"/>
          </a:xfrm>
          <a:prstGeom prst="rect">
            <a:avLst/>
          </a:prstGeom>
          <a:noFill/>
          <a:ln>
            <a:noFill/>
          </a:ln>
        </p:spPr>
      </p:pic>
      <p:sp>
        <p:nvSpPr>
          <p:cNvPr id="462" name="Google Shape;462;p46"/>
          <p:cNvSpPr txBox="1"/>
          <p:nvPr/>
        </p:nvSpPr>
        <p:spPr>
          <a:xfrm>
            <a:off x="1051700" y="1163488"/>
            <a:ext cx="51246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1F3A93"/>
                </a:solidFill>
                <a:latin typeface="Roboto"/>
                <a:ea typeface="Roboto"/>
                <a:cs typeface="Roboto"/>
                <a:sym typeface="Roboto"/>
              </a:rPr>
              <a:t>These HeLa cells</a:t>
            </a:r>
            <a:r>
              <a:rPr lang="en">
                <a:solidFill>
                  <a:srgbClr val="1F3A93"/>
                </a:solidFill>
                <a:latin typeface="Roboto"/>
                <a:ea typeface="Roboto"/>
                <a:cs typeface="Roboto"/>
                <a:sym typeface="Roboto"/>
              </a:rPr>
              <a:t> were stained with special dyes that highlight specific parts of each cell.  The DNA in the nucleus is yellow, the actin filaments are blue and the mitochondria- the cells power generators- are pink.</a:t>
            </a:r>
            <a:endParaRPr>
              <a:solidFill>
                <a:srgbClr val="1F3A93"/>
              </a:solidFill>
              <a:latin typeface="Roboto"/>
              <a:ea typeface="Roboto"/>
              <a:cs typeface="Roboto"/>
              <a:sym typeface="Roboto"/>
            </a:endParaRPr>
          </a:p>
        </p:txBody>
      </p:sp>
      <p:sp>
        <p:nvSpPr>
          <p:cNvPr id="463" name="Google Shape;463;p46"/>
          <p:cNvSpPr txBox="1"/>
          <p:nvPr/>
        </p:nvSpPr>
        <p:spPr>
          <a:xfrm>
            <a:off x="120950" y="4667400"/>
            <a:ext cx="10308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rgbClr val="1F3A93"/>
                </a:solidFill>
                <a:latin typeface="Roboto"/>
                <a:ea typeface="Roboto"/>
                <a:cs typeface="Roboto"/>
                <a:sym typeface="Roboto"/>
                <a:hlinkClick r:id="rId7">
                  <a:extLst>
                    <a:ext uri="{A12FA001-AC4F-418D-AE19-62706E023703}">
                      <ahyp:hlinkClr val="tx"/>
                    </a:ext>
                  </a:extLst>
                </a:hlinkClick>
              </a:rPr>
              <a:t>source</a:t>
            </a:r>
            <a:endParaRPr>
              <a:solidFill>
                <a:srgbClr val="1F3A93"/>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How Have HeLa Cells Been Used?</a:t>
            </a:r>
            <a:endParaRPr b="1">
              <a:solidFill>
                <a:srgbClr val="1F3A93"/>
              </a:solidFill>
              <a:latin typeface="Roboto Condensed"/>
              <a:ea typeface="Roboto Condensed"/>
              <a:cs typeface="Roboto Condensed"/>
              <a:sym typeface="Roboto Condensed"/>
            </a:endParaRPr>
          </a:p>
        </p:txBody>
      </p:sp>
      <p:cxnSp>
        <p:nvCxnSpPr>
          <p:cNvPr id="469" name="Google Shape;469;p4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70" name="Google Shape;470;p47"/>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71" name="Google Shape;471;p4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72" name="Google Shape;472;p47"/>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473" name="Google Shape;473;p47"/>
          <p:cNvSpPr txBox="1"/>
          <p:nvPr/>
        </p:nvSpPr>
        <p:spPr>
          <a:xfrm>
            <a:off x="458850" y="1259200"/>
            <a:ext cx="80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pic>
        <p:nvPicPr>
          <p:cNvPr id="474" name="Google Shape;474;p47"/>
          <p:cNvPicPr preferRelativeResize="0"/>
          <p:nvPr/>
        </p:nvPicPr>
        <p:blipFill>
          <a:blip r:embed="rId6">
            <a:alphaModFix/>
          </a:blip>
          <a:stretch>
            <a:fillRect/>
          </a:stretch>
        </p:blipFill>
        <p:spPr>
          <a:xfrm>
            <a:off x="230251" y="1073625"/>
            <a:ext cx="5149000" cy="4069875"/>
          </a:xfrm>
          <a:prstGeom prst="rect">
            <a:avLst/>
          </a:prstGeom>
          <a:noFill/>
          <a:ln>
            <a:noFill/>
          </a:ln>
        </p:spPr>
      </p:pic>
      <p:sp>
        <p:nvSpPr>
          <p:cNvPr id="475" name="Google Shape;475;p47"/>
          <p:cNvSpPr txBox="1"/>
          <p:nvPr/>
        </p:nvSpPr>
        <p:spPr>
          <a:xfrm>
            <a:off x="5266200" y="1969613"/>
            <a:ext cx="3566100" cy="22779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Polio vaccine</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HPV Vaccine</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Mapping the human genome</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Develop In-Vitro Fertilization</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They went to space</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Discoveries that have merited three Nobel prizes</a:t>
            </a:r>
            <a:endParaRPr sz="1700">
              <a:solidFill>
                <a:srgbClr val="1F3A93"/>
              </a:solidFill>
              <a:latin typeface="Roboto"/>
              <a:ea typeface="Roboto"/>
              <a:cs typeface="Roboto"/>
              <a:sym typeface="Roboto"/>
            </a:endParaRPr>
          </a:p>
          <a:p>
            <a:pPr indent="-336550" lvl="0" marL="457200" rtl="0" algn="l">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Covid-19 research</a:t>
            </a:r>
            <a:endParaRPr sz="1700">
              <a:solidFill>
                <a:srgbClr val="1F3A93"/>
              </a:solidFill>
              <a:latin typeface="Roboto"/>
              <a:ea typeface="Roboto"/>
              <a:cs typeface="Roboto"/>
              <a:sym typeface="Roboto"/>
            </a:endParaRPr>
          </a:p>
        </p:txBody>
      </p:sp>
      <p:grpSp>
        <p:nvGrpSpPr>
          <p:cNvPr id="476" name="Google Shape;476;p47"/>
          <p:cNvGrpSpPr/>
          <p:nvPr/>
        </p:nvGrpSpPr>
        <p:grpSpPr>
          <a:xfrm rot="10096325">
            <a:off x="4688941" y="1795258"/>
            <a:ext cx="893803" cy="610544"/>
            <a:chOff x="3104742" y="3437775"/>
            <a:chExt cx="1575700" cy="1076781"/>
          </a:xfrm>
        </p:grpSpPr>
        <p:sp>
          <p:nvSpPr>
            <p:cNvPr id="477" name="Google Shape;477;p47"/>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78" name="Google Shape;478;p47"/>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79" name="Google Shape;479;p47"/>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80" name="Google Shape;480;p47"/>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81" name="Google Shape;481;p47"/>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82" name="Google Shape;482;p47"/>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83" name="Google Shape;483;p47"/>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84" name="Google Shape;484;p47"/>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85" name="Google Shape;485;p47"/>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86" name="Google Shape;486;p47"/>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487" name="Google Shape;487;p47"/>
          <p:cNvSpPr txBox="1"/>
          <p:nvPr/>
        </p:nvSpPr>
        <p:spPr>
          <a:xfrm>
            <a:off x="120950" y="4667400"/>
            <a:ext cx="10308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Roboto"/>
                <a:ea typeface="Roboto"/>
                <a:cs typeface="Roboto"/>
                <a:sym typeface="Roboto"/>
                <a:hlinkClick r:id="rId7"/>
              </a:rPr>
              <a:t>source</a:t>
            </a:r>
            <a:endParaRPr>
              <a:solidFill>
                <a:srgbClr val="1F3A93"/>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493" name="Google Shape;493;p4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94" name="Google Shape;494;p4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495" name="Google Shape;495;p4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496" name="Google Shape;496;p48"/>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Read this Article</a:t>
            </a:r>
            <a:endParaRPr sz="2000">
              <a:solidFill>
                <a:srgbClr val="00B2A9"/>
              </a:solidFill>
              <a:latin typeface="Roboto"/>
              <a:ea typeface="Roboto"/>
              <a:cs typeface="Roboto"/>
              <a:sym typeface="Roboto"/>
            </a:endParaRPr>
          </a:p>
        </p:txBody>
      </p:sp>
      <p:pic>
        <p:nvPicPr>
          <p:cNvPr id="497" name="Google Shape;497;p48"/>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pic>
        <p:nvPicPr>
          <p:cNvPr id="498" name="Google Shape;498;p48">
            <a:hlinkClick r:id="rId6"/>
          </p:cNvPr>
          <p:cNvPicPr preferRelativeResize="0"/>
          <p:nvPr/>
        </p:nvPicPr>
        <p:blipFill>
          <a:blip r:embed="rId7">
            <a:alphaModFix/>
          </a:blip>
          <a:stretch>
            <a:fillRect/>
          </a:stretch>
        </p:blipFill>
        <p:spPr>
          <a:xfrm>
            <a:off x="1303850" y="1638500"/>
            <a:ext cx="4194126" cy="3132151"/>
          </a:xfrm>
          <a:prstGeom prst="rect">
            <a:avLst/>
          </a:prstGeom>
          <a:noFill/>
          <a:ln>
            <a:noFill/>
          </a:ln>
        </p:spPr>
      </p:pic>
      <p:grpSp>
        <p:nvGrpSpPr>
          <p:cNvPr id="499" name="Google Shape;499;p48"/>
          <p:cNvGrpSpPr/>
          <p:nvPr/>
        </p:nvGrpSpPr>
        <p:grpSpPr>
          <a:xfrm flipH="1" rot="1757404">
            <a:off x="549746" y="1715620"/>
            <a:ext cx="893763" cy="610497"/>
            <a:chOff x="3104742" y="3437775"/>
            <a:chExt cx="1575700" cy="1076781"/>
          </a:xfrm>
        </p:grpSpPr>
        <p:sp>
          <p:nvSpPr>
            <p:cNvPr id="500" name="Google Shape;500;p48"/>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01" name="Google Shape;501;p48"/>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02" name="Google Shape;502;p48"/>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03" name="Google Shape;503;p48"/>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04" name="Google Shape;504;p48"/>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05" name="Google Shape;505;p48"/>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06" name="Google Shape;506;p48"/>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07" name="Google Shape;507;p48"/>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08" name="Google Shape;508;p48"/>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09" name="Google Shape;509;p48"/>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510" name="Google Shape;510;p48"/>
          <p:cNvSpPr/>
          <p:nvPr/>
        </p:nvSpPr>
        <p:spPr>
          <a:xfrm>
            <a:off x="6318125" y="2365500"/>
            <a:ext cx="2032200" cy="12801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600" u="sng">
                <a:solidFill>
                  <a:srgbClr val="414143"/>
                </a:solidFill>
                <a:latin typeface="Roboto"/>
                <a:ea typeface="Roboto"/>
                <a:cs typeface="Roboto"/>
                <a:sym typeface="Roboto"/>
                <a:hlinkClick r:id="rId8">
                  <a:extLst>
                    <a:ext uri="{A12FA001-AC4F-418D-AE19-62706E023703}">
                      <ahyp:hlinkClr val="tx"/>
                    </a:ext>
                  </a:extLst>
                </a:hlinkClick>
              </a:rPr>
              <a:t>Click here </a:t>
            </a:r>
            <a:r>
              <a:rPr lang="en" sz="1600" u="sng">
                <a:solidFill>
                  <a:srgbClr val="414143"/>
                </a:solidFill>
                <a:latin typeface="Roboto"/>
                <a:ea typeface="Roboto"/>
                <a:cs typeface="Roboto"/>
                <a:sym typeface="Roboto"/>
                <a:hlinkClick r:id="rId9">
                  <a:extLst>
                    <a:ext uri="{A12FA001-AC4F-418D-AE19-62706E023703}">
                      <ahyp:hlinkClr val="tx"/>
                    </a:ext>
                  </a:extLst>
                </a:hlinkClick>
              </a:rPr>
              <a:t>t</a:t>
            </a:r>
            <a:r>
              <a:rPr lang="en" sz="1600">
                <a:solidFill>
                  <a:srgbClr val="414143"/>
                </a:solidFill>
                <a:latin typeface="Roboto"/>
                <a:ea typeface="Roboto"/>
                <a:cs typeface="Roboto"/>
                <a:sym typeface="Roboto"/>
              </a:rPr>
              <a:t>o complete the </a:t>
            </a:r>
            <a:endParaRPr sz="1600">
              <a:solidFill>
                <a:srgbClr val="414143"/>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 sz="1600">
                <a:solidFill>
                  <a:srgbClr val="414143"/>
                </a:solidFill>
                <a:latin typeface="Roboto"/>
                <a:ea typeface="Roboto"/>
                <a:cs typeface="Roboto"/>
                <a:sym typeface="Roboto"/>
              </a:rPr>
              <a:t>KWL activity!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Class Discussion</a:t>
            </a:r>
            <a:endParaRPr b="1">
              <a:solidFill>
                <a:srgbClr val="1F3A93"/>
              </a:solidFill>
              <a:latin typeface="Roboto Condensed"/>
              <a:ea typeface="Roboto Condensed"/>
              <a:cs typeface="Roboto Condensed"/>
              <a:sym typeface="Roboto Condensed"/>
            </a:endParaRPr>
          </a:p>
        </p:txBody>
      </p:sp>
      <p:cxnSp>
        <p:nvCxnSpPr>
          <p:cNvPr id="516" name="Google Shape;516;p4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17" name="Google Shape;517;p4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518" name="Google Shape;518;p4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19" name="Google Shape;519;p49"/>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aphicFrame>
        <p:nvGraphicFramePr>
          <p:cNvPr id="520" name="Google Shape;520;p49"/>
          <p:cNvGraphicFramePr/>
          <p:nvPr/>
        </p:nvGraphicFramePr>
        <p:xfrm>
          <a:off x="311688" y="1578888"/>
          <a:ext cx="3000000" cy="3000000"/>
        </p:xfrm>
        <a:graphic>
          <a:graphicData uri="http://schemas.openxmlformats.org/drawingml/2006/table">
            <a:tbl>
              <a:tblPr>
                <a:noFill/>
                <a:tableStyleId>{F470593E-6CC9-47AD-8F29-507DE2B6AD98}</a:tableStyleId>
              </a:tblPr>
              <a:tblGrid>
                <a:gridCol w="2989850"/>
                <a:gridCol w="4131775"/>
              </a:tblGrid>
              <a:tr h="205375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differentiates HeLa cells from other human cells?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Henrietta’s doctor removed her cancer tissue during an autopsy and didn’t tell her family. Do you think he should have asked her and her family for permission and why?</a:t>
                      </a:r>
                      <a:endParaRPr sz="1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If you go to the dermatologist and he or she removes a mole, what do you think is done with that tissue sample?</a:t>
                      </a:r>
                      <a:endParaRPr sz="1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521" name="Google Shape;521;p49"/>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Questions to consider...</a:t>
            </a:r>
            <a:endParaRPr b="1">
              <a:solidFill>
                <a:srgbClr val="1F3A93"/>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5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527" name="Google Shape;527;p5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28" name="Google Shape;528;p50"/>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529" name="Google Shape;529;p50"/>
          <p:cNvGraphicFramePr/>
          <p:nvPr/>
        </p:nvGraphicFramePr>
        <p:xfrm>
          <a:off x="1034763" y="2070113"/>
          <a:ext cx="3000000" cy="3000000"/>
        </p:xfrm>
        <a:graphic>
          <a:graphicData uri="http://schemas.openxmlformats.org/drawingml/2006/table">
            <a:tbl>
              <a:tblPr>
                <a:noFill/>
                <a:tableStyleId>{F470593E-6CC9-47AD-8F29-507DE2B6AD98}</a:tableStyleId>
              </a:tblPr>
              <a:tblGrid>
                <a:gridCol w="70744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Answer a question asked by one of Henrietta’s children: “Can you tell me what my mama’s cells really did? I know they did something important, but nobody tells us nothing.”</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530" name="Google Shape;530;p50"/>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pic>
        <p:nvPicPr>
          <p:cNvPr id="531" name="Google Shape;531;p50"/>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532" name="Google Shape;532;p50"/>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536" name="Shape 536"/>
        <p:cNvGrpSpPr/>
        <p:nvPr/>
      </p:nvGrpSpPr>
      <p:grpSpPr>
        <a:xfrm>
          <a:off x="0" y="0"/>
          <a:ext cx="0" cy="0"/>
          <a:chOff x="0" y="0"/>
          <a:chExt cx="0" cy="0"/>
        </a:xfrm>
      </p:grpSpPr>
      <p:pic>
        <p:nvPicPr>
          <p:cNvPr id="537" name="Google Shape;537;p51"/>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538" name="Google Shape;538;p51"/>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3</a:t>
            </a:r>
            <a:endParaRPr b="1" sz="4800">
              <a:solidFill>
                <a:schemeClr val="lt1"/>
              </a:solidFill>
              <a:latin typeface="Roboto Condensed"/>
              <a:ea typeface="Roboto Condensed"/>
              <a:cs typeface="Roboto Condensed"/>
              <a:sym typeface="Roboto Condensed"/>
            </a:endParaRPr>
          </a:p>
        </p:txBody>
      </p:sp>
      <p:sp>
        <p:nvSpPr>
          <p:cNvPr id="539" name="Google Shape;539;p51"/>
          <p:cNvSpPr txBox="1"/>
          <p:nvPr>
            <p:ph idx="1" type="subTitle"/>
          </p:nvPr>
        </p:nvSpPr>
        <p:spPr>
          <a:xfrm>
            <a:off x="597375" y="3358025"/>
            <a:ext cx="44310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INFORMED CONSENT</a:t>
            </a:r>
            <a:endParaRPr sz="2600">
              <a:solidFill>
                <a:schemeClr val="lt1"/>
              </a:solidFill>
              <a:latin typeface="Raleway Medium"/>
              <a:ea typeface="Raleway Medium"/>
              <a:cs typeface="Raleway Medium"/>
              <a:sym typeface="Raleway Medium"/>
            </a:endParaRPr>
          </a:p>
        </p:txBody>
      </p:sp>
      <p:cxnSp>
        <p:nvCxnSpPr>
          <p:cNvPr id="540" name="Google Shape;540;p51"/>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41" name="Google Shape;541;p51"/>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542" name="Google Shape;542;p51"/>
          <p:cNvPicPr preferRelativeResize="0"/>
          <p:nvPr/>
        </p:nvPicPr>
        <p:blipFill rotWithShape="1">
          <a:blip r:embed="rId5">
            <a:alphaModFix/>
          </a:blip>
          <a:srcRect b="0" l="0" r="0" t="0"/>
          <a:stretch/>
        </p:blipFill>
        <p:spPr>
          <a:xfrm>
            <a:off x="5753313" y="1100363"/>
            <a:ext cx="2958515" cy="295851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548" name="Google Shape;548;p5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49" name="Google Shape;549;p5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550" name="Google Shape;550;p5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51" name="Google Shape;551;p5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552" name="Google Shape;552;p52"/>
          <p:cNvSpPr txBox="1"/>
          <p:nvPr/>
        </p:nvSpPr>
        <p:spPr>
          <a:xfrm>
            <a:off x="1940950" y="2609500"/>
            <a:ext cx="7349700" cy="85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aphicFrame>
        <p:nvGraphicFramePr>
          <p:cNvPr id="553" name="Google Shape;553;p52"/>
          <p:cNvGraphicFramePr/>
          <p:nvPr/>
        </p:nvGraphicFramePr>
        <p:xfrm>
          <a:off x="211925" y="2742847"/>
          <a:ext cx="3000000" cy="3000000"/>
        </p:xfrm>
        <a:graphic>
          <a:graphicData uri="http://schemas.openxmlformats.org/drawingml/2006/table">
            <a:tbl>
              <a:tblPr>
                <a:noFill/>
                <a:tableStyleId>{F470593E-6CC9-47AD-8F29-507DE2B6AD98}</a:tableStyleId>
              </a:tblPr>
              <a:tblGrid>
                <a:gridCol w="3580225"/>
                <a:gridCol w="3580225"/>
              </a:tblGrid>
              <a:tr h="1718125">
                <a:tc>
                  <a:txBody>
                    <a:bodyPr/>
                    <a:lstStyle/>
                    <a:p>
                      <a:pPr indent="0" lvl="0" marL="0" rtl="0" algn="ctr">
                        <a:spcBef>
                          <a:spcPts val="0"/>
                        </a:spcBef>
                        <a:spcAft>
                          <a:spcPts val="0"/>
                        </a:spcAft>
                        <a:buNone/>
                      </a:pPr>
                      <a:r>
                        <a:rPr b="1" lang="en" sz="1800">
                          <a:solidFill>
                            <a:srgbClr val="1F3A93"/>
                          </a:solidFill>
                          <a:latin typeface="Roboto"/>
                          <a:ea typeface="Roboto"/>
                          <a:cs typeface="Roboto"/>
                          <a:sym typeface="Roboto"/>
                        </a:rPr>
                        <a:t>Option 1</a:t>
                      </a:r>
                      <a:endParaRPr b="1"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“I grant permission for any remaining blood to be used in medical research, so long as all personal information is removed and the sample is anonymous.”</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rgbClr val="1F3A93"/>
                          </a:solidFill>
                          <a:latin typeface="Roboto"/>
                          <a:ea typeface="Roboto"/>
                          <a:cs typeface="Roboto"/>
                          <a:sym typeface="Roboto"/>
                        </a:rPr>
                        <a:t>Option 2</a:t>
                      </a:r>
                      <a:endParaRPr b="1" sz="1800">
                        <a:solidFill>
                          <a:srgbClr val="1F3A93"/>
                        </a:solidFill>
                        <a:latin typeface="Roboto"/>
                        <a:ea typeface="Roboto"/>
                        <a:cs typeface="Roboto"/>
                        <a:sym typeface="Roboto"/>
                      </a:endParaRPr>
                    </a:p>
                    <a:p>
                      <a:pPr indent="0" lvl="0" marL="0" rtl="0" algn="ctr">
                        <a:spcBef>
                          <a:spcPts val="0"/>
                        </a:spcBef>
                        <a:spcAft>
                          <a:spcPts val="0"/>
                        </a:spcAft>
                        <a:buNone/>
                      </a:pPr>
                      <a:r>
                        <a:t/>
                      </a:r>
                      <a:endParaRPr b="1"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“I do not want my blood used for research purposes.”</a:t>
                      </a:r>
                      <a:endParaRPr sz="1800">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554" name="Google Shape;554;p52"/>
          <p:cNvSpPr txBox="1"/>
          <p:nvPr/>
        </p:nvSpPr>
        <p:spPr>
          <a:xfrm>
            <a:off x="190700" y="1946500"/>
            <a:ext cx="72516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1F3A93"/>
                </a:solidFill>
                <a:latin typeface="Roboto"/>
                <a:ea typeface="Roboto"/>
                <a:cs typeface="Roboto"/>
                <a:sym typeface="Roboto"/>
              </a:rPr>
              <a:t>You go to the doctor and have blood drawn for your check-up.  The paperwork you have to sign provides the two options below:</a:t>
            </a:r>
            <a:endParaRPr b="1" sz="1700">
              <a:solidFill>
                <a:srgbClr val="1F3A93"/>
              </a:solidFill>
              <a:latin typeface="Roboto"/>
              <a:ea typeface="Roboto"/>
              <a:cs typeface="Roboto"/>
              <a:sym typeface="Roboto"/>
            </a:endParaRPr>
          </a:p>
        </p:txBody>
      </p:sp>
      <p:sp>
        <p:nvSpPr>
          <p:cNvPr id="555" name="Google Shape;555;p52"/>
          <p:cNvSpPr txBox="1"/>
          <p:nvPr>
            <p:ph idx="1" type="body"/>
          </p:nvPr>
        </p:nvSpPr>
        <p:spPr>
          <a:xfrm>
            <a:off x="477400" y="1133850"/>
            <a:ext cx="7160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00B2A9"/>
                </a:solidFill>
                <a:latin typeface="Roboto"/>
                <a:ea typeface="Roboto"/>
                <a:cs typeface="Roboto"/>
                <a:sym typeface="Roboto"/>
              </a:rPr>
              <a:t>Question: </a:t>
            </a:r>
            <a:r>
              <a:rPr b="1" lang="en" sz="2000">
                <a:solidFill>
                  <a:srgbClr val="00B2A9"/>
                </a:solidFill>
                <a:latin typeface="Roboto"/>
                <a:ea typeface="Roboto"/>
                <a:cs typeface="Roboto"/>
                <a:sym typeface="Roboto"/>
              </a:rPr>
              <a:t>Which option would you choose? Why?</a:t>
            </a:r>
            <a:endParaRPr b="1" sz="20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118" name="Google Shape;118;p2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9" name="Google Shape;119;p2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20" name="Google Shape;120;p2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21" name="Google Shape;121;p26"/>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22" name="Google Shape;122;p26"/>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123" name="Google Shape;123;p26"/>
          <p:cNvGraphicFramePr/>
          <p:nvPr/>
        </p:nvGraphicFramePr>
        <p:xfrm>
          <a:off x="803513" y="2411150"/>
          <a:ext cx="3000000" cy="3000000"/>
        </p:xfrm>
        <a:graphic>
          <a:graphicData uri="http://schemas.openxmlformats.org/drawingml/2006/table">
            <a:tbl>
              <a:tblPr>
                <a:noFill/>
                <a:tableStyleId>{F470593E-6CC9-47AD-8F29-507DE2B6AD98}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do you know about cells?</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5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sp>
        <p:nvSpPr>
          <p:cNvPr id="561" name="Google Shape;561;p53"/>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t/>
            </a:r>
            <a:endParaRPr b="1" sz="32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sz="3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562" name="Google Shape;562;p5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63" name="Google Shape;563;p5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564" name="Google Shape;564;p5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65" name="Google Shape;565;p53"/>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566" name="Google Shape;566;p53"/>
          <p:cNvSpPr txBox="1"/>
          <p:nvPr>
            <p:ph idx="1" type="body"/>
          </p:nvPr>
        </p:nvSpPr>
        <p:spPr>
          <a:xfrm>
            <a:off x="311700" y="1533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Understand the importance of protecting human subjects in research</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the key components to informed consent</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Apply their understanding of informed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rPr lang="en" sz="2800">
                <a:solidFill>
                  <a:srgbClr val="00B2A9"/>
                </a:solidFill>
                <a:latin typeface="Roboto"/>
                <a:ea typeface="Roboto"/>
                <a:cs typeface="Roboto"/>
                <a:sym typeface="Roboto"/>
              </a:rPr>
              <a:t>consent to determine patient’s rights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rPr lang="en" sz="2800">
                <a:solidFill>
                  <a:srgbClr val="00B2A9"/>
                </a:solidFill>
                <a:latin typeface="Roboto"/>
                <a:ea typeface="Roboto"/>
                <a:cs typeface="Roboto"/>
                <a:sym typeface="Roboto"/>
              </a:rPr>
              <a:t>violations</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572" name="Google Shape;572;p54"/>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 lesson: Human Subjects in Research &amp; Informed Consent</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Ethics: Is this informed consent?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573" name="Google Shape;573;p5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74" name="Google Shape;574;p54"/>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575" name="Google Shape;575;p5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76" name="Google Shape;576;p54"/>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1F3A93"/>
                </a:solidFill>
                <a:latin typeface="Roboto Condensed"/>
                <a:ea typeface="Roboto Condensed"/>
                <a:cs typeface="Roboto Condensed"/>
                <a:sym typeface="Roboto Condensed"/>
              </a:rPr>
              <a:t>What are Human Subjects in Medical Research?</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ts val="1100"/>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582" name="Google Shape;582;p5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83" name="Google Shape;583;p55"/>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584" name="Google Shape;584;p5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85" name="Google Shape;585;p55"/>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586" name="Google Shape;586;p55"/>
          <p:cNvSpPr txBox="1"/>
          <p:nvPr/>
        </p:nvSpPr>
        <p:spPr>
          <a:xfrm>
            <a:off x="793600" y="1448104"/>
            <a:ext cx="6919500" cy="224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rgbClr val="1F3A93"/>
                </a:solidFill>
                <a:latin typeface="Roboto"/>
                <a:ea typeface="Roboto"/>
                <a:cs typeface="Roboto"/>
                <a:sym typeface="Roboto"/>
              </a:rPr>
              <a:t>In scientific research, any time an experiment involves humans, researchers need to get special permission and ensure that the research will not cause any harm. Government agencies have developed guidelines to make sure human subjects are </a:t>
            </a:r>
            <a:r>
              <a:rPr b="1" lang="en" sz="2000">
                <a:solidFill>
                  <a:srgbClr val="1F3A93"/>
                </a:solidFill>
                <a:latin typeface="Roboto"/>
                <a:ea typeface="Roboto"/>
                <a:cs typeface="Roboto"/>
                <a:sym typeface="Roboto"/>
              </a:rPr>
              <a:t>protected</a:t>
            </a:r>
            <a:r>
              <a:rPr lang="en" sz="2000">
                <a:solidFill>
                  <a:srgbClr val="1F3A93"/>
                </a:solidFill>
                <a:latin typeface="Roboto"/>
                <a:ea typeface="Roboto"/>
                <a:cs typeface="Roboto"/>
                <a:sym typeface="Roboto"/>
              </a:rPr>
              <a:t> during the research process.</a:t>
            </a:r>
            <a:endParaRPr sz="20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p>
        </p:txBody>
      </p:sp>
      <p:sp>
        <p:nvSpPr>
          <p:cNvPr id="587" name="Google Shape;587;p55"/>
          <p:cNvSpPr txBox="1"/>
          <p:nvPr>
            <p:ph idx="1" type="body"/>
          </p:nvPr>
        </p:nvSpPr>
        <p:spPr>
          <a:xfrm>
            <a:off x="793600" y="3841404"/>
            <a:ext cx="48675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2400">
                <a:solidFill>
                  <a:srgbClr val="00B2A9"/>
                </a:solidFill>
                <a:latin typeface="Roboto"/>
                <a:ea typeface="Roboto"/>
                <a:cs typeface="Roboto"/>
                <a:sym typeface="Roboto"/>
              </a:rPr>
              <a:t>Why might this be important?</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5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1F3A93"/>
                </a:solidFill>
                <a:latin typeface="Roboto Condensed"/>
                <a:ea typeface="Roboto Condensed"/>
                <a:cs typeface="Roboto Condensed"/>
                <a:sym typeface="Roboto Condensed"/>
              </a:rPr>
              <a:t>Using Humans in Research</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ts val="1100"/>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593" name="Google Shape;593;p5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94" name="Google Shape;594;p56"/>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595" name="Google Shape;595;p5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96" name="Google Shape;596;p56"/>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597" name="Google Shape;597;p56"/>
          <p:cNvSpPr txBox="1"/>
          <p:nvPr>
            <p:ph idx="1" type="body"/>
          </p:nvPr>
        </p:nvSpPr>
        <p:spPr>
          <a:xfrm>
            <a:off x="56025" y="4619150"/>
            <a:ext cx="6818400" cy="465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2400">
                <a:solidFill>
                  <a:srgbClr val="00B2A9"/>
                </a:solidFill>
                <a:latin typeface="Roboto"/>
                <a:ea typeface="Roboto"/>
                <a:cs typeface="Roboto"/>
                <a:sym typeface="Roboto"/>
              </a:rPr>
              <a:t>Why might this information be important?</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pic>
        <p:nvPicPr>
          <p:cNvPr descr="Today we’re going to talk about ethical data collection. From the Tuskegee syphilis experiments and Henrietta Lacks’ HeLa cells to the horrifying experiments performed at Nazi concentration camps, many strides have been made from Institutional Review Boards (or IRBs) to the Nuremberg Code to guarantee voluntariness, informed consent, and beneficence in modern statistical gathering. But as we’ll discuss, with the complexities of research in the digital age many new ethical questions arise. &#10;&#10;Crash Course is on Patreon! You can support us directly by signing up at http://www.patreon.com/crashcourse&#10;&#10;Thanks to the following Patrons for their generous monthly contributions that help keep Crash Course free for everyone forever:&#10;&#10;Mark Brouwer, Glenn Elliott, Justin Zingsheim, Jessica Wode, Eric Prestemon, Kathrin Benoit, Tom Trval, Jason Saslow, Nathan Taylor, Divonne Holmes à Court, Brian Thomas Gossett, Khaled El Shalakany, Indika Siriwardena, Robert Kunz, SR Foxley, Sam Ferguson, Yasenia Cruz, Eric Koslow, Caleb Weeks, Tim Curwick, Evren Türkmenoğlu, Alexander Tamas, D.A. Noe, Shawn Arnold, mark austin, Ruth Perez, Malcolm Callis, Ken Penttinen, Advait  Shinde, Cody Carpenter, Annamaria Herrera, William McGraw, Bader AlGhamdi, Vaso, Melissa Briski, Joey Quek, Andrei Krishkevich, Rachel Bright, Alex S, Mayumi Maeda, Kathy &amp; Tim Philip, Montather, Jirat, Eric Kitchen, Moritz Schmidt, Ian Dundore, Chris Peters, Sandra Aft, Steve Marshall&#10;--&#10;&#10;Want to find Crash Course elsewhere on the internet?&#10;Facebook - http://www.facebook.com/YouTubeCrashCourse&#10;Twitter - http://www.twitter.com/TheCrashCourse&#10;Tumblr - http://thecrashcourse.tumblr.com &#10;Support Crash Course on Patreon: http://patreon.com/crashcourse&#10;&#10;CC Kids: http://www.youtube.com/crashcoursekids" id="598" name="Google Shape;598;p56" title="Henrietta Lacks, the Tuskegee Experiment, and Ethical Data Collection: Crash Course Statistics #12">
            <a:hlinkClick r:id="rId6"/>
          </p:cNvPr>
          <p:cNvPicPr preferRelativeResize="0"/>
          <p:nvPr/>
        </p:nvPicPr>
        <p:blipFill>
          <a:blip r:embed="rId7">
            <a:alphaModFix/>
          </a:blip>
          <a:stretch>
            <a:fillRect/>
          </a:stretch>
        </p:blipFill>
        <p:spPr>
          <a:xfrm>
            <a:off x="1578425" y="1163500"/>
            <a:ext cx="4686224" cy="3514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5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1F3A93"/>
                </a:solidFill>
                <a:latin typeface="Roboto Condensed"/>
                <a:ea typeface="Roboto Condensed"/>
                <a:cs typeface="Roboto Condensed"/>
                <a:sym typeface="Roboto Condensed"/>
              </a:rPr>
              <a:t>Historical Context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ts val="1100"/>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604" name="Google Shape;604;p5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05" name="Google Shape;605;p57"/>
          <p:cNvPicPr preferRelativeResize="0"/>
          <p:nvPr/>
        </p:nvPicPr>
        <p:blipFill>
          <a:blip r:embed="rId3">
            <a:alphaModFix amt="26000"/>
          </a:blip>
          <a:stretch>
            <a:fillRect/>
          </a:stretch>
        </p:blipFill>
        <p:spPr>
          <a:xfrm rot="1184221">
            <a:off x="6193750" y="-741162"/>
            <a:ext cx="3539732" cy="3539732"/>
          </a:xfrm>
          <a:prstGeom prst="rect">
            <a:avLst/>
          </a:prstGeom>
          <a:noFill/>
          <a:ln>
            <a:noFill/>
          </a:ln>
        </p:spPr>
      </p:pic>
      <p:pic>
        <p:nvPicPr>
          <p:cNvPr id="606" name="Google Shape;606;p5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07" name="Google Shape;607;p57"/>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pSp>
        <p:nvGrpSpPr>
          <p:cNvPr id="608" name="Google Shape;608;p57"/>
          <p:cNvGrpSpPr/>
          <p:nvPr/>
        </p:nvGrpSpPr>
        <p:grpSpPr>
          <a:xfrm>
            <a:off x="85173" y="1120125"/>
            <a:ext cx="2108852" cy="2467329"/>
            <a:chOff x="466173" y="1120125"/>
            <a:chExt cx="2108852" cy="2467329"/>
          </a:xfrm>
        </p:grpSpPr>
        <p:sp>
          <p:nvSpPr>
            <p:cNvPr id="609" name="Google Shape;609;p57"/>
            <p:cNvSpPr/>
            <p:nvPr/>
          </p:nvSpPr>
          <p:spPr>
            <a:xfrm>
              <a:off x="902781" y="3080265"/>
              <a:ext cx="1534500" cy="13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57"/>
            <p:cNvSpPr txBox="1"/>
            <p:nvPr/>
          </p:nvSpPr>
          <p:spPr>
            <a:xfrm>
              <a:off x="466173" y="3216054"/>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1947</a:t>
              </a:r>
              <a:endParaRPr b="1" sz="1200">
                <a:latin typeface="Roboto"/>
                <a:ea typeface="Roboto"/>
                <a:cs typeface="Roboto"/>
                <a:sym typeface="Roboto"/>
              </a:endParaRPr>
            </a:p>
          </p:txBody>
        </p:sp>
        <p:grpSp>
          <p:nvGrpSpPr>
            <p:cNvPr id="611" name="Google Shape;611;p57"/>
            <p:cNvGrpSpPr/>
            <p:nvPr/>
          </p:nvGrpSpPr>
          <p:grpSpPr>
            <a:xfrm>
              <a:off x="851208" y="2800855"/>
              <a:ext cx="92400" cy="411825"/>
              <a:chOff x="845575" y="2563700"/>
              <a:chExt cx="92400" cy="411825"/>
            </a:xfrm>
          </p:grpSpPr>
          <p:cxnSp>
            <p:nvCxnSpPr>
              <p:cNvPr id="612" name="Google Shape;612;p5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13" name="Google Shape;613;p57"/>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4" name="Google Shape;614;p57"/>
            <p:cNvSpPr txBox="1"/>
            <p:nvPr/>
          </p:nvSpPr>
          <p:spPr>
            <a:xfrm>
              <a:off x="793325" y="1120125"/>
              <a:ext cx="1781700" cy="167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1F3A93"/>
                  </a:solidFill>
                  <a:latin typeface="Roboto"/>
                  <a:ea typeface="Roboto"/>
                  <a:cs typeface="Roboto"/>
                  <a:sym typeface="Roboto"/>
                </a:rPr>
                <a:t>Nuremberg Code</a:t>
              </a:r>
              <a:endParaRPr b="1" sz="1000">
                <a:solidFill>
                  <a:srgbClr val="1F3A93"/>
                </a:solidFill>
                <a:latin typeface="Roboto"/>
                <a:ea typeface="Roboto"/>
                <a:cs typeface="Roboto"/>
                <a:sym typeface="Roboto"/>
              </a:endParaRPr>
            </a:p>
            <a:p>
              <a:pPr indent="0" lvl="0" marL="0" rtl="0" algn="l">
                <a:spcBef>
                  <a:spcPts val="0"/>
                </a:spcBef>
                <a:spcAft>
                  <a:spcPts val="0"/>
                </a:spcAft>
                <a:buNone/>
              </a:pPr>
              <a:r>
                <a:t/>
              </a:r>
              <a:endParaRPr b="1" sz="1000">
                <a:solidFill>
                  <a:srgbClr val="1F3A93"/>
                </a:solidFill>
                <a:latin typeface="Roboto"/>
                <a:ea typeface="Roboto"/>
                <a:cs typeface="Roboto"/>
                <a:sym typeface="Roboto"/>
              </a:endParaRPr>
            </a:p>
            <a:p>
              <a:pPr indent="0" lvl="0" marL="0" rtl="0" algn="l">
                <a:spcBef>
                  <a:spcPts val="0"/>
                </a:spcBef>
                <a:spcAft>
                  <a:spcPts val="1600"/>
                </a:spcAft>
                <a:buNone/>
              </a:pPr>
              <a:r>
                <a:rPr lang="en" sz="1000">
                  <a:solidFill>
                    <a:srgbClr val="1F3A93"/>
                  </a:solidFill>
                  <a:latin typeface="Roboto"/>
                  <a:ea typeface="Roboto"/>
                  <a:cs typeface="Roboto"/>
                  <a:sym typeface="Roboto"/>
                </a:rPr>
                <a:t>Evolved from the Nuremberg trials where Nazis tried for experiments conducted at concentration camps. The code states, “The voluntary consent of the human subject is absolutely essential.”</a:t>
              </a:r>
              <a:endParaRPr b="1" sz="1000">
                <a:solidFill>
                  <a:srgbClr val="1F3A93"/>
                </a:solidFill>
                <a:latin typeface="Roboto"/>
                <a:ea typeface="Roboto"/>
                <a:cs typeface="Roboto"/>
                <a:sym typeface="Roboto"/>
              </a:endParaRPr>
            </a:p>
          </p:txBody>
        </p:sp>
      </p:grpSp>
      <p:grpSp>
        <p:nvGrpSpPr>
          <p:cNvPr id="615" name="Google Shape;615;p57"/>
          <p:cNvGrpSpPr/>
          <p:nvPr/>
        </p:nvGrpSpPr>
        <p:grpSpPr>
          <a:xfrm>
            <a:off x="1690705" y="2703387"/>
            <a:ext cx="2033845" cy="1733113"/>
            <a:chOff x="2071705" y="2703387"/>
            <a:chExt cx="2033845" cy="1733113"/>
          </a:xfrm>
        </p:grpSpPr>
        <p:sp>
          <p:nvSpPr>
            <p:cNvPr id="616" name="Google Shape;616;p57"/>
            <p:cNvSpPr/>
            <p:nvPr/>
          </p:nvSpPr>
          <p:spPr>
            <a:xfrm>
              <a:off x="2437281" y="3080265"/>
              <a:ext cx="1534500" cy="133500"/>
            </a:xfrm>
            <a:prstGeom prst="rect">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7"/>
            <p:cNvSpPr txBox="1"/>
            <p:nvPr/>
          </p:nvSpPr>
          <p:spPr>
            <a:xfrm>
              <a:off x="2176250" y="3492700"/>
              <a:ext cx="19293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1F3A93"/>
                  </a:solidFill>
                  <a:latin typeface="Roboto"/>
                  <a:ea typeface="Roboto"/>
                  <a:cs typeface="Roboto"/>
                  <a:sym typeface="Roboto"/>
                </a:rPr>
                <a:t>Henrietta Lacks</a:t>
              </a:r>
              <a:endParaRPr b="1" sz="1000">
                <a:solidFill>
                  <a:srgbClr val="1F3A93"/>
                </a:solidFill>
                <a:latin typeface="Roboto"/>
                <a:ea typeface="Roboto"/>
                <a:cs typeface="Roboto"/>
                <a:sym typeface="Roboto"/>
              </a:endParaRPr>
            </a:p>
            <a:p>
              <a:pPr indent="0" lvl="0" marL="0" rtl="0" algn="l">
                <a:spcBef>
                  <a:spcPts val="0"/>
                </a:spcBef>
                <a:spcAft>
                  <a:spcPts val="0"/>
                </a:spcAft>
                <a:buNone/>
              </a:pPr>
              <a:r>
                <a:t/>
              </a:r>
              <a:endParaRPr b="1" sz="1000">
                <a:solidFill>
                  <a:srgbClr val="1F3A93"/>
                </a:solidFill>
                <a:latin typeface="Roboto"/>
                <a:ea typeface="Roboto"/>
                <a:cs typeface="Roboto"/>
                <a:sym typeface="Roboto"/>
              </a:endParaRPr>
            </a:p>
            <a:p>
              <a:pPr indent="0" lvl="0" marL="0" rtl="0" algn="l">
                <a:spcBef>
                  <a:spcPts val="0"/>
                </a:spcBef>
                <a:spcAft>
                  <a:spcPts val="0"/>
                </a:spcAft>
                <a:buNone/>
              </a:pPr>
              <a:r>
                <a:rPr lang="en" sz="1000">
                  <a:solidFill>
                    <a:srgbClr val="1F3A93"/>
                  </a:solidFill>
                  <a:latin typeface="Roboto"/>
                  <a:ea typeface="Roboto"/>
                  <a:cs typeface="Roboto"/>
                  <a:sym typeface="Roboto"/>
                </a:rPr>
                <a:t>Tumor tissue cells were taken and used in research without her consent.</a:t>
              </a:r>
              <a:endParaRPr sz="1000">
                <a:solidFill>
                  <a:srgbClr val="1F3A93"/>
                </a:solidFill>
                <a:latin typeface="Roboto"/>
                <a:ea typeface="Roboto"/>
                <a:cs typeface="Roboto"/>
                <a:sym typeface="Roboto"/>
              </a:endParaRPr>
            </a:p>
            <a:p>
              <a:pPr indent="0" lvl="0" marL="0" rtl="0" algn="l">
                <a:spcBef>
                  <a:spcPts val="0"/>
                </a:spcBef>
                <a:spcAft>
                  <a:spcPts val="1600"/>
                </a:spcAft>
                <a:buNone/>
              </a:pPr>
              <a:r>
                <a:rPr lang="en" sz="1000">
                  <a:solidFill>
                    <a:srgbClr val="1F3A93"/>
                  </a:solidFill>
                  <a:latin typeface="Roboto"/>
                  <a:ea typeface="Roboto"/>
                  <a:cs typeface="Roboto"/>
                  <a:sym typeface="Roboto"/>
                </a:rPr>
                <a:t>One researcher injected HeLa cells  into human subjects to see if they would get cancer.  Those subjects were not told of the risks.</a:t>
              </a:r>
              <a:endParaRPr sz="1000">
                <a:solidFill>
                  <a:srgbClr val="1F3A93"/>
                </a:solidFill>
                <a:latin typeface="Roboto"/>
                <a:ea typeface="Roboto"/>
                <a:cs typeface="Roboto"/>
                <a:sym typeface="Roboto"/>
              </a:endParaRPr>
            </a:p>
          </p:txBody>
        </p:sp>
        <p:sp>
          <p:nvSpPr>
            <p:cNvPr id="618" name="Google Shape;618;p57"/>
            <p:cNvSpPr txBox="1"/>
            <p:nvPr/>
          </p:nvSpPr>
          <p:spPr>
            <a:xfrm>
              <a:off x="2071705" y="2703387"/>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1951</a:t>
              </a:r>
              <a:endParaRPr b="1" sz="1200">
                <a:latin typeface="Roboto"/>
                <a:ea typeface="Roboto"/>
                <a:cs typeface="Roboto"/>
                <a:sym typeface="Roboto"/>
              </a:endParaRPr>
            </a:p>
          </p:txBody>
        </p:sp>
        <p:grpSp>
          <p:nvGrpSpPr>
            <p:cNvPr id="619" name="Google Shape;619;p57"/>
            <p:cNvGrpSpPr/>
            <p:nvPr/>
          </p:nvGrpSpPr>
          <p:grpSpPr>
            <a:xfrm rot="10800000">
              <a:off x="2395183" y="3080258"/>
              <a:ext cx="92400" cy="411825"/>
              <a:chOff x="2070100" y="2563700"/>
              <a:chExt cx="92400" cy="411825"/>
            </a:xfrm>
          </p:grpSpPr>
          <p:cxnSp>
            <p:nvCxnSpPr>
              <p:cNvPr id="620" name="Google Shape;620;p5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21" name="Google Shape;621;p5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22" name="Google Shape;622;p57"/>
          <p:cNvGrpSpPr/>
          <p:nvPr/>
        </p:nvGrpSpPr>
        <p:grpSpPr>
          <a:xfrm>
            <a:off x="3261907" y="1493875"/>
            <a:ext cx="2009543" cy="2093568"/>
            <a:chOff x="3642907" y="1493875"/>
            <a:chExt cx="2009543" cy="2093568"/>
          </a:xfrm>
        </p:grpSpPr>
        <p:sp>
          <p:nvSpPr>
            <p:cNvPr id="623" name="Google Shape;623;p57"/>
            <p:cNvSpPr/>
            <p:nvPr/>
          </p:nvSpPr>
          <p:spPr>
            <a:xfrm>
              <a:off x="3971778" y="3080265"/>
              <a:ext cx="1534500" cy="13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4" name="Google Shape;624;p57"/>
            <p:cNvGrpSpPr/>
            <p:nvPr/>
          </p:nvGrpSpPr>
          <p:grpSpPr>
            <a:xfrm>
              <a:off x="3924544" y="2800855"/>
              <a:ext cx="92400" cy="411825"/>
              <a:chOff x="845575" y="2563700"/>
              <a:chExt cx="92400" cy="411825"/>
            </a:xfrm>
          </p:grpSpPr>
          <p:cxnSp>
            <p:nvCxnSpPr>
              <p:cNvPr id="625" name="Google Shape;625;p5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26" name="Google Shape;626;p57"/>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7" name="Google Shape;627;p57"/>
            <p:cNvSpPr txBox="1"/>
            <p:nvPr/>
          </p:nvSpPr>
          <p:spPr>
            <a:xfrm>
              <a:off x="3642907" y="321604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1964</a:t>
              </a:r>
              <a:endParaRPr b="1" sz="1200">
                <a:latin typeface="Roboto"/>
                <a:ea typeface="Roboto"/>
                <a:cs typeface="Roboto"/>
                <a:sym typeface="Roboto"/>
              </a:endParaRPr>
            </a:p>
          </p:txBody>
        </p:sp>
        <p:sp>
          <p:nvSpPr>
            <p:cNvPr id="628" name="Google Shape;628;p57"/>
            <p:cNvSpPr txBox="1"/>
            <p:nvPr/>
          </p:nvSpPr>
          <p:spPr>
            <a:xfrm>
              <a:off x="3870750" y="1493875"/>
              <a:ext cx="1781700" cy="130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1F3A93"/>
                  </a:solidFill>
                  <a:latin typeface="Roboto"/>
                  <a:ea typeface="Roboto"/>
                  <a:cs typeface="Roboto"/>
                  <a:sym typeface="Roboto"/>
                </a:rPr>
                <a:t>Declaration of Helsinki</a:t>
              </a:r>
              <a:endParaRPr b="1" sz="1000">
                <a:solidFill>
                  <a:srgbClr val="1F3A93"/>
                </a:solidFill>
                <a:latin typeface="Roboto"/>
                <a:ea typeface="Roboto"/>
                <a:cs typeface="Roboto"/>
                <a:sym typeface="Roboto"/>
              </a:endParaRPr>
            </a:p>
            <a:p>
              <a:pPr indent="0" lvl="0" marL="0" rtl="0" algn="l">
                <a:spcBef>
                  <a:spcPts val="0"/>
                </a:spcBef>
                <a:spcAft>
                  <a:spcPts val="0"/>
                </a:spcAft>
                <a:buNone/>
              </a:pPr>
              <a:r>
                <a:t/>
              </a:r>
              <a:endParaRPr b="1" sz="1000">
                <a:solidFill>
                  <a:srgbClr val="1F3A93"/>
                </a:solidFill>
                <a:latin typeface="Roboto"/>
                <a:ea typeface="Roboto"/>
                <a:cs typeface="Roboto"/>
                <a:sym typeface="Roboto"/>
              </a:endParaRPr>
            </a:p>
            <a:p>
              <a:pPr indent="0" lvl="0" marL="0" rtl="0" algn="l">
                <a:spcBef>
                  <a:spcPts val="0"/>
                </a:spcBef>
                <a:spcAft>
                  <a:spcPts val="1600"/>
                </a:spcAft>
                <a:buNone/>
              </a:pPr>
              <a:r>
                <a:rPr lang="en" sz="1000">
                  <a:solidFill>
                    <a:srgbClr val="1F3A93"/>
                  </a:solidFill>
                  <a:latin typeface="Roboto"/>
                  <a:ea typeface="Roboto"/>
                  <a:cs typeface="Roboto"/>
                  <a:sym typeface="Roboto"/>
                </a:rPr>
                <a:t>Established an international standard that informed consent is a right for any human subject participating in clinical research.</a:t>
              </a:r>
              <a:endParaRPr b="1" sz="1000">
                <a:solidFill>
                  <a:srgbClr val="1F3A93"/>
                </a:solidFill>
                <a:latin typeface="Roboto"/>
                <a:ea typeface="Roboto"/>
                <a:cs typeface="Roboto"/>
                <a:sym typeface="Roboto"/>
              </a:endParaRPr>
            </a:p>
          </p:txBody>
        </p:sp>
      </p:grpSp>
      <p:grpSp>
        <p:nvGrpSpPr>
          <p:cNvPr id="629" name="Google Shape;629;p57"/>
          <p:cNvGrpSpPr/>
          <p:nvPr/>
        </p:nvGrpSpPr>
        <p:grpSpPr>
          <a:xfrm>
            <a:off x="4750289" y="2703387"/>
            <a:ext cx="2160061" cy="1733113"/>
            <a:chOff x="5131289" y="2703387"/>
            <a:chExt cx="2160061" cy="1733113"/>
          </a:xfrm>
        </p:grpSpPr>
        <p:sp>
          <p:nvSpPr>
            <p:cNvPr id="630" name="Google Shape;630;p57"/>
            <p:cNvSpPr/>
            <p:nvPr/>
          </p:nvSpPr>
          <p:spPr>
            <a:xfrm>
              <a:off x="5506276" y="3080265"/>
              <a:ext cx="1534500" cy="133500"/>
            </a:xfrm>
            <a:prstGeom prst="rect">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1" name="Google Shape;631;p57"/>
            <p:cNvGrpSpPr/>
            <p:nvPr/>
          </p:nvGrpSpPr>
          <p:grpSpPr>
            <a:xfrm rot="10800000">
              <a:off x="5455515" y="3080258"/>
              <a:ext cx="92400" cy="411825"/>
              <a:chOff x="2070100" y="2563700"/>
              <a:chExt cx="92400" cy="411825"/>
            </a:xfrm>
          </p:grpSpPr>
          <p:cxnSp>
            <p:nvCxnSpPr>
              <p:cNvPr id="632" name="Google Shape;632;p5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33" name="Google Shape;633;p5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 name="Google Shape;634;p57"/>
            <p:cNvSpPr txBox="1"/>
            <p:nvPr/>
          </p:nvSpPr>
          <p:spPr>
            <a:xfrm>
              <a:off x="5131289" y="2703387"/>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1972</a:t>
              </a:r>
              <a:endParaRPr b="1" sz="1200">
                <a:latin typeface="Roboto"/>
                <a:ea typeface="Roboto"/>
                <a:cs typeface="Roboto"/>
                <a:sym typeface="Roboto"/>
              </a:endParaRPr>
            </a:p>
          </p:txBody>
        </p:sp>
        <p:sp>
          <p:nvSpPr>
            <p:cNvPr id="635" name="Google Shape;635;p57"/>
            <p:cNvSpPr txBox="1"/>
            <p:nvPr/>
          </p:nvSpPr>
          <p:spPr>
            <a:xfrm>
              <a:off x="5370450" y="3492700"/>
              <a:ext cx="19209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1F3A93"/>
                  </a:solidFill>
                  <a:latin typeface="Roboto"/>
                  <a:ea typeface="Roboto"/>
                  <a:cs typeface="Roboto"/>
                  <a:sym typeface="Roboto"/>
                </a:rPr>
                <a:t>Tuskegee Experiment Shuts Down</a:t>
              </a:r>
              <a:endParaRPr b="1" sz="1000">
                <a:solidFill>
                  <a:srgbClr val="1F3A93"/>
                </a:solidFill>
                <a:latin typeface="Roboto"/>
                <a:ea typeface="Roboto"/>
                <a:cs typeface="Roboto"/>
                <a:sym typeface="Roboto"/>
              </a:endParaRPr>
            </a:p>
            <a:p>
              <a:pPr indent="0" lvl="0" marL="0" rtl="0" algn="l">
                <a:spcBef>
                  <a:spcPts val="0"/>
                </a:spcBef>
                <a:spcAft>
                  <a:spcPts val="0"/>
                </a:spcAft>
                <a:buNone/>
              </a:pPr>
              <a:r>
                <a:t/>
              </a:r>
              <a:endParaRPr b="1" sz="1000">
                <a:solidFill>
                  <a:srgbClr val="1F3A93"/>
                </a:solidFill>
                <a:latin typeface="Roboto"/>
                <a:ea typeface="Roboto"/>
                <a:cs typeface="Roboto"/>
                <a:sym typeface="Roboto"/>
              </a:endParaRPr>
            </a:p>
            <a:p>
              <a:pPr indent="0" lvl="0" marL="0" rtl="0" algn="l">
                <a:spcBef>
                  <a:spcPts val="0"/>
                </a:spcBef>
                <a:spcAft>
                  <a:spcPts val="1600"/>
                </a:spcAft>
                <a:buNone/>
              </a:pPr>
              <a:r>
                <a:rPr lang="en" sz="1000">
                  <a:solidFill>
                    <a:srgbClr val="1F3A93"/>
                  </a:solidFill>
                  <a:latin typeface="Roboto"/>
                  <a:ea typeface="Roboto"/>
                  <a:cs typeface="Roboto"/>
                  <a:sym typeface="Roboto"/>
                </a:rPr>
                <a:t>A study on African-American men with syphilis who were not told by researchers there was a cure for the disease. Shut down after concerns over ethical violations grew.</a:t>
              </a:r>
              <a:endParaRPr b="1" sz="1000">
                <a:solidFill>
                  <a:srgbClr val="1F3A93"/>
                </a:solidFill>
                <a:latin typeface="Roboto"/>
                <a:ea typeface="Roboto"/>
                <a:cs typeface="Roboto"/>
                <a:sym typeface="Roboto"/>
              </a:endParaRPr>
            </a:p>
          </p:txBody>
        </p:sp>
      </p:grpSp>
      <p:grpSp>
        <p:nvGrpSpPr>
          <p:cNvPr id="636" name="Google Shape;636;p57"/>
          <p:cNvGrpSpPr/>
          <p:nvPr/>
        </p:nvGrpSpPr>
        <p:grpSpPr>
          <a:xfrm>
            <a:off x="6290021" y="1905013"/>
            <a:ext cx="2475461" cy="1682431"/>
            <a:chOff x="6671021" y="1905013"/>
            <a:chExt cx="2475461" cy="1682431"/>
          </a:xfrm>
        </p:grpSpPr>
        <p:sp>
          <p:nvSpPr>
            <p:cNvPr id="637" name="Google Shape;637;p57"/>
            <p:cNvSpPr/>
            <p:nvPr/>
          </p:nvSpPr>
          <p:spPr>
            <a:xfrm>
              <a:off x="7040783" y="3080265"/>
              <a:ext cx="2105700" cy="13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8" name="Google Shape;638;p57"/>
            <p:cNvGrpSpPr/>
            <p:nvPr/>
          </p:nvGrpSpPr>
          <p:grpSpPr>
            <a:xfrm>
              <a:off x="6994658" y="2800855"/>
              <a:ext cx="92400" cy="411825"/>
              <a:chOff x="845575" y="2563700"/>
              <a:chExt cx="92400" cy="411825"/>
            </a:xfrm>
          </p:grpSpPr>
          <p:cxnSp>
            <p:nvCxnSpPr>
              <p:cNvPr id="639" name="Google Shape;639;p5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640" name="Google Shape;640;p57"/>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1" name="Google Shape;641;p57"/>
            <p:cNvSpPr txBox="1"/>
            <p:nvPr/>
          </p:nvSpPr>
          <p:spPr>
            <a:xfrm>
              <a:off x="6671021" y="3216043"/>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1991</a:t>
              </a:r>
              <a:endParaRPr b="1" sz="1200">
                <a:latin typeface="Roboto"/>
                <a:ea typeface="Roboto"/>
                <a:cs typeface="Roboto"/>
                <a:sym typeface="Roboto"/>
              </a:endParaRPr>
            </a:p>
          </p:txBody>
        </p:sp>
        <p:sp>
          <p:nvSpPr>
            <p:cNvPr id="642" name="Google Shape;642;p57"/>
            <p:cNvSpPr txBox="1"/>
            <p:nvPr/>
          </p:nvSpPr>
          <p:spPr>
            <a:xfrm>
              <a:off x="6939725" y="1905013"/>
              <a:ext cx="1776300" cy="9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1F3A93"/>
                  </a:solidFill>
                  <a:latin typeface="Roboto"/>
                  <a:ea typeface="Roboto"/>
                  <a:cs typeface="Roboto"/>
                  <a:sym typeface="Roboto"/>
                </a:rPr>
                <a:t>Common Rule Established</a:t>
              </a:r>
              <a:endParaRPr b="1" sz="1000">
                <a:solidFill>
                  <a:srgbClr val="1F3A93"/>
                </a:solidFill>
                <a:latin typeface="Roboto"/>
                <a:ea typeface="Roboto"/>
                <a:cs typeface="Roboto"/>
                <a:sym typeface="Roboto"/>
              </a:endParaRPr>
            </a:p>
            <a:p>
              <a:pPr indent="0" lvl="0" marL="0" rtl="0" algn="l">
                <a:spcBef>
                  <a:spcPts val="0"/>
                </a:spcBef>
                <a:spcAft>
                  <a:spcPts val="0"/>
                </a:spcAft>
                <a:buNone/>
              </a:pPr>
              <a:r>
                <a:t/>
              </a:r>
              <a:endParaRPr b="1" sz="1000">
                <a:solidFill>
                  <a:srgbClr val="1F3A93"/>
                </a:solidFill>
                <a:latin typeface="Roboto"/>
                <a:ea typeface="Roboto"/>
                <a:cs typeface="Roboto"/>
                <a:sym typeface="Roboto"/>
              </a:endParaRPr>
            </a:p>
            <a:p>
              <a:pPr indent="0" lvl="0" marL="0" rtl="0" algn="l">
                <a:spcBef>
                  <a:spcPts val="0"/>
                </a:spcBef>
                <a:spcAft>
                  <a:spcPts val="1600"/>
                </a:spcAft>
                <a:buNone/>
              </a:pPr>
              <a:r>
                <a:rPr lang="en" sz="1000">
                  <a:solidFill>
                    <a:srgbClr val="1F3A93"/>
                  </a:solidFill>
                  <a:latin typeface="Roboto"/>
                  <a:ea typeface="Roboto"/>
                  <a:cs typeface="Roboto"/>
                  <a:sym typeface="Roboto"/>
                </a:rPr>
                <a:t>Informed consent becomes a requirement in the United States.</a:t>
              </a:r>
              <a:endParaRPr b="1" sz="1000">
                <a:solidFill>
                  <a:srgbClr val="1F3A93"/>
                </a:solidFill>
                <a:latin typeface="Roboto"/>
                <a:ea typeface="Roboto"/>
                <a:cs typeface="Roboto"/>
                <a:sym typeface="Roboto"/>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5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informed consent?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648" name="Google Shape;648;p5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49" name="Google Shape;649;p58"/>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650" name="Google Shape;650;p5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51" name="Google Shape;651;p58"/>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652" name="Google Shape;652;p58"/>
          <p:cNvSpPr txBox="1"/>
          <p:nvPr/>
        </p:nvSpPr>
        <p:spPr>
          <a:xfrm>
            <a:off x="149450" y="4161750"/>
            <a:ext cx="7170600" cy="785100"/>
          </a:xfrm>
          <a:prstGeom prst="rect">
            <a:avLst/>
          </a:prstGeom>
          <a:solidFill>
            <a:srgbClr val="00B2A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Informed consent means that prospective research participants must be fully informed about the procedures and risks involved in research and must give their signed consent to participate. </a:t>
            </a:r>
            <a:endParaRPr sz="1300">
              <a:latin typeface="Roboto"/>
              <a:ea typeface="Roboto"/>
              <a:cs typeface="Roboto"/>
              <a:sym typeface="Roboto"/>
            </a:endParaRPr>
          </a:p>
        </p:txBody>
      </p:sp>
      <p:sp>
        <p:nvSpPr>
          <p:cNvPr id="653" name="Google Shape;653;p58"/>
          <p:cNvSpPr txBox="1"/>
          <p:nvPr/>
        </p:nvSpPr>
        <p:spPr>
          <a:xfrm>
            <a:off x="468702" y="1213988"/>
            <a:ext cx="609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1F3A93"/>
                </a:solidFill>
              </a:rPr>
              <a:t>What must be included for it to be </a:t>
            </a:r>
            <a:r>
              <a:rPr b="1" lang="en" sz="1800">
                <a:solidFill>
                  <a:srgbClr val="1F3A93"/>
                </a:solidFill>
              </a:rPr>
              <a:t>informed</a:t>
            </a:r>
            <a:r>
              <a:rPr lang="en" sz="1800">
                <a:solidFill>
                  <a:srgbClr val="1F3A93"/>
                </a:solidFill>
              </a:rPr>
              <a:t> consent:</a:t>
            </a:r>
            <a:endParaRPr sz="1800"/>
          </a:p>
        </p:txBody>
      </p:sp>
      <p:grpSp>
        <p:nvGrpSpPr>
          <p:cNvPr id="654" name="Google Shape;654;p58"/>
          <p:cNvGrpSpPr/>
          <p:nvPr/>
        </p:nvGrpSpPr>
        <p:grpSpPr>
          <a:xfrm>
            <a:off x="1338508" y="2929947"/>
            <a:ext cx="3783413" cy="404211"/>
            <a:chOff x="4867300" y="1166049"/>
            <a:chExt cx="3819700" cy="457200"/>
          </a:xfrm>
        </p:grpSpPr>
        <p:sp>
          <p:nvSpPr>
            <p:cNvPr id="655" name="Google Shape;655;p58"/>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8"/>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57" name="Google Shape;657;p58"/>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Any potential risks</a:t>
              </a:r>
              <a:endParaRPr>
                <a:solidFill>
                  <a:srgbClr val="202124"/>
                </a:solidFill>
                <a:latin typeface="Google Sans"/>
                <a:ea typeface="Google Sans"/>
                <a:cs typeface="Google Sans"/>
                <a:sym typeface="Google Sans"/>
              </a:endParaRPr>
            </a:p>
          </p:txBody>
        </p:sp>
      </p:grpSp>
      <p:grpSp>
        <p:nvGrpSpPr>
          <p:cNvPr id="658" name="Google Shape;658;p58"/>
          <p:cNvGrpSpPr/>
          <p:nvPr/>
        </p:nvGrpSpPr>
        <p:grpSpPr>
          <a:xfrm>
            <a:off x="1338508" y="2350834"/>
            <a:ext cx="3783413" cy="404211"/>
            <a:chOff x="4867300" y="2385249"/>
            <a:chExt cx="3819700" cy="457200"/>
          </a:xfrm>
        </p:grpSpPr>
        <p:sp>
          <p:nvSpPr>
            <p:cNvPr id="659" name="Google Shape;659;p58"/>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8"/>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61" name="Google Shape;661;p58"/>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How long the research will last</a:t>
              </a:r>
              <a:endParaRPr>
                <a:solidFill>
                  <a:srgbClr val="202124"/>
                </a:solidFill>
                <a:latin typeface="Google Sans"/>
                <a:ea typeface="Google Sans"/>
                <a:cs typeface="Google Sans"/>
                <a:sym typeface="Google Sans"/>
              </a:endParaRPr>
            </a:p>
          </p:txBody>
        </p:sp>
      </p:grpSp>
      <p:grpSp>
        <p:nvGrpSpPr>
          <p:cNvPr id="662" name="Google Shape;662;p58"/>
          <p:cNvGrpSpPr/>
          <p:nvPr/>
        </p:nvGrpSpPr>
        <p:grpSpPr>
          <a:xfrm>
            <a:off x="1338508" y="3509015"/>
            <a:ext cx="3783413" cy="404211"/>
            <a:chOff x="4867300" y="2994849"/>
            <a:chExt cx="3819700" cy="457200"/>
          </a:xfrm>
        </p:grpSpPr>
        <p:sp>
          <p:nvSpPr>
            <p:cNvPr id="663" name="Google Shape;663;p58"/>
            <p:cNvSpPr/>
            <p:nvPr/>
          </p:nvSpPr>
          <p:spPr>
            <a:xfrm rot="-5400000">
              <a:off x="6621800" y="13868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8"/>
            <p:cNvSpPr/>
            <p:nvPr/>
          </p:nvSpPr>
          <p:spPr>
            <a:xfrm>
              <a:off x="4867300" y="30575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65" name="Google Shape;665;p58"/>
            <p:cNvSpPr txBox="1"/>
            <p:nvPr/>
          </p:nvSpPr>
          <p:spPr>
            <a:xfrm>
              <a:off x="5613025" y="30575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Any compensation</a:t>
              </a:r>
              <a:endParaRPr>
                <a:solidFill>
                  <a:srgbClr val="202124"/>
                </a:solidFill>
                <a:latin typeface="Google Sans"/>
                <a:ea typeface="Google Sans"/>
                <a:cs typeface="Google Sans"/>
                <a:sym typeface="Google Sans"/>
              </a:endParaRPr>
            </a:p>
          </p:txBody>
        </p:sp>
      </p:grpSp>
      <p:grpSp>
        <p:nvGrpSpPr>
          <p:cNvPr id="666" name="Google Shape;666;p58"/>
          <p:cNvGrpSpPr/>
          <p:nvPr/>
        </p:nvGrpSpPr>
        <p:grpSpPr>
          <a:xfrm>
            <a:off x="1338509" y="1771744"/>
            <a:ext cx="3783413" cy="404211"/>
            <a:chOff x="4867300" y="1775649"/>
            <a:chExt cx="3819700" cy="457200"/>
          </a:xfrm>
        </p:grpSpPr>
        <p:sp>
          <p:nvSpPr>
            <p:cNvPr id="667" name="Google Shape;667;p58"/>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8"/>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69" name="Google Shape;669;p58"/>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the research is</a:t>
              </a:r>
              <a:endParaRPr>
                <a:solidFill>
                  <a:srgbClr val="202124"/>
                </a:solidFill>
                <a:latin typeface="Google Sans"/>
                <a:ea typeface="Google Sans"/>
                <a:cs typeface="Google Sans"/>
                <a:sym typeface="Google Sans"/>
              </a:endParaRPr>
            </a:p>
          </p:txBody>
        </p:sp>
      </p:grpSp>
      <p:pic>
        <p:nvPicPr>
          <p:cNvPr id="670" name="Google Shape;670;p58"/>
          <p:cNvPicPr preferRelativeResize="0"/>
          <p:nvPr/>
        </p:nvPicPr>
        <p:blipFill>
          <a:blip r:embed="rId6">
            <a:alphaModFix/>
          </a:blip>
          <a:stretch>
            <a:fillRect/>
          </a:stretch>
        </p:blipFill>
        <p:spPr>
          <a:xfrm>
            <a:off x="1412401" y="1880595"/>
            <a:ext cx="175700" cy="175700"/>
          </a:xfrm>
          <a:prstGeom prst="rect">
            <a:avLst/>
          </a:prstGeom>
          <a:noFill/>
          <a:ln>
            <a:noFill/>
          </a:ln>
        </p:spPr>
      </p:pic>
      <p:pic>
        <p:nvPicPr>
          <p:cNvPr id="671" name="Google Shape;671;p58"/>
          <p:cNvPicPr preferRelativeResize="0"/>
          <p:nvPr/>
        </p:nvPicPr>
        <p:blipFill>
          <a:blip r:embed="rId7">
            <a:alphaModFix/>
          </a:blip>
          <a:stretch>
            <a:fillRect/>
          </a:stretch>
        </p:blipFill>
        <p:spPr>
          <a:xfrm>
            <a:off x="1412396" y="2465135"/>
            <a:ext cx="175700" cy="175700"/>
          </a:xfrm>
          <a:prstGeom prst="rect">
            <a:avLst/>
          </a:prstGeom>
          <a:noFill/>
          <a:ln>
            <a:noFill/>
          </a:ln>
        </p:spPr>
      </p:pic>
      <p:pic>
        <p:nvPicPr>
          <p:cNvPr id="672" name="Google Shape;672;p58"/>
          <p:cNvPicPr preferRelativeResize="0"/>
          <p:nvPr/>
        </p:nvPicPr>
        <p:blipFill>
          <a:blip r:embed="rId8">
            <a:alphaModFix/>
          </a:blip>
          <a:stretch>
            <a:fillRect/>
          </a:stretch>
        </p:blipFill>
        <p:spPr>
          <a:xfrm>
            <a:off x="1412400" y="3044219"/>
            <a:ext cx="175700" cy="175700"/>
          </a:xfrm>
          <a:prstGeom prst="rect">
            <a:avLst/>
          </a:prstGeom>
          <a:noFill/>
          <a:ln>
            <a:noFill/>
          </a:ln>
        </p:spPr>
      </p:pic>
      <p:pic>
        <p:nvPicPr>
          <p:cNvPr id="673" name="Google Shape;673;p58"/>
          <p:cNvPicPr preferRelativeResize="0"/>
          <p:nvPr/>
        </p:nvPicPr>
        <p:blipFill>
          <a:blip r:embed="rId9">
            <a:alphaModFix/>
          </a:blip>
          <a:stretch>
            <a:fillRect/>
          </a:stretch>
        </p:blipFill>
        <p:spPr>
          <a:xfrm>
            <a:off x="1412400" y="3615519"/>
            <a:ext cx="175700" cy="175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5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informed consent?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679" name="Google Shape;679;p5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80" name="Google Shape;680;p59"/>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681" name="Google Shape;681;p5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82" name="Google Shape;682;p59"/>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683" name="Google Shape;683;p59"/>
          <p:cNvSpPr txBox="1"/>
          <p:nvPr>
            <p:ph idx="1" type="body"/>
          </p:nvPr>
        </p:nvSpPr>
        <p:spPr>
          <a:xfrm>
            <a:off x="1103300" y="1359375"/>
            <a:ext cx="4867500" cy="988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400">
                <a:solidFill>
                  <a:srgbClr val="1F3A93"/>
                </a:solidFill>
                <a:latin typeface="Roboto"/>
                <a:ea typeface="Roboto"/>
                <a:cs typeface="Roboto"/>
                <a:sym typeface="Roboto"/>
              </a:rPr>
              <a:t>Is this informed consent?</a:t>
            </a:r>
            <a:endParaRPr b="1" sz="2400">
              <a:solidFill>
                <a:srgbClr val="1F3A93"/>
              </a:solidFill>
              <a:latin typeface="Roboto"/>
              <a:ea typeface="Roboto"/>
              <a:cs typeface="Roboto"/>
              <a:sym typeface="Roboto"/>
            </a:endParaRPr>
          </a:p>
          <a:p>
            <a:pPr indent="0" lvl="0" marL="0" rtl="0" algn="ctr">
              <a:lnSpc>
                <a:spcPct val="100000"/>
              </a:lnSpc>
              <a:spcBef>
                <a:spcPts val="0"/>
              </a:spcBef>
              <a:spcAft>
                <a:spcPts val="0"/>
              </a:spcAft>
              <a:buNone/>
            </a:pPr>
            <a:r>
              <a:rPr b="1" lang="en" sz="2400">
                <a:solidFill>
                  <a:srgbClr val="1F3A93"/>
                </a:solidFill>
                <a:latin typeface="Roboto"/>
                <a:ea typeface="Roboto"/>
                <a:cs typeface="Roboto"/>
                <a:sym typeface="Roboto"/>
              </a:rPr>
              <a:t>Why or why not?</a:t>
            </a:r>
            <a:endParaRPr b="1" sz="2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sp>
        <p:nvSpPr>
          <p:cNvPr id="684" name="Google Shape;684;p59"/>
          <p:cNvSpPr/>
          <p:nvPr/>
        </p:nvSpPr>
        <p:spPr>
          <a:xfrm>
            <a:off x="311700" y="2406800"/>
            <a:ext cx="6975000" cy="21009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1F3A93"/>
                </a:solidFill>
              </a:rPr>
              <a:t>OPERATION PERMIT:</a:t>
            </a:r>
            <a:r>
              <a:rPr lang="en">
                <a:solidFill>
                  <a:srgbClr val="1F3A93"/>
                </a:solidFill>
              </a:rPr>
              <a:t> </a:t>
            </a:r>
            <a:r>
              <a:rPr lang="en" sz="1800">
                <a:solidFill>
                  <a:srgbClr val="1F3A93"/>
                </a:solidFill>
              </a:rPr>
              <a:t>I hereby give consent to the staff of The Johns Hopkins Hospital to perform any operative procedures and under any anaesthetic either local or general that they may deem necessary in the proper surgical care and treatment of: ______________________________.</a:t>
            </a:r>
            <a:endParaRPr sz="1800">
              <a:solidFill>
                <a:srgbClr val="1F3A93"/>
              </a:solidFill>
            </a:endParaRPr>
          </a:p>
          <a:p>
            <a:pPr indent="0" lvl="0" marL="0" rtl="0" algn="l">
              <a:spcBef>
                <a:spcPts val="0"/>
              </a:spcBef>
              <a:spcAft>
                <a:spcPts val="0"/>
              </a:spcAft>
              <a:buNone/>
            </a:pPr>
            <a:r>
              <a:t/>
            </a:r>
            <a:endParaRPr/>
          </a:p>
        </p:txBody>
      </p:sp>
      <p:sp>
        <p:nvSpPr>
          <p:cNvPr id="685" name="Google Shape;685;p59"/>
          <p:cNvSpPr txBox="1"/>
          <p:nvPr/>
        </p:nvSpPr>
        <p:spPr>
          <a:xfrm>
            <a:off x="422400" y="4728000"/>
            <a:ext cx="6753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0B2A9"/>
                </a:solidFill>
                <a:latin typeface="Roboto"/>
                <a:ea typeface="Roboto"/>
                <a:cs typeface="Roboto"/>
                <a:sym typeface="Roboto"/>
              </a:rPr>
              <a:t>*this is the consent form that Henrietta Lacks signed in 1951!</a:t>
            </a:r>
            <a:endParaRPr b="1" sz="1500">
              <a:solidFill>
                <a:srgbClr val="00B2A9"/>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6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informed consent?</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691" name="Google Shape;691;p6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92" name="Google Shape;692;p60"/>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693" name="Google Shape;693;p6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94" name="Google Shape;694;p60"/>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695" name="Google Shape;695;p60"/>
          <p:cNvSpPr txBox="1"/>
          <p:nvPr>
            <p:ph idx="1" type="body"/>
          </p:nvPr>
        </p:nvSpPr>
        <p:spPr>
          <a:xfrm>
            <a:off x="1103300" y="1203150"/>
            <a:ext cx="4867500" cy="863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400">
                <a:solidFill>
                  <a:srgbClr val="1F3A93"/>
                </a:solidFill>
                <a:latin typeface="Roboto"/>
                <a:ea typeface="Roboto"/>
                <a:cs typeface="Roboto"/>
                <a:sym typeface="Roboto"/>
              </a:rPr>
              <a:t>Is this informed consent?</a:t>
            </a:r>
            <a:endParaRPr b="1" sz="2400">
              <a:solidFill>
                <a:srgbClr val="1F3A93"/>
              </a:solidFill>
              <a:latin typeface="Roboto"/>
              <a:ea typeface="Roboto"/>
              <a:cs typeface="Roboto"/>
              <a:sym typeface="Roboto"/>
            </a:endParaRPr>
          </a:p>
          <a:p>
            <a:pPr indent="0" lvl="0" marL="0" rtl="0" algn="ctr">
              <a:lnSpc>
                <a:spcPct val="100000"/>
              </a:lnSpc>
              <a:spcBef>
                <a:spcPts val="0"/>
              </a:spcBef>
              <a:spcAft>
                <a:spcPts val="0"/>
              </a:spcAft>
              <a:buNone/>
            </a:pPr>
            <a:r>
              <a:rPr b="1" lang="en" sz="2400">
                <a:solidFill>
                  <a:srgbClr val="1F3A93"/>
                </a:solidFill>
                <a:latin typeface="Roboto"/>
                <a:ea typeface="Roboto"/>
                <a:cs typeface="Roboto"/>
                <a:sym typeface="Roboto"/>
              </a:rPr>
              <a:t>Why or why not?</a:t>
            </a:r>
            <a:endParaRPr b="1" sz="2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sp>
        <p:nvSpPr>
          <p:cNvPr id="696" name="Google Shape;696;p60"/>
          <p:cNvSpPr/>
          <p:nvPr/>
        </p:nvSpPr>
        <p:spPr>
          <a:xfrm>
            <a:off x="311700" y="2139125"/>
            <a:ext cx="6975000" cy="28146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1F3A93"/>
                </a:solidFill>
                <a:latin typeface="Roboto"/>
                <a:ea typeface="Roboto"/>
                <a:cs typeface="Roboto"/>
                <a:sym typeface="Roboto"/>
              </a:rPr>
              <a:t>A physician has provided the following information to me: the nature and benefits of the proposed procedure treatments; the consequences of non-treatment; the significant alternative treatments; the possible significant complications of the proposed procedures.</a:t>
            </a:r>
            <a:endParaRPr sz="1500">
              <a:solidFill>
                <a:srgbClr val="1F3A93"/>
              </a:solidFill>
              <a:latin typeface="Roboto"/>
              <a:ea typeface="Roboto"/>
              <a:cs typeface="Roboto"/>
              <a:sym typeface="Roboto"/>
            </a:endParaRPr>
          </a:p>
          <a:p>
            <a:pPr indent="0" lvl="0" marL="0" rtl="0" algn="l">
              <a:spcBef>
                <a:spcPts val="0"/>
              </a:spcBef>
              <a:spcAft>
                <a:spcPts val="0"/>
              </a:spcAft>
              <a:buNone/>
            </a:pPr>
            <a:r>
              <a:t/>
            </a:r>
            <a:endParaRPr sz="1500">
              <a:solidFill>
                <a:srgbClr val="1F3A93"/>
              </a:solidFill>
              <a:latin typeface="Roboto"/>
              <a:ea typeface="Roboto"/>
              <a:cs typeface="Roboto"/>
              <a:sym typeface="Roboto"/>
            </a:endParaRPr>
          </a:p>
          <a:p>
            <a:pPr indent="0" lvl="0" marL="0" rtl="0" algn="l">
              <a:spcBef>
                <a:spcPts val="0"/>
              </a:spcBef>
              <a:spcAft>
                <a:spcPts val="0"/>
              </a:spcAft>
              <a:buNone/>
            </a:pPr>
            <a:r>
              <a:rPr lang="en" sz="1500">
                <a:solidFill>
                  <a:srgbClr val="1F3A93"/>
                </a:solidFill>
                <a:latin typeface="Roboto"/>
                <a:ea typeface="Roboto"/>
                <a:cs typeface="Roboto"/>
                <a:sym typeface="Roboto"/>
              </a:rPr>
              <a:t>I voluntarily consent to the procedure as discussed with my physicians. I understand that associates, residents or assistants may participate in my case.</a:t>
            </a:r>
            <a:endParaRPr sz="1500">
              <a:solidFill>
                <a:srgbClr val="1F3A93"/>
              </a:solidFill>
              <a:latin typeface="Roboto"/>
              <a:ea typeface="Roboto"/>
              <a:cs typeface="Roboto"/>
              <a:sym typeface="Roboto"/>
            </a:endParaRPr>
          </a:p>
          <a:p>
            <a:pPr indent="0" lvl="0" marL="0" rtl="0" algn="l">
              <a:spcBef>
                <a:spcPts val="0"/>
              </a:spcBef>
              <a:spcAft>
                <a:spcPts val="0"/>
              </a:spcAft>
              <a:buNone/>
            </a:pPr>
            <a:r>
              <a:t/>
            </a:r>
            <a:endParaRPr sz="1500">
              <a:solidFill>
                <a:srgbClr val="1F3A93"/>
              </a:solidFill>
              <a:latin typeface="Roboto"/>
              <a:ea typeface="Roboto"/>
              <a:cs typeface="Roboto"/>
              <a:sym typeface="Roboto"/>
            </a:endParaRPr>
          </a:p>
          <a:p>
            <a:pPr indent="0" lvl="0" marL="0" rtl="0" algn="l">
              <a:spcBef>
                <a:spcPts val="0"/>
              </a:spcBef>
              <a:spcAft>
                <a:spcPts val="0"/>
              </a:spcAft>
              <a:buNone/>
            </a:pPr>
            <a:r>
              <a:rPr lang="en" sz="1500">
                <a:solidFill>
                  <a:srgbClr val="1F3A93"/>
                </a:solidFill>
                <a:latin typeface="Roboto"/>
                <a:ea typeface="Roboto"/>
                <a:cs typeface="Roboto"/>
                <a:sym typeface="Roboto"/>
              </a:rPr>
              <a:t>I realize that tissue samples taken from this procedure may be used for research and will be stored at [name] hospital. </a:t>
            </a:r>
            <a:endParaRPr sz="1500">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6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Is this informed consent? </a:t>
            </a:r>
            <a:endParaRPr b="1">
              <a:solidFill>
                <a:srgbClr val="1F3A93"/>
              </a:solidFill>
              <a:latin typeface="Roboto Condensed"/>
              <a:ea typeface="Roboto Condensed"/>
              <a:cs typeface="Roboto Condensed"/>
              <a:sym typeface="Roboto Condensed"/>
            </a:endParaRPr>
          </a:p>
        </p:txBody>
      </p:sp>
      <p:cxnSp>
        <p:nvCxnSpPr>
          <p:cNvPr id="702" name="Google Shape;702;p6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03" name="Google Shape;703;p6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04" name="Google Shape;704;p6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705" name="Google Shape;705;p61"/>
          <p:cNvSpPr txBox="1"/>
          <p:nvPr>
            <p:ph idx="1" type="body"/>
          </p:nvPr>
        </p:nvSpPr>
        <p:spPr>
          <a:xfrm>
            <a:off x="477400" y="1133850"/>
            <a:ext cx="5209200" cy="1135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1F3A93"/>
                </a:solidFill>
                <a:latin typeface="Roboto"/>
                <a:ea typeface="Roboto"/>
                <a:cs typeface="Roboto"/>
                <a:sym typeface="Roboto"/>
              </a:rPr>
              <a:t>Directions: </a:t>
            </a:r>
            <a:r>
              <a:rPr lang="en" sz="2200">
                <a:solidFill>
                  <a:srgbClr val="1F3A93"/>
                </a:solidFill>
                <a:latin typeface="Roboto"/>
                <a:ea typeface="Roboto"/>
                <a:cs typeface="Roboto"/>
                <a:sym typeface="Roboto"/>
              </a:rPr>
              <a:t>In the following examples, determine if the patient’s rights are being violated using these three levels:</a:t>
            </a:r>
            <a:endParaRPr sz="2200">
              <a:solidFill>
                <a:srgbClr val="1F3A93"/>
              </a:solidFill>
              <a:latin typeface="Roboto"/>
              <a:ea typeface="Roboto"/>
              <a:cs typeface="Roboto"/>
              <a:sym typeface="Roboto"/>
            </a:endParaRPr>
          </a:p>
        </p:txBody>
      </p:sp>
      <p:pic>
        <p:nvPicPr>
          <p:cNvPr id="706" name="Google Shape;706;p61"/>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707" name="Google Shape;707;p61"/>
          <p:cNvSpPr/>
          <p:nvPr/>
        </p:nvSpPr>
        <p:spPr>
          <a:xfrm>
            <a:off x="311700" y="2372500"/>
            <a:ext cx="1545900" cy="14199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61"/>
          <p:cNvSpPr/>
          <p:nvPr/>
        </p:nvSpPr>
        <p:spPr>
          <a:xfrm>
            <a:off x="2503900" y="2372500"/>
            <a:ext cx="1545900" cy="14199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61"/>
          <p:cNvSpPr/>
          <p:nvPr/>
        </p:nvSpPr>
        <p:spPr>
          <a:xfrm>
            <a:off x="4696088" y="2372500"/>
            <a:ext cx="1545900" cy="1419900"/>
          </a:xfrm>
          <a:prstGeom prst="ellipse">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61"/>
          <p:cNvSpPr txBox="1"/>
          <p:nvPr>
            <p:ph idx="1" type="body"/>
          </p:nvPr>
        </p:nvSpPr>
        <p:spPr>
          <a:xfrm>
            <a:off x="190150" y="3895543"/>
            <a:ext cx="1736700" cy="1040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1F3A93"/>
                </a:solidFill>
                <a:latin typeface="Roboto"/>
                <a:ea typeface="Roboto"/>
                <a:cs typeface="Roboto"/>
                <a:sym typeface="Roboto"/>
              </a:rPr>
              <a:t>RED</a:t>
            </a:r>
            <a:r>
              <a:rPr b="1" lang="en" sz="1200">
                <a:solidFill>
                  <a:srgbClr val="1F3A93"/>
                </a:solidFill>
                <a:latin typeface="Roboto"/>
                <a:ea typeface="Roboto"/>
                <a:cs typeface="Roboto"/>
                <a:sym typeface="Roboto"/>
              </a:rPr>
              <a:t>: </a:t>
            </a:r>
            <a:r>
              <a:rPr lang="en" sz="1200">
                <a:solidFill>
                  <a:srgbClr val="1F3A93"/>
                </a:solidFill>
                <a:latin typeface="Roboto"/>
                <a:ea typeface="Roboto"/>
                <a:cs typeface="Roboto"/>
                <a:sym typeface="Roboto"/>
              </a:rPr>
              <a:t>The patient rights are definitely being violated. The patient doesn’t have enough information to be fully informed.</a:t>
            </a:r>
            <a:endParaRPr sz="1200">
              <a:solidFill>
                <a:srgbClr val="1F3A93"/>
              </a:solidFill>
              <a:latin typeface="Roboto"/>
              <a:ea typeface="Roboto"/>
              <a:cs typeface="Roboto"/>
              <a:sym typeface="Roboto"/>
            </a:endParaRPr>
          </a:p>
        </p:txBody>
      </p:sp>
      <p:sp>
        <p:nvSpPr>
          <p:cNvPr id="711" name="Google Shape;711;p61"/>
          <p:cNvSpPr txBox="1"/>
          <p:nvPr>
            <p:ph idx="1" type="body"/>
          </p:nvPr>
        </p:nvSpPr>
        <p:spPr>
          <a:xfrm>
            <a:off x="2434625" y="3895556"/>
            <a:ext cx="1736700" cy="11355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1F3A93"/>
                </a:solidFill>
                <a:latin typeface="Roboto"/>
                <a:ea typeface="Roboto"/>
                <a:cs typeface="Roboto"/>
                <a:sym typeface="Roboto"/>
              </a:rPr>
              <a:t>YELLOW</a:t>
            </a:r>
            <a:r>
              <a:rPr b="1" lang="en" sz="1200">
                <a:solidFill>
                  <a:srgbClr val="1F3A93"/>
                </a:solidFill>
                <a:latin typeface="Roboto"/>
                <a:ea typeface="Roboto"/>
                <a:cs typeface="Roboto"/>
                <a:sym typeface="Roboto"/>
              </a:rPr>
              <a:t>: </a:t>
            </a:r>
            <a:r>
              <a:rPr lang="en" sz="1200">
                <a:solidFill>
                  <a:srgbClr val="1F3A93"/>
                </a:solidFill>
                <a:latin typeface="Roboto"/>
                <a:ea typeface="Roboto"/>
                <a:cs typeface="Roboto"/>
                <a:sym typeface="Roboto"/>
              </a:rPr>
              <a:t>It is unclear if the patient rights are being violated. More information should be provided. </a:t>
            </a:r>
            <a:endParaRPr sz="1200">
              <a:solidFill>
                <a:srgbClr val="1F3A93"/>
              </a:solidFill>
              <a:latin typeface="Roboto"/>
              <a:ea typeface="Roboto"/>
              <a:cs typeface="Roboto"/>
              <a:sym typeface="Roboto"/>
            </a:endParaRPr>
          </a:p>
        </p:txBody>
      </p:sp>
      <p:sp>
        <p:nvSpPr>
          <p:cNvPr id="712" name="Google Shape;712;p61"/>
          <p:cNvSpPr txBox="1"/>
          <p:nvPr>
            <p:ph idx="1" type="body"/>
          </p:nvPr>
        </p:nvSpPr>
        <p:spPr>
          <a:xfrm>
            <a:off x="4626825" y="3913221"/>
            <a:ext cx="1736700" cy="1117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1F3A93"/>
                </a:solidFill>
                <a:latin typeface="Roboto"/>
                <a:ea typeface="Roboto"/>
                <a:cs typeface="Roboto"/>
                <a:sym typeface="Roboto"/>
              </a:rPr>
              <a:t>GREEN</a:t>
            </a:r>
            <a:r>
              <a:rPr b="1" lang="en" sz="1200">
                <a:solidFill>
                  <a:srgbClr val="1F3A93"/>
                </a:solidFill>
                <a:latin typeface="Roboto"/>
                <a:ea typeface="Roboto"/>
                <a:cs typeface="Roboto"/>
                <a:sym typeface="Roboto"/>
              </a:rPr>
              <a:t>: </a:t>
            </a:r>
            <a:r>
              <a:rPr lang="en" sz="1200">
                <a:solidFill>
                  <a:srgbClr val="1F3A93"/>
                </a:solidFill>
                <a:latin typeface="Roboto"/>
                <a:ea typeface="Roboto"/>
                <a:cs typeface="Roboto"/>
                <a:sym typeface="Roboto"/>
              </a:rPr>
              <a:t>The patient rights are not being violated because enough </a:t>
            </a:r>
            <a:r>
              <a:rPr lang="en" sz="1200">
                <a:solidFill>
                  <a:srgbClr val="1F3A93"/>
                </a:solidFill>
                <a:latin typeface="Roboto"/>
                <a:ea typeface="Roboto"/>
                <a:cs typeface="Roboto"/>
                <a:sym typeface="Roboto"/>
              </a:rPr>
              <a:t>information</a:t>
            </a:r>
            <a:r>
              <a:rPr lang="en" sz="1200">
                <a:solidFill>
                  <a:srgbClr val="1F3A93"/>
                </a:solidFill>
                <a:latin typeface="Roboto"/>
                <a:ea typeface="Roboto"/>
                <a:cs typeface="Roboto"/>
                <a:sym typeface="Roboto"/>
              </a:rPr>
              <a:t> is provided.</a:t>
            </a:r>
            <a:endParaRPr sz="1200">
              <a:solidFill>
                <a:srgbClr val="1F3A93"/>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6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Is this informed consent? </a:t>
            </a:r>
            <a:endParaRPr b="1">
              <a:solidFill>
                <a:srgbClr val="1F3A93"/>
              </a:solidFill>
              <a:latin typeface="Roboto Condensed"/>
              <a:ea typeface="Roboto Condensed"/>
              <a:cs typeface="Roboto Condensed"/>
              <a:sym typeface="Roboto Condensed"/>
            </a:endParaRPr>
          </a:p>
        </p:txBody>
      </p:sp>
      <p:cxnSp>
        <p:nvCxnSpPr>
          <p:cNvPr id="718" name="Google Shape;718;p6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19" name="Google Shape;719;p6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20" name="Google Shape;720;p6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721" name="Google Shape;721;p62"/>
          <p:cNvSpPr txBox="1"/>
          <p:nvPr>
            <p:ph idx="1" type="body"/>
          </p:nvPr>
        </p:nvSpPr>
        <p:spPr>
          <a:xfrm>
            <a:off x="201450" y="2626075"/>
            <a:ext cx="6773700" cy="17619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400">
                <a:solidFill>
                  <a:srgbClr val="00B2A9"/>
                </a:solidFill>
                <a:latin typeface="Roboto"/>
                <a:ea typeface="Roboto"/>
                <a:cs typeface="Roboto"/>
                <a:sym typeface="Roboto"/>
              </a:rPr>
              <a:t>Paul walks into a medical lab and when giving blood, the technician asks if she can use paul’s blood in her research on cancer.  Paul tells her “sure.”</a:t>
            </a:r>
            <a:endParaRPr b="1" sz="2400">
              <a:solidFill>
                <a:srgbClr val="00B2A9"/>
              </a:solidFill>
              <a:latin typeface="Roboto"/>
              <a:ea typeface="Roboto"/>
              <a:cs typeface="Roboto"/>
              <a:sym typeface="Roboto"/>
            </a:endParaRPr>
          </a:p>
        </p:txBody>
      </p:sp>
      <p:pic>
        <p:nvPicPr>
          <p:cNvPr id="722" name="Google Shape;722;p6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723" name="Google Shape;723;p62"/>
          <p:cNvSpPr/>
          <p:nvPr/>
        </p:nvSpPr>
        <p:spPr>
          <a:xfrm>
            <a:off x="1035150" y="1508875"/>
            <a:ext cx="1055100" cy="870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62"/>
          <p:cNvSpPr/>
          <p:nvPr/>
        </p:nvSpPr>
        <p:spPr>
          <a:xfrm>
            <a:off x="2531273" y="1508875"/>
            <a:ext cx="1055100" cy="870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62"/>
          <p:cNvSpPr/>
          <p:nvPr/>
        </p:nvSpPr>
        <p:spPr>
          <a:xfrm>
            <a:off x="4027388" y="1508875"/>
            <a:ext cx="1055100" cy="870000"/>
          </a:xfrm>
          <a:prstGeom prst="ellipse">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sp>
        <p:nvSpPr>
          <p:cNvPr id="129" name="Google Shape;129;p27"/>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Explain the importance of human cells</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the functions of the cell</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Students will be able to explain how/why cells are used in research</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130" name="Google Shape;130;p2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1" name="Google Shape;131;p27"/>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32" name="Google Shape;132;p2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33" name="Google Shape;133;p27"/>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6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Is this informed consent? </a:t>
            </a:r>
            <a:endParaRPr b="1">
              <a:solidFill>
                <a:srgbClr val="1F3A93"/>
              </a:solidFill>
              <a:latin typeface="Roboto Condensed"/>
              <a:ea typeface="Roboto Condensed"/>
              <a:cs typeface="Roboto Condensed"/>
              <a:sym typeface="Roboto Condensed"/>
            </a:endParaRPr>
          </a:p>
        </p:txBody>
      </p:sp>
      <p:cxnSp>
        <p:nvCxnSpPr>
          <p:cNvPr id="731" name="Google Shape;731;p6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32" name="Google Shape;732;p6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33" name="Google Shape;733;p6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734" name="Google Shape;734;p63"/>
          <p:cNvSpPr txBox="1"/>
          <p:nvPr>
            <p:ph idx="1" type="body"/>
          </p:nvPr>
        </p:nvSpPr>
        <p:spPr>
          <a:xfrm>
            <a:off x="201450" y="2626075"/>
            <a:ext cx="6773700" cy="2265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900">
                <a:solidFill>
                  <a:srgbClr val="00B2A9"/>
                </a:solidFill>
                <a:latin typeface="Roboto"/>
                <a:ea typeface="Roboto"/>
                <a:cs typeface="Roboto"/>
                <a:sym typeface="Roboto"/>
              </a:rPr>
              <a:t>Cindy learns about a vaccine trial and goes to sign up for it.  She meets with clinic staff who tell her </a:t>
            </a:r>
            <a:endParaRPr b="1" sz="1900">
              <a:solidFill>
                <a:srgbClr val="00B2A9"/>
              </a:solidFill>
              <a:latin typeface="Roboto"/>
              <a:ea typeface="Roboto"/>
              <a:cs typeface="Roboto"/>
              <a:sym typeface="Roboto"/>
            </a:endParaRPr>
          </a:p>
          <a:p>
            <a:pPr indent="-349250" lvl="0" marL="914400" rtl="0" algn="l">
              <a:lnSpc>
                <a:spcPct val="100000"/>
              </a:lnSpc>
              <a:spcBef>
                <a:spcPts val="0"/>
              </a:spcBef>
              <a:spcAft>
                <a:spcPts val="0"/>
              </a:spcAft>
              <a:buClr>
                <a:srgbClr val="00B2A9"/>
              </a:buClr>
              <a:buSzPts val="1900"/>
              <a:buFont typeface="Roboto"/>
              <a:buChar char="●"/>
            </a:pPr>
            <a:r>
              <a:rPr b="1" lang="en" sz="1900">
                <a:solidFill>
                  <a:srgbClr val="00B2A9"/>
                </a:solidFill>
                <a:latin typeface="Roboto"/>
                <a:ea typeface="Roboto"/>
                <a:cs typeface="Roboto"/>
                <a:sym typeface="Roboto"/>
              </a:rPr>
              <a:t>the study will last for 3 months</a:t>
            </a:r>
            <a:endParaRPr b="1" sz="1900">
              <a:solidFill>
                <a:srgbClr val="00B2A9"/>
              </a:solidFill>
              <a:latin typeface="Roboto"/>
              <a:ea typeface="Roboto"/>
              <a:cs typeface="Roboto"/>
              <a:sym typeface="Roboto"/>
            </a:endParaRPr>
          </a:p>
          <a:p>
            <a:pPr indent="-349250" lvl="0" marL="914400" rtl="0" algn="l">
              <a:lnSpc>
                <a:spcPct val="100000"/>
              </a:lnSpc>
              <a:spcBef>
                <a:spcPts val="0"/>
              </a:spcBef>
              <a:spcAft>
                <a:spcPts val="0"/>
              </a:spcAft>
              <a:buClr>
                <a:srgbClr val="00B2A9"/>
              </a:buClr>
              <a:buSzPts val="1900"/>
              <a:buFont typeface="Roboto"/>
              <a:buChar char="●"/>
            </a:pPr>
            <a:r>
              <a:rPr b="1" lang="en" sz="1900">
                <a:solidFill>
                  <a:srgbClr val="00B2A9"/>
                </a:solidFill>
                <a:latin typeface="Roboto"/>
                <a:ea typeface="Roboto"/>
                <a:cs typeface="Roboto"/>
                <a:sym typeface="Roboto"/>
              </a:rPr>
              <a:t>there are potential side effects of fever and disorientation</a:t>
            </a:r>
            <a:endParaRPr b="1" sz="1900">
              <a:solidFill>
                <a:srgbClr val="00B2A9"/>
              </a:solidFill>
              <a:latin typeface="Roboto"/>
              <a:ea typeface="Roboto"/>
              <a:cs typeface="Roboto"/>
              <a:sym typeface="Roboto"/>
            </a:endParaRPr>
          </a:p>
          <a:p>
            <a:pPr indent="-349250" lvl="0" marL="914400" rtl="0" algn="l">
              <a:lnSpc>
                <a:spcPct val="100000"/>
              </a:lnSpc>
              <a:spcBef>
                <a:spcPts val="0"/>
              </a:spcBef>
              <a:spcAft>
                <a:spcPts val="0"/>
              </a:spcAft>
              <a:buClr>
                <a:srgbClr val="00B2A9"/>
              </a:buClr>
              <a:buSzPts val="1900"/>
              <a:buFont typeface="Roboto"/>
              <a:buChar char="●"/>
            </a:pPr>
            <a:r>
              <a:rPr b="1" lang="en" sz="1900">
                <a:solidFill>
                  <a:srgbClr val="00B2A9"/>
                </a:solidFill>
                <a:latin typeface="Roboto"/>
                <a:ea typeface="Roboto"/>
                <a:cs typeface="Roboto"/>
                <a:sym typeface="Roboto"/>
              </a:rPr>
              <a:t>she will be compensated $100 for her participation</a:t>
            </a:r>
            <a:endParaRPr b="1" sz="1900">
              <a:solidFill>
                <a:srgbClr val="00B2A9"/>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900">
                <a:solidFill>
                  <a:srgbClr val="00B2A9"/>
                </a:solidFill>
                <a:latin typeface="Roboto"/>
                <a:ea typeface="Roboto"/>
                <a:cs typeface="Roboto"/>
                <a:sym typeface="Roboto"/>
              </a:rPr>
              <a:t>Cindy signs paperwork and starts in the trial</a:t>
            </a:r>
            <a:endParaRPr b="1" sz="1900">
              <a:solidFill>
                <a:srgbClr val="00B2A9"/>
              </a:solidFill>
              <a:latin typeface="Roboto"/>
              <a:ea typeface="Roboto"/>
              <a:cs typeface="Roboto"/>
              <a:sym typeface="Roboto"/>
            </a:endParaRPr>
          </a:p>
        </p:txBody>
      </p:sp>
      <p:pic>
        <p:nvPicPr>
          <p:cNvPr id="735" name="Google Shape;735;p63"/>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736" name="Google Shape;736;p63"/>
          <p:cNvSpPr/>
          <p:nvPr/>
        </p:nvSpPr>
        <p:spPr>
          <a:xfrm>
            <a:off x="1035150" y="1508875"/>
            <a:ext cx="1055100" cy="870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63"/>
          <p:cNvSpPr/>
          <p:nvPr/>
        </p:nvSpPr>
        <p:spPr>
          <a:xfrm>
            <a:off x="2531273" y="1508875"/>
            <a:ext cx="1055100" cy="870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63"/>
          <p:cNvSpPr/>
          <p:nvPr/>
        </p:nvSpPr>
        <p:spPr>
          <a:xfrm>
            <a:off x="4027388" y="1508875"/>
            <a:ext cx="1055100" cy="870000"/>
          </a:xfrm>
          <a:prstGeom prst="ellipse">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6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Is this informed consent? </a:t>
            </a:r>
            <a:endParaRPr b="1">
              <a:solidFill>
                <a:srgbClr val="1F3A93"/>
              </a:solidFill>
              <a:latin typeface="Roboto Condensed"/>
              <a:ea typeface="Roboto Condensed"/>
              <a:cs typeface="Roboto Condensed"/>
              <a:sym typeface="Roboto Condensed"/>
            </a:endParaRPr>
          </a:p>
        </p:txBody>
      </p:sp>
      <p:cxnSp>
        <p:nvCxnSpPr>
          <p:cNvPr id="744" name="Google Shape;744;p6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45" name="Google Shape;745;p64"/>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46" name="Google Shape;746;p6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747" name="Google Shape;747;p64"/>
          <p:cNvSpPr txBox="1"/>
          <p:nvPr>
            <p:ph idx="1" type="body"/>
          </p:nvPr>
        </p:nvSpPr>
        <p:spPr>
          <a:xfrm>
            <a:off x="201450" y="2626075"/>
            <a:ext cx="6773700" cy="2370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2400">
                <a:solidFill>
                  <a:srgbClr val="00B2A9"/>
                </a:solidFill>
                <a:latin typeface="Roboto"/>
                <a:ea typeface="Roboto"/>
                <a:cs typeface="Roboto"/>
                <a:sym typeface="Roboto"/>
              </a:rPr>
              <a:t>Carol provides informed consent to Dr. James to use her tissue specimen for research on lung cancer.  Dr. James has leftover tissue at the end of his research.  Not wanting to waste the tissue, Dr. James gives it to Dr. Lim.  Dr. Lim uses Carol’s tissue to study bronchitis.</a:t>
            </a:r>
            <a:endParaRPr b="1" sz="24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sz="2400">
              <a:solidFill>
                <a:srgbClr val="00B2A9"/>
              </a:solidFill>
              <a:latin typeface="Roboto"/>
              <a:ea typeface="Roboto"/>
              <a:cs typeface="Roboto"/>
              <a:sym typeface="Roboto"/>
            </a:endParaRPr>
          </a:p>
        </p:txBody>
      </p:sp>
      <p:pic>
        <p:nvPicPr>
          <p:cNvPr id="748" name="Google Shape;748;p64"/>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749" name="Google Shape;749;p64"/>
          <p:cNvSpPr/>
          <p:nvPr/>
        </p:nvSpPr>
        <p:spPr>
          <a:xfrm>
            <a:off x="1035150" y="1508875"/>
            <a:ext cx="1055100" cy="870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64"/>
          <p:cNvSpPr/>
          <p:nvPr/>
        </p:nvSpPr>
        <p:spPr>
          <a:xfrm>
            <a:off x="2531273" y="1508875"/>
            <a:ext cx="1055100" cy="870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64"/>
          <p:cNvSpPr/>
          <p:nvPr/>
        </p:nvSpPr>
        <p:spPr>
          <a:xfrm>
            <a:off x="4027388" y="1508875"/>
            <a:ext cx="1055100" cy="870000"/>
          </a:xfrm>
          <a:prstGeom prst="ellipse">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6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Is this informed consent? </a:t>
            </a:r>
            <a:endParaRPr b="1">
              <a:solidFill>
                <a:srgbClr val="1F3A93"/>
              </a:solidFill>
              <a:latin typeface="Roboto Condensed"/>
              <a:ea typeface="Roboto Condensed"/>
              <a:cs typeface="Roboto Condensed"/>
              <a:sym typeface="Roboto Condensed"/>
            </a:endParaRPr>
          </a:p>
        </p:txBody>
      </p:sp>
      <p:cxnSp>
        <p:nvCxnSpPr>
          <p:cNvPr id="757" name="Google Shape;757;p6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58" name="Google Shape;758;p6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59" name="Google Shape;759;p6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760" name="Google Shape;760;p65"/>
          <p:cNvSpPr txBox="1"/>
          <p:nvPr>
            <p:ph idx="1" type="body"/>
          </p:nvPr>
        </p:nvSpPr>
        <p:spPr>
          <a:xfrm>
            <a:off x="201450" y="2626075"/>
            <a:ext cx="6773700" cy="2370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00B2A9"/>
                </a:solidFill>
                <a:latin typeface="Roboto"/>
                <a:ea typeface="Roboto"/>
                <a:cs typeface="Roboto"/>
                <a:sym typeface="Roboto"/>
              </a:rPr>
              <a:t>A group of people volunteer for a study for a rare disease: they were told </a:t>
            </a:r>
            <a:endParaRPr b="1">
              <a:solidFill>
                <a:srgbClr val="00B2A9"/>
              </a:solidFill>
              <a:latin typeface="Roboto"/>
              <a:ea typeface="Roboto"/>
              <a:cs typeface="Roboto"/>
              <a:sym typeface="Roboto"/>
            </a:endParaRPr>
          </a:p>
          <a:p>
            <a:pPr indent="-342900" lvl="0" marL="914400" rtl="0" algn="l">
              <a:lnSpc>
                <a:spcPct val="100000"/>
              </a:lnSpc>
              <a:spcBef>
                <a:spcPts val="0"/>
              </a:spcBef>
              <a:spcAft>
                <a:spcPts val="0"/>
              </a:spcAft>
              <a:buClr>
                <a:srgbClr val="00B2A9"/>
              </a:buClr>
              <a:buSzPts val="1800"/>
              <a:buFont typeface="Roboto"/>
              <a:buChar char="●"/>
            </a:pPr>
            <a:r>
              <a:rPr b="1" lang="en">
                <a:solidFill>
                  <a:srgbClr val="00B2A9"/>
                </a:solidFill>
                <a:latin typeface="Roboto"/>
                <a:ea typeface="Roboto"/>
                <a:cs typeface="Roboto"/>
                <a:sym typeface="Roboto"/>
              </a:rPr>
              <a:t>how long the study would last, </a:t>
            </a:r>
            <a:endParaRPr b="1">
              <a:solidFill>
                <a:srgbClr val="00B2A9"/>
              </a:solidFill>
              <a:latin typeface="Roboto"/>
              <a:ea typeface="Roboto"/>
              <a:cs typeface="Roboto"/>
              <a:sym typeface="Roboto"/>
            </a:endParaRPr>
          </a:p>
          <a:p>
            <a:pPr indent="-342900" lvl="0" marL="914400" rtl="0" algn="l">
              <a:lnSpc>
                <a:spcPct val="100000"/>
              </a:lnSpc>
              <a:spcBef>
                <a:spcPts val="0"/>
              </a:spcBef>
              <a:spcAft>
                <a:spcPts val="0"/>
              </a:spcAft>
              <a:buClr>
                <a:srgbClr val="00B2A9"/>
              </a:buClr>
              <a:buSzPts val="1800"/>
              <a:buFont typeface="Roboto"/>
              <a:buChar char="●"/>
            </a:pPr>
            <a:r>
              <a:rPr b="1" lang="en">
                <a:solidFill>
                  <a:srgbClr val="00B2A9"/>
                </a:solidFill>
                <a:latin typeface="Roboto"/>
                <a:ea typeface="Roboto"/>
                <a:cs typeface="Roboto"/>
                <a:sym typeface="Roboto"/>
              </a:rPr>
              <a:t>the risks associated with the treatment, and </a:t>
            </a:r>
            <a:endParaRPr b="1">
              <a:solidFill>
                <a:srgbClr val="00B2A9"/>
              </a:solidFill>
              <a:latin typeface="Roboto"/>
              <a:ea typeface="Roboto"/>
              <a:cs typeface="Roboto"/>
              <a:sym typeface="Roboto"/>
            </a:endParaRPr>
          </a:p>
          <a:p>
            <a:pPr indent="-342900" lvl="0" marL="914400" rtl="0" algn="l">
              <a:lnSpc>
                <a:spcPct val="100000"/>
              </a:lnSpc>
              <a:spcBef>
                <a:spcPts val="0"/>
              </a:spcBef>
              <a:spcAft>
                <a:spcPts val="0"/>
              </a:spcAft>
              <a:buClr>
                <a:srgbClr val="00B2A9"/>
              </a:buClr>
              <a:buSzPts val="1800"/>
              <a:buFont typeface="Roboto"/>
              <a:buChar char="●"/>
            </a:pPr>
            <a:r>
              <a:rPr b="1" lang="en">
                <a:solidFill>
                  <a:srgbClr val="00B2A9"/>
                </a:solidFill>
                <a:latin typeface="Roboto"/>
                <a:ea typeface="Roboto"/>
                <a:cs typeface="Roboto"/>
                <a:sym typeface="Roboto"/>
              </a:rPr>
              <a:t>that they would not receive compensation. </a:t>
            </a:r>
            <a:endParaRPr b="1">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b="1" lang="en">
                <a:solidFill>
                  <a:srgbClr val="00B2A9"/>
                </a:solidFill>
                <a:latin typeface="Roboto"/>
                <a:ea typeface="Roboto"/>
                <a:cs typeface="Roboto"/>
                <a:sym typeface="Roboto"/>
              </a:rPr>
              <a:t>The researchers did not tell the volunteers about an existing cure to the disease (the cure is a different treatment than that being used in the trial).</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p:txBody>
      </p:sp>
      <p:pic>
        <p:nvPicPr>
          <p:cNvPr id="761" name="Google Shape;761;p65"/>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762" name="Google Shape;762;p65"/>
          <p:cNvSpPr/>
          <p:nvPr/>
        </p:nvSpPr>
        <p:spPr>
          <a:xfrm>
            <a:off x="1035150" y="1508875"/>
            <a:ext cx="1055100" cy="870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65"/>
          <p:cNvSpPr/>
          <p:nvPr/>
        </p:nvSpPr>
        <p:spPr>
          <a:xfrm>
            <a:off x="2531273" y="1508875"/>
            <a:ext cx="1055100" cy="870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65"/>
          <p:cNvSpPr/>
          <p:nvPr/>
        </p:nvSpPr>
        <p:spPr>
          <a:xfrm>
            <a:off x="4027388" y="1508875"/>
            <a:ext cx="1055100" cy="870000"/>
          </a:xfrm>
          <a:prstGeom prst="ellipse">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6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Is this informed consent? </a:t>
            </a:r>
            <a:endParaRPr b="1">
              <a:solidFill>
                <a:srgbClr val="1F3A93"/>
              </a:solidFill>
              <a:latin typeface="Roboto Condensed"/>
              <a:ea typeface="Roboto Condensed"/>
              <a:cs typeface="Roboto Condensed"/>
              <a:sym typeface="Roboto Condensed"/>
            </a:endParaRPr>
          </a:p>
        </p:txBody>
      </p:sp>
      <p:cxnSp>
        <p:nvCxnSpPr>
          <p:cNvPr id="770" name="Google Shape;770;p6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71" name="Google Shape;771;p6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72" name="Google Shape;772;p6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773" name="Google Shape;773;p66"/>
          <p:cNvSpPr txBox="1"/>
          <p:nvPr>
            <p:ph idx="1" type="body"/>
          </p:nvPr>
        </p:nvSpPr>
        <p:spPr>
          <a:xfrm>
            <a:off x="201450" y="2626075"/>
            <a:ext cx="6773700" cy="2370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00B2A9"/>
                </a:solidFill>
                <a:latin typeface="Roboto"/>
                <a:ea typeface="Roboto"/>
                <a:cs typeface="Roboto"/>
                <a:sym typeface="Roboto"/>
              </a:rPr>
              <a:t>John provides informed consent for Dr. Golde to use his bone marrow for research of leukemia. Dr. Golde then patents John’s bone marrow cells and sells them to labs across the world. The consent form stated John would not be compensated for this research, but didn’t say Dr. Golde would sell the tissue.</a:t>
            </a:r>
            <a:endParaRPr b="1">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b="1" lang="en">
                <a:solidFill>
                  <a:srgbClr val="00B2A9"/>
                </a:solidFill>
                <a:latin typeface="Roboto"/>
                <a:ea typeface="Roboto"/>
                <a:cs typeface="Roboto"/>
                <a:sym typeface="Roboto"/>
              </a:rPr>
              <a:t>Dr. Golde earns millions of dollars through the sales, but John is not compensated.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p:txBody>
      </p:sp>
      <p:pic>
        <p:nvPicPr>
          <p:cNvPr id="774" name="Google Shape;774;p66"/>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775" name="Google Shape;775;p66"/>
          <p:cNvSpPr/>
          <p:nvPr/>
        </p:nvSpPr>
        <p:spPr>
          <a:xfrm>
            <a:off x="1035150" y="1508875"/>
            <a:ext cx="1055100" cy="870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66"/>
          <p:cNvSpPr/>
          <p:nvPr/>
        </p:nvSpPr>
        <p:spPr>
          <a:xfrm>
            <a:off x="2531273" y="1508875"/>
            <a:ext cx="1055100" cy="8700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66"/>
          <p:cNvSpPr/>
          <p:nvPr/>
        </p:nvSpPr>
        <p:spPr>
          <a:xfrm>
            <a:off x="4027388" y="1508875"/>
            <a:ext cx="1055100" cy="870000"/>
          </a:xfrm>
          <a:prstGeom prst="ellipse">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6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John Moore</a:t>
            </a:r>
            <a:endParaRPr b="1">
              <a:solidFill>
                <a:srgbClr val="1F3A93"/>
              </a:solidFill>
              <a:latin typeface="Roboto Condensed"/>
              <a:ea typeface="Roboto Condensed"/>
              <a:cs typeface="Roboto Condensed"/>
              <a:sym typeface="Roboto Condensed"/>
            </a:endParaRPr>
          </a:p>
        </p:txBody>
      </p:sp>
      <p:cxnSp>
        <p:nvCxnSpPr>
          <p:cNvPr id="783" name="Google Shape;783;p6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84" name="Google Shape;784;p67"/>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85" name="Google Shape;785;p6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786" name="Google Shape;786;p67"/>
          <p:cNvSpPr txBox="1"/>
          <p:nvPr>
            <p:ph idx="1" type="body"/>
          </p:nvPr>
        </p:nvSpPr>
        <p:spPr>
          <a:xfrm>
            <a:off x="477400" y="1133850"/>
            <a:ext cx="7413600" cy="38199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In 1976, John Moore was suffering from leukemia and went to see Dr. Golde at UCLA, who removed his spleen</a:t>
            </a:r>
            <a:endParaRPr sz="1700">
              <a:solidFill>
                <a:srgbClr val="1F3A93"/>
              </a:solidFill>
              <a:latin typeface="Roboto"/>
              <a:ea typeface="Roboto"/>
              <a:cs typeface="Roboto"/>
              <a:sym typeface="Roboto"/>
            </a:endParaRPr>
          </a:p>
          <a:p>
            <a:pPr indent="-336550" lvl="0" marL="457200" rtl="0" algn="l">
              <a:lnSpc>
                <a:spcPct val="100000"/>
              </a:lnSpc>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Like Lacks’s doctors, Golde realized there was money in Moore’s cells. (they were overproducing lymphokines, small proteins that are vital to the immune system) </a:t>
            </a:r>
            <a:endParaRPr sz="1700">
              <a:solidFill>
                <a:srgbClr val="1F3A93"/>
              </a:solidFill>
              <a:latin typeface="Roboto"/>
              <a:ea typeface="Roboto"/>
              <a:cs typeface="Roboto"/>
              <a:sym typeface="Roboto"/>
            </a:endParaRPr>
          </a:p>
          <a:p>
            <a:pPr indent="-336550" lvl="0" marL="457200" rtl="0" algn="l">
              <a:lnSpc>
                <a:spcPct val="100000"/>
              </a:lnSpc>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For the next seven years, Golde asked Moore to return to the hospital to give blood, skin and bone marrow samples. </a:t>
            </a:r>
            <a:endParaRPr sz="1700">
              <a:solidFill>
                <a:srgbClr val="1F3A93"/>
              </a:solidFill>
              <a:latin typeface="Roboto"/>
              <a:ea typeface="Roboto"/>
              <a:cs typeface="Roboto"/>
              <a:sym typeface="Roboto"/>
            </a:endParaRPr>
          </a:p>
          <a:p>
            <a:pPr indent="-336550" lvl="0" marL="457200" rtl="0" algn="l">
              <a:lnSpc>
                <a:spcPct val="100000"/>
              </a:lnSpc>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Later, Moore learned that Golde had patented his cells into the “Mo” line, with a potential value of 3 billion dollars.</a:t>
            </a:r>
            <a:endParaRPr sz="1700">
              <a:solidFill>
                <a:srgbClr val="1F3A93"/>
              </a:solidFill>
              <a:latin typeface="Roboto"/>
              <a:ea typeface="Roboto"/>
              <a:cs typeface="Roboto"/>
              <a:sym typeface="Roboto"/>
            </a:endParaRPr>
          </a:p>
          <a:p>
            <a:pPr indent="-336550" lvl="0" marL="457200" rtl="0" algn="l">
              <a:lnSpc>
                <a:spcPct val="100000"/>
              </a:lnSpc>
              <a:spcBef>
                <a:spcPts val="0"/>
              </a:spcBef>
              <a:spcAft>
                <a:spcPts val="0"/>
              </a:spcAft>
              <a:buClr>
                <a:srgbClr val="1F3A93"/>
              </a:buClr>
              <a:buSzPts val="1700"/>
              <a:buFont typeface="Roboto"/>
              <a:buChar char="●"/>
            </a:pPr>
            <a:r>
              <a:rPr lang="en" sz="1700">
                <a:solidFill>
                  <a:srgbClr val="1F3A93"/>
                </a:solidFill>
                <a:latin typeface="Roboto"/>
                <a:ea typeface="Roboto"/>
                <a:cs typeface="Roboto"/>
                <a:sym typeface="Roboto"/>
              </a:rPr>
              <a:t>Moore filed a lawsuit against Golde, but the CA supreme court ruled in favor of Golde, saying that once his spleen was removed from his body, Moore did not have any rights to it and therefore he did not have any rights to the profits Golde made</a:t>
            </a:r>
            <a:endParaRPr sz="1700">
              <a:solidFill>
                <a:srgbClr val="1F3A93"/>
              </a:solidFill>
              <a:latin typeface="Roboto"/>
              <a:ea typeface="Roboto"/>
              <a:cs typeface="Roboto"/>
              <a:sym typeface="Roboto"/>
            </a:endParaRPr>
          </a:p>
        </p:txBody>
      </p:sp>
      <p:pic>
        <p:nvPicPr>
          <p:cNvPr id="787" name="Google Shape;787;p67"/>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6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Did the Court Get It Wrong?</a:t>
            </a:r>
            <a:endParaRPr b="1">
              <a:solidFill>
                <a:srgbClr val="1F3A93"/>
              </a:solidFill>
              <a:latin typeface="Roboto Condensed"/>
              <a:ea typeface="Roboto Condensed"/>
              <a:cs typeface="Roboto Condensed"/>
              <a:sym typeface="Roboto Condensed"/>
            </a:endParaRPr>
          </a:p>
        </p:txBody>
      </p:sp>
      <p:cxnSp>
        <p:nvCxnSpPr>
          <p:cNvPr id="793" name="Google Shape;793;p6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94" name="Google Shape;794;p6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95" name="Google Shape;795;p6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96" name="Google Shape;796;p68"/>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aphicFrame>
        <p:nvGraphicFramePr>
          <p:cNvPr id="797" name="Google Shape;797;p68"/>
          <p:cNvGraphicFramePr/>
          <p:nvPr/>
        </p:nvGraphicFramePr>
        <p:xfrm>
          <a:off x="409575" y="1797822"/>
          <a:ext cx="3000000" cy="3000000"/>
        </p:xfrm>
        <a:graphic>
          <a:graphicData uri="http://schemas.openxmlformats.org/drawingml/2006/table">
            <a:tbl>
              <a:tblPr>
                <a:noFill/>
                <a:tableStyleId>{F470593E-6CC9-47AD-8F29-507DE2B6AD98}</a:tableStyleId>
              </a:tblPr>
              <a:tblGrid>
                <a:gridCol w="3580225"/>
                <a:gridCol w="3580225"/>
              </a:tblGrid>
              <a:tr h="2115400">
                <a:tc>
                  <a:txBody>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Should </a:t>
                      </a:r>
                      <a:r>
                        <a:rPr b="1" lang="en" sz="2400">
                          <a:solidFill>
                            <a:srgbClr val="1F3A93"/>
                          </a:solidFill>
                          <a:latin typeface="Roboto"/>
                          <a:ea typeface="Roboto"/>
                          <a:cs typeface="Roboto"/>
                          <a:sym typeface="Roboto"/>
                        </a:rPr>
                        <a:t>John Moore</a:t>
                      </a:r>
                      <a:r>
                        <a:rPr lang="en" sz="2400">
                          <a:solidFill>
                            <a:srgbClr val="1F3A93"/>
                          </a:solidFill>
                          <a:latin typeface="Roboto"/>
                          <a:ea typeface="Roboto"/>
                          <a:cs typeface="Roboto"/>
                          <a:sym typeface="Roboto"/>
                        </a:rPr>
                        <a:t> be compensated? </a:t>
                      </a:r>
                      <a:endParaRPr sz="24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Should the </a:t>
                      </a:r>
                      <a:r>
                        <a:rPr b="1" lang="en" sz="2400">
                          <a:solidFill>
                            <a:srgbClr val="1F3A93"/>
                          </a:solidFill>
                          <a:latin typeface="Roboto"/>
                          <a:ea typeface="Roboto"/>
                          <a:cs typeface="Roboto"/>
                          <a:sym typeface="Roboto"/>
                        </a:rPr>
                        <a:t>Lacks</a:t>
                      </a:r>
                      <a:r>
                        <a:rPr lang="en" sz="2400">
                          <a:solidFill>
                            <a:srgbClr val="1F3A93"/>
                          </a:solidFill>
                          <a:latin typeface="Roboto"/>
                          <a:ea typeface="Roboto"/>
                          <a:cs typeface="Roboto"/>
                          <a:sym typeface="Roboto"/>
                        </a:rPr>
                        <a:t> family be compensated? </a:t>
                      </a:r>
                      <a:endParaRPr sz="24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6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803" name="Google Shape;803;p6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04" name="Google Shape;804;p69"/>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805" name="Google Shape;805;p69"/>
          <p:cNvGraphicFramePr/>
          <p:nvPr/>
        </p:nvGraphicFramePr>
        <p:xfrm>
          <a:off x="581625" y="2054700"/>
          <a:ext cx="3000000" cy="3000000"/>
        </p:xfrm>
        <a:graphic>
          <a:graphicData uri="http://schemas.openxmlformats.org/drawingml/2006/table">
            <a:tbl>
              <a:tblPr>
                <a:noFill/>
                <a:tableStyleId>{F470593E-6CC9-47AD-8F29-507DE2B6AD98}</a:tableStyleId>
              </a:tblPr>
              <a:tblGrid>
                <a:gridCol w="787855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would you define “informed consent”?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806" name="Google Shape;806;p69"/>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pic>
        <p:nvPicPr>
          <p:cNvPr id="807" name="Google Shape;807;p69"/>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808" name="Google Shape;808;p69"/>
          <p:cNvSpPr txBox="1"/>
          <p:nvPr/>
        </p:nvSpPr>
        <p:spPr>
          <a:xfrm>
            <a:off x="149450" y="4161750"/>
            <a:ext cx="7170600" cy="785100"/>
          </a:xfrm>
          <a:prstGeom prst="rect">
            <a:avLst/>
          </a:prstGeom>
          <a:solidFill>
            <a:srgbClr val="00B2A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In 2021, the family of Henrietta Lacks sued a pharmaceutical company named </a:t>
            </a:r>
            <a:r>
              <a:rPr lang="en" sz="1300">
                <a:solidFill>
                  <a:schemeClr val="dk1"/>
                </a:solidFill>
                <a:latin typeface="Roboto"/>
                <a:ea typeface="Roboto"/>
                <a:cs typeface="Roboto"/>
                <a:sym typeface="Roboto"/>
              </a:rPr>
              <a:t>Thermo Fisher Scientific Inc. </a:t>
            </a:r>
            <a:r>
              <a:rPr lang="en" sz="1300">
                <a:latin typeface="Roboto"/>
                <a:ea typeface="Roboto"/>
                <a:cs typeface="Roboto"/>
                <a:sym typeface="Roboto"/>
              </a:rPr>
              <a:t>for compensation of using the HeLa cells since they have continued to benefit financially from the HeLa cell line. To date, no decision has been made. </a:t>
            </a:r>
            <a:endParaRPr sz="1300">
              <a:latin typeface="Roboto"/>
              <a:ea typeface="Roboto"/>
              <a:cs typeface="Roboto"/>
              <a:sym typeface="Roboto"/>
            </a:endParaRPr>
          </a:p>
        </p:txBody>
      </p:sp>
      <p:sp>
        <p:nvSpPr>
          <p:cNvPr id="809" name="Google Shape;809;p69"/>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813" name="Shape 813"/>
        <p:cNvGrpSpPr/>
        <p:nvPr/>
      </p:nvGrpSpPr>
      <p:grpSpPr>
        <a:xfrm>
          <a:off x="0" y="0"/>
          <a:ext cx="0" cy="0"/>
          <a:chOff x="0" y="0"/>
          <a:chExt cx="0" cy="0"/>
        </a:xfrm>
      </p:grpSpPr>
      <p:pic>
        <p:nvPicPr>
          <p:cNvPr id="814" name="Google Shape;814;p70"/>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815" name="Google Shape;815;p70"/>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4</a:t>
            </a:r>
            <a:endParaRPr b="1" sz="4800">
              <a:solidFill>
                <a:schemeClr val="lt1"/>
              </a:solidFill>
              <a:latin typeface="Roboto Condensed"/>
              <a:ea typeface="Roboto Condensed"/>
              <a:cs typeface="Roboto Condensed"/>
              <a:sym typeface="Roboto Condensed"/>
            </a:endParaRPr>
          </a:p>
        </p:txBody>
      </p:sp>
      <p:sp>
        <p:nvSpPr>
          <p:cNvPr id="816" name="Google Shape;816;p70"/>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HUMANS IN RESEARCH</a:t>
            </a:r>
            <a:endParaRPr sz="2600">
              <a:solidFill>
                <a:schemeClr val="lt1"/>
              </a:solidFill>
              <a:latin typeface="Raleway Medium"/>
              <a:ea typeface="Raleway Medium"/>
              <a:cs typeface="Raleway Medium"/>
              <a:sym typeface="Raleway Medium"/>
            </a:endParaRPr>
          </a:p>
        </p:txBody>
      </p:sp>
      <p:cxnSp>
        <p:nvCxnSpPr>
          <p:cNvPr id="817" name="Google Shape;817;p70"/>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818" name="Google Shape;818;p70"/>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819" name="Google Shape;819;p70"/>
          <p:cNvPicPr preferRelativeResize="0"/>
          <p:nvPr/>
        </p:nvPicPr>
        <p:blipFill rotWithShape="1">
          <a:blip r:embed="rId5">
            <a:alphaModFix/>
          </a:blip>
          <a:srcRect b="0" l="0" r="0" t="0"/>
          <a:stretch/>
        </p:blipFill>
        <p:spPr>
          <a:xfrm>
            <a:off x="5753313" y="1100363"/>
            <a:ext cx="2958515" cy="295851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7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825" name="Google Shape;825;p7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26" name="Google Shape;826;p7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827" name="Google Shape;827;p7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828" name="Google Shape;828;p71"/>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pic>
        <p:nvPicPr>
          <p:cNvPr id="829" name="Google Shape;829;p71"/>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aphicFrame>
        <p:nvGraphicFramePr>
          <p:cNvPr id="830" name="Google Shape;830;p71"/>
          <p:cNvGraphicFramePr/>
          <p:nvPr/>
        </p:nvGraphicFramePr>
        <p:xfrm>
          <a:off x="803513" y="2411150"/>
          <a:ext cx="3000000" cy="3000000"/>
        </p:xfrm>
        <a:graphic>
          <a:graphicData uri="http://schemas.openxmlformats.org/drawingml/2006/table">
            <a:tbl>
              <a:tblPr>
                <a:noFill/>
                <a:tableStyleId>{F470593E-6CC9-47AD-8F29-507DE2B6AD98}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Do you have a problem with using humans in scientific research?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7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836" name="Google Shape;836;p7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37" name="Google Shape;837;p7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838" name="Google Shape;838;p7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39" name="Google Shape;839;p7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840" name="Google Shape;840;p72"/>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that </a:t>
            </a:r>
            <a:r>
              <a:rPr b="1" lang="en" sz="2200">
                <a:solidFill>
                  <a:srgbClr val="00B2A9"/>
                </a:solidFill>
                <a:latin typeface="Roboto"/>
                <a:ea typeface="Roboto"/>
                <a:cs typeface="Roboto"/>
                <a:sym typeface="Roboto"/>
              </a:rPr>
              <a:t>ethical</a:t>
            </a:r>
            <a:r>
              <a:rPr b="1" lang="en" sz="2200">
                <a:solidFill>
                  <a:srgbClr val="00B2A9"/>
                </a:solidFill>
                <a:latin typeface="Roboto"/>
                <a:ea typeface="Roboto"/>
                <a:cs typeface="Roboto"/>
                <a:sym typeface="Roboto"/>
              </a:rPr>
              <a:t> judgements are required when research is done with human participation</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learn that researchers must follow ethical guidelines that result in the consideration of populations that are used for research</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analyze and discuss the ethical use of human </a:t>
            </a:r>
            <a:r>
              <a:rPr b="1" lang="en" sz="2200">
                <a:solidFill>
                  <a:srgbClr val="00B2A9"/>
                </a:solidFill>
                <a:latin typeface="Roboto"/>
                <a:ea typeface="Roboto"/>
                <a:cs typeface="Roboto"/>
                <a:sym typeface="Roboto"/>
              </a:rPr>
              <a:t>participants</a:t>
            </a:r>
            <a:r>
              <a:rPr b="1" lang="en" sz="2200">
                <a:solidFill>
                  <a:srgbClr val="00B2A9"/>
                </a:solidFill>
                <a:latin typeface="Roboto"/>
                <a:ea typeface="Roboto"/>
                <a:cs typeface="Roboto"/>
                <a:sym typeface="Roboto"/>
              </a:rPr>
              <a:t> in historical research cases, select the principle that was most violated, and defend their choice</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39" name="Google Shape;139;p28"/>
          <p:cNvSpPr txBox="1"/>
          <p:nvPr>
            <p:ph idx="1" type="body"/>
          </p:nvPr>
        </p:nvSpPr>
        <p:spPr>
          <a:xfrm>
            <a:off x="287925" y="183700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 lesson: What are cells?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What do cells do?</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40" name="Google Shape;140;p2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1" name="Google Shape;141;p28"/>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142" name="Google Shape;142;p2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43" name="Google Shape;143;p28"/>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7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846" name="Google Shape;846;p73"/>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Human Ethics in </a:t>
            </a:r>
            <a:r>
              <a:rPr b="1" lang="en" sz="2400">
                <a:solidFill>
                  <a:srgbClr val="00B2A9"/>
                </a:solidFill>
                <a:latin typeface="Roboto"/>
                <a:ea typeface="Roboto"/>
                <a:cs typeface="Roboto"/>
                <a:sym typeface="Roboto"/>
              </a:rPr>
              <a:t>Research</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Case Studies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847" name="Google Shape;847;p7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48" name="Google Shape;848;p73"/>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849" name="Google Shape;849;p7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50" name="Google Shape;850;p73"/>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7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Humans in Research</a:t>
            </a:r>
            <a:endParaRPr b="1">
              <a:solidFill>
                <a:srgbClr val="1F3A93"/>
              </a:solidFill>
              <a:latin typeface="Roboto Condensed"/>
              <a:ea typeface="Roboto Condensed"/>
              <a:cs typeface="Roboto Condensed"/>
              <a:sym typeface="Roboto Condensed"/>
            </a:endParaRPr>
          </a:p>
        </p:txBody>
      </p:sp>
      <p:cxnSp>
        <p:nvCxnSpPr>
          <p:cNvPr id="856" name="Google Shape;856;p7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57" name="Google Shape;857;p74"/>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858" name="Google Shape;858;p7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59" name="Google Shape;859;p74"/>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860" name="Google Shape;860;p74"/>
          <p:cNvSpPr txBox="1"/>
          <p:nvPr/>
        </p:nvSpPr>
        <p:spPr>
          <a:xfrm>
            <a:off x="149450" y="4278900"/>
            <a:ext cx="7170600" cy="785100"/>
          </a:xfrm>
          <a:prstGeom prst="rect">
            <a:avLst/>
          </a:prstGeom>
          <a:solidFill>
            <a:srgbClr val="00B2A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The historical case studies used in this lesson are U.S. cases and span a time period from the 1030s to the 1970s. However, the issues surrounding each case continue to be discussed today. </a:t>
            </a:r>
            <a:endParaRPr sz="1300">
              <a:latin typeface="Roboto"/>
              <a:ea typeface="Roboto"/>
              <a:cs typeface="Roboto"/>
              <a:sym typeface="Roboto"/>
            </a:endParaRPr>
          </a:p>
        </p:txBody>
      </p:sp>
      <p:sp>
        <p:nvSpPr>
          <p:cNvPr id="861" name="Google Shape;861;p74"/>
          <p:cNvSpPr txBox="1"/>
          <p:nvPr/>
        </p:nvSpPr>
        <p:spPr>
          <a:xfrm>
            <a:off x="185215" y="1173038"/>
            <a:ext cx="6090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1F3A93"/>
                </a:solidFill>
              </a:rPr>
              <a:t>During the upcoming activity, you will each read two of four case studies to learn more about using humans in </a:t>
            </a:r>
            <a:r>
              <a:rPr lang="en" sz="1800">
                <a:solidFill>
                  <a:srgbClr val="1F3A93"/>
                </a:solidFill>
              </a:rPr>
              <a:t>research</a:t>
            </a:r>
            <a:r>
              <a:rPr lang="en" sz="1800">
                <a:solidFill>
                  <a:srgbClr val="1F3A93"/>
                </a:solidFill>
              </a:rPr>
              <a:t>. </a:t>
            </a:r>
            <a:endParaRPr sz="1800"/>
          </a:p>
        </p:txBody>
      </p:sp>
      <p:grpSp>
        <p:nvGrpSpPr>
          <p:cNvPr id="862" name="Google Shape;862;p74"/>
          <p:cNvGrpSpPr/>
          <p:nvPr/>
        </p:nvGrpSpPr>
        <p:grpSpPr>
          <a:xfrm>
            <a:off x="1338508" y="3047097"/>
            <a:ext cx="3783413" cy="404211"/>
            <a:chOff x="4867300" y="1166049"/>
            <a:chExt cx="3819700" cy="457200"/>
          </a:xfrm>
        </p:grpSpPr>
        <p:sp>
          <p:nvSpPr>
            <p:cNvPr id="863" name="Google Shape;863;p74"/>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74"/>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865" name="Google Shape;865;p74"/>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The Tuskegee Study </a:t>
              </a:r>
              <a:endParaRPr>
                <a:solidFill>
                  <a:srgbClr val="202124"/>
                </a:solidFill>
                <a:latin typeface="Google Sans"/>
                <a:ea typeface="Google Sans"/>
                <a:cs typeface="Google Sans"/>
                <a:sym typeface="Google Sans"/>
              </a:endParaRPr>
            </a:p>
          </p:txBody>
        </p:sp>
      </p:grpSp>
      <p:grpSp>
        <p:nvGrpSpPr>
          <p:cNvPr id="866" name="Google Shape;866;p74"/>
          <p:cNvGrpSpPr/>
          <p:nvPr/>
        </p:nvGrpSpPr>
        <p:grpSpPr>
          <a:xfrm>
            <a:off x="1338508" y="2467984"/>
            <a:ext cx="3783413" cy="404211"/>
            <a:chOff x="4867300" y="2385249"/>
            <a:chExt cx="3819700" cy="457200"/>
          </a:xfrm>
        </p:grpSpPr>
        <p:sp>
          <p:nvSpPr>
            <p:cNvPr id="867" name="Google Shape;867;p74"/>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74"/>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869" name="Google Shape;869;p74"/>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The Havasupai Indians</a:t>
              </a:r>
              <a:endParaRPr>
                <a:solidFill>
                  <a:srgbClr val="202124"/>
                </a:solidFill>
                <a:latin typeface="Google Sans"/>
                <a:ea typeface="Google Sans"/>
                <a:cs typeface="Google Sans"/>
                <a:sym typeface="Google Sans"/>
              </a:endParaRPr>
            </a:p>
          </p:txBody>
        </p:sp>
      </p:grpSp>
      <p:grpSp>
        <p:nvGrpSpPr>
          <p:cNvPr id="870" name="Google Shape;870;p74"/>
          <p:cNvGrpSpPr/>
          <p:nvPr/>
        </p:nvGrpSpPr>
        <p:grpSpPr>
          <a:xfrm>
            <a:off x="1338508" y="3626165"/>
            <a:ext cx="3783413" cy="404211"/>
            <a:chOff x="4867300" y="2994849"/>
            <a:chExt cx="3819700" cy="457200"/>
          </a:xfrm>
        </p:grpSpPr>
        <p:sp>
          <p:nvSpPr>
            <p:cNvPr id="871" name="Google Shape;871;p74"/>
            <p:cNvSpPr/>
            <p:nvPr/>
          </p:nvSpPr>
          <p:spPr>
            <a:xfrm rot="-5400000">
              <a:off x="6621800" y="13868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74"/>
            <p:cNvSpPr/>
            <p:nvPr/>
          </p:nvSpPr>
          <p:spPr>
            <a:xfrm>
              <a:off x="4867300" y="30575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873" name="Google Shape;873;p74"/>
            <p:cNvSpPr txBox="1"/>
            <p:nvPr/>
          </p:nvSpPr>
          <p:spPr>
            <a:xfrm>
              <a:off x="5613025" y="30575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The Willowbrook Study</a:t>
              </a:r>
              <a:endParaRPr>
                <a:solidFill>
                  <a:srgbClr val="202124"/>
                </a:solidFill>
                <a:latin typeface="Google Sans"/>
                <a:ea typeface="Google Sans"/>
                <a:cs typeface="Google Sans"/>
                <a:sym typeface="Google Sans"/>
              </a:endParaRPr>
            </a:p>
          </p:txBody>
        </p:sp>
      </p:grpSp>
      <p:grpSp>
        <p:nvGrpSpPr>
          <p:cNvPr id="874" name="Google Shape;874;p74"/>
          <p:cNvGrpSpPr/>
          <p:nvPr/>
        </p:nvGrpSpPr>
        <p:grpSpPr>
          <a:xfrm>
            <a:off x="1338509" y="1888894"/>
            <a:ext cx="3783413" cy="404211"/>
            <a:chOff x="4867300" y="1775649"/>
            <a:chExt cx="3819700" cy="457200"/>
          </a:xfrm>
        </p:grpSpPr>
        <p:sp>
          <p:nvSpPr>
            <p:cNvPr id="875" name="Google Shape;875;p74"/>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74"/>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877" name="Google Shape;877;p74"/>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Henrietta Lacks HeLa cells</a:t>
              </a:r>
              <a:endParaRPr>
                <a:solidFill>
                  <a:srgbClr val="202124"/>
                </a:solidFill>
                <a:latin typeface="Google Sans"/>
                <a:ea typeface="Google Sans"/>
                <a:cs typeface="Google Sans"/>
                <a:sym typeface="Google Sans"/>
              </a:endParaRPr>
            </a:p>
          </p:txBody>
        </p:sp>
      </p:grpSp>
      <p:sp>
        <p:nvSpPr>
          <p:cNvPr id="878" name="Google Shape;878;p74"/>
          <p:cNvSpPr/>
          <p:nvPr/>
        </p:nvSpPr>
        <p:spPr>
          <a:xfrm>
            <a:off x="1414674" y="2002361"/>
            <a:ext cx="160725" cy="17727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A</a:t>
            </a:r>
          </a:p>
        </p:txBody>
      </p:sp>
      <p:sp>
        <p:nvSpPr>
          <p:cNvPr id="879" name="Google Shape;879;p74"/>
          <p:cNvSpPr/>
          <p:nvPr/>
        </p:nvSpPr>
        <p:spPr>
          <a:xfrm>
            <a:off x="1430149" y="2581461"/>
            <a:ext cx="129779" cy="17727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B</a:t>
            </a:r>
          </a:p>
        </p:txBody>
      </p:sp>
      <p:sp>
        <p:nvSpPr>
          <p:cNvPr id="880" name="Google Shape;880;p74"/>
          <p:cNvSpPr/>
          <p:nvPr/>
        </p:nvSpPr>
        <p:spPr>
          <a:xfrm>
            <a:off x="1414187" y="3157573"/>
            <a:ext cx="151849" cy="183217"/>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C</a:t>
            </a:r>
          </a:p>
        </p:txBody>
      </p:sp>
      <p:sp>
        <p:nvSpPr>
          <p:cNvPr id="881" name="Google Shape;881;p74"/>
          <p:cNvSpPr/>
          <p:nvPr/>
        </p:nvSpPr>
        <p:spPr>
          <a:xfrm>
            <a:off x="1419112" y="3739648"/>
            <a:ext cx="142013" cy="17727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D</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7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Guiding Questions</a:t>
            </a:r>
            <a:endParaRPr b="1">
              <a:solidFill>
                <a:srgbClr val="1F3A93"/>
              </a:solidFill>
              <a:latin typeface="Roboto Condensed"/>
              <a:ea typeface="Roboto Condensed"/>
              <a:cs typeface="Roboto Condensed"/>
              <a:sym typeface="Roboto Condensed"/>
            </a:endParaRPr>
          </a:p>
        </p:txBody>
      </p:sp>
      <p:cxnSp>
        <p:nvCxnSpPr>
          <p:cNvPr id="887" name="Google Shape;887;p7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88" name="Google Shape;888;p75"/>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889" name="Google Shape;889;p7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90" name="Google Shape;890;p75"/>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891" name="Google Shape;891;p75"/>
          <p:cNvSpPr/>
          <p:nvPr/>
        </p:nvSpPr>
        <p:spPr>
          <a:xfrm>
            <a:off x="1087725" y="1325000"/>
            <a:ext cx="448500" cy="4488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892" name="Google Shape;892;p75"/>
          <p:cNvSpPr txBox="1"/>
          <p:nvPr/>
        </p:nvSpPr>
        <p:spPr>
          <a:xfrm>
            <a:off x="380176" y="1919000"/>
            <a:ext cx="1863600" cy="75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rgbClr val="434343"/>
                </a:solidFill>
                <a:latin typeface="Roboto"/>
                <a:ea typeface="Roboto"/>
                <a:cs typeface="Roboto"/>
                <a:sym typeface="Roboto"/>
              </a:rPr>
              <a:t>What good came out of the research? What was the </a:t>
            </a:r>
            <a:r>
              <a:rPr lang="en" sz="1200">
                <a:solidFill>
                  <a:srgbClr val="434343"/>
                </a:solidFill>
                <a:latin typeface="Roboto"/>
                <a:ea typeface="Roboto"/>
                <a:cs typeface="Roboto"/>
                <a:sym typeface="Roboto"/>
              </a:rPr>
              <a:t>importance</a:t>
            </a:r>
            <a:r>
              <a:rPr lang="en" sz="1200">
                <a:solidFill>
                  <a:srgbClr val="434343"/>
                </a:solidFill>
                <a:latin typeface="Roboto"/>
                <a:ea typeface="Roboto"/>
                <a:cs typeface="Roboto"/>
                <a:sym typeface="Roboto"/>
              </a:rPr>
              <a:t> of the study?</a:t>
            </a:r>
            <a:endParaRPr sz="1200">
              <a:solidFill>
                <a:srgbClr val="434343"/>
              </a:solidFill>
              <a:latin typeface="Roboto"/>
              <a:ea typeface="Roboto"/>
              <a:cs typeface="Roboto"/>
              <a:sym typeface="Roboto"/>
            </a:endParaRPr>
          </a:p>
        </p:txBody>
      </p:sp>
      <p:sp>
        <p:nvSpPr>
          <p:cNvPr id="893" name="Google Shape;893;p75"/>
          <p:cNvSpPr txBox="1"/>
          <p:nvPr/>
        </p:nvSpPr>
        <p:spPr>
          <a:xfrm>
            <a:off x="1007875" y="1402301"/>
            <a:ext cx="608100" cy="204000"/>
          </a:xfrm>
          <a:prstGeom prst="rect">
            <a:avLst/>
          </a:prstGeom>
          <a:noFill/>
          <a:ln>
            <a:noFill/>
          </a:ln>
        </p:spPr>
        <p:txBody>
          <a:bodyPr anchorCtr="0" anchor="ctr" bIns="0" lIns="91425" spcFirstLastPara="1" rIns="91425" wrap="square" tIns="216000">
            <a:noAutofit/>
          </a:bodyPr>
          <a:lstStyle/>
          <a:p>
            <a:pPr indent="0" lvl="0" marL="0" rtl="0" algn="ctr">
              <a:spcBef>
                <a:spcPts val="0"/>
              </a:spcBef>
              <a:spcAft>
                <a:spcPts val="1600"/>
              </a:spcAft>
              <a:buNone/>
            </a:pPr>
            <a:r>
              <a:rPr lang="en" sz="1600">
                <a:solidFill>
                  <a:srgbClr val="F3F3F3"/>
                </a:solidFill>
                <a:latin typeface="Anton"/>
                <a:ea typeface="Anton"/>
                <a:cs typeface="Anton"/>
                <a:sym typeface="Anton"/>
              </a:rPr>
              <a:t>01</a:t>
            </a:r>
            <a:endParaRPr sz="1600">
              <a:solidFill>
                <a:srgbClr val="F3F3F3"/>
              </a:solidFill>
              <a:latin typeface="Anton"/>
              <a:ea typeface="Anton"/>
              <a:cs typeface="Anton"/>
              <a:sym typeface="Anton"/>
            </a:endParaRPr>
          </a:p>
        </p:txBody>
      </p:sp>
      <p:sp>
        <p:nvSpPr>
          <p:cNvPr id="894" name="Google Shape;894;p75"/>
          <p:cNvSpPr/>
          <p:nvPr/>
        </p:nvSpPr>
        <p:spPr>
          <a:xfrm>
            <a:off x="3100725" y="1325000"/>
            <a:ext cx="448500" cy="4488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895" name="Google Shape;895;p75"/>
          <p:cNvSpPr txBox="1"/>
          <p:nvPr/>
        </p:nvSpPr>
        <p:spPr>
          <a:xfrm>
            <a:off x="2393176" y="1919000"/>
            <a:ext cx="1863600" cy="75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rgbClr val="434343"/>
                </a:solidFill>
                <a:latin typeface="Roboto"/>
                <a:ea typeface="Roboto"/>
                <a:cs typeface="Roboto"/>
                <a:sym typeface="Roboto"/>
              </a:rPr>
              <a:t>What things were not fair or are questionable about the research or its process?</a:t>
            </a:r>
            <a:endParaRPr sz="1200">
              <a:solidFill>
                <a:srgbClr val="434343"/>
              </a:solidFill>
              <a:latin typeface="Roboto"/>
              <a:ea typeface="Roboto"/>
              <a:cs typeface="Roboto"/>
              <a:sym typeface="Roboto"/>
            </a:endParaRPr>
          </a:p>
        </p:txBody>
      </p:sp>
      <p:sp>
        <p:nvSpPr>
          <p:cNvPr id="896" name="Google Shape;896;p75"/>
          <p:cNvSpPr txBox="1"/>
          <p:nvPr/>
        </p:nvSpPr>
        <p:spPr>
          <a:xfrm>
            <a:off x="3020875" y="1402301"/>
            <a:ext cx="608100" cy="204000"/>
          </a:xfrm>
          <a:prstGeom prst="rect">
            <a:avLst/>
          </a:prstGeom>
          <a:noFill/>
          <a:ln>
            <a:noFill/>
          </a:ln>
        </p:spPr>
        <p:txBody>
          <a:bodyPr anchorCtr="0" anchor="ctr" bIns="0" lIns="91425" spcFirstLastPara="1" rIns="91425" wrap="square" tIns="216000">
            <a:noAutofit/>
          </a:bodyPr>
          <a:lstStyle/>
          <a:p>
            <a:pPr indent="0" lvl="0" marL="0" rtl="0" algn="ctr">
              <a:spcBef>
                <a:spcPts val="0"/>
              </a:spcBef>
              <a:spcAft>
                <a:spcPts val="1600"/>
              </a:spcAft>
              <a:buNone/>
            </a:pPr>
            <a:r>
              <a:rPr lang="en" sz="1600">
                <a:solidFill>
                  <a:srgbClr val="F3F3F3"/>
                </a:solidFill>
                <a:latin typeface="Anton"/>
                <a:ea typeface="Anton"/>
                <a:cs typeface="Anton"/>
                <a:sym typeface="Anton"/>
              </a:rPr>
              <a:t>02</a:t>
            </a:r>
            <a:endParaRPr sz="1600">
              <a:solidFill>
                <a:srgbClr val="F3F3F3"/>
              </a:solidFill>
              <a:latin typeface="Anton"/>
              <a:ea typeface="Anton"/>
              <a:cs typeface="Anton"/>
              <a:sym typeface="Anton"/>
            </a:endParaRPr>
          </a:p>
        </p:txBody>
      </p:sp>
      <p:sp>
        <p:nvSpPr>
          <p:cNvPr id="897" name="Google Shape;897;p75"/>
          <p:cNvSpPr/>
          <p:nvPr/>
        </p:nvSpPr>
        <p:spPr>
          <a:xfrm>
            <a:off x="5113725" y="1325000"/>
            <a:ext cx="448500" cy="4488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898" name="Google Shape;898;p75"/>
          <p:cNvSpPr txBox="1"/>
          <p:nvPr/>
        </p:nvSpPr>
        <p:spPr>
          <a:xfrm>
            <a:off x="4406176" y="1919000"/>
            <a:ext cx="1863600" cy="75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rgbClr val="434343"/>
                </a:solidFill>
                <a:latin typeface="Roboto"/>
                <a:ea typeface="Roboto"/>
                <a:cs typeface="Roboto"/>
                <a:sym typeface="Roboto"/>
              </a:rPr>
              <a:t>Who was involved in the case? Directly? Indirectly? </a:t>
            </a:r>
            <a:endParaRPr sz="1200">
              <a:solidFill>
                <a:srgbClr val="434343"/>
              </a:solidFill>
              <a:latin typeface="Roboto"/>
              <a:ea typeface="Roboto"/>
              <a:cs typeface="Roboto"/>
              <a:sym typeface="Roboto"/>
            </a:endParaRPr>
          </a:p>
        </p:txBody>
      </p:sp>
      <p:sp>
        <p:nvSpPr>
          <p:cNvPr id="899" name="Google Shape;899;p75"/>
          <p:cNvSpPr txBox="1"/>
          <p:nvPr/>
        </p:nvSpPr>
        <p:spPr>
          <a:xfrm>
            <a:off x="5033875" y="1402301"/>
            <a:ext cx="608100" cy="204000"/>
          </a:xfrm>
          <a:prstGeom prst="rect">
            <a:avLst/>
          </a:prstGeom>
          <a:noFill/>
          <a:ln>
            <a:noFill/>
          </a:ln>
        </p:spPr>
        <p:txBody>
          <a:bodyPr anchorCtr="0" anchor="ctr" bIns="0" lIns="91425" spcFirstLastPara="1" rIns="91425" wrap="square" tIns="216000">
            <a:noAutofit/>
          </a:bodyPr>
          <a:lstStyle/>
          <a:p>
            <a:pPr indent="0" lvl="0" marL="0" rtl="0" algn="ctr">
              <a:spcBef>
                <a:spcPts val="0"/>
              </a:spcBef>
              <a:spcAft>
                <a:spcPts val="1600"/>
              </a:spcAft>
              <a:buNone/>
            </a:pPr>
            <a:r>
              <a:rPr lang="en" sz="1600">
                <a:solidFill>
                  <a:srgbClr val="F3F3F3"/>
                </a:solidFill>
                <a:latin typeface="Anton"/>
                <a:ea typeface="Anton"/>
                <a:cs typeface="Anton"/>
                <a:sym typeface="Anton"/>
              </a:rPr>
              <a:t>03</a:t>
            </a:r>
            <a:endParaRPr sz="1600">
              <a:solidFill>
                <a:srgbClr val="F3F3F3"/>
              </a:solidFill>
              <a:latin typeface="Anton"/>
              <a:ea typeface="Anton"/>
              <a:cs typeface="Anton"/>
              <a:sym typeface="Anton"/>
            </a:endParaRPr>
          </a:p>
        </p:txBody>
      </p:sp>
      <p:sp>
        <p:nvSpPr>
          <p:cNvPr id="900" name="Google Shape;900;p75"/>
          <p:cNvSpPr/>
          <p:nvPr/>
        </p:nvSpPr>
        <p:spPr>
          <a:xfrm>
            <a:off x="829300" y="3127300"/>
            <a:ext cx="448500" cy="4488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901" name="Google Shape;901;p75"/>
          <p:cNvSpPr txBox="1"/>
          <p:nvPr/>
        </p:nvSpPr>
        <p:spPr>
          <a:xfrm>
            <a:off x="121751" y="3721300"/>
            <a:ext cx="1863600" cy="75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rgbClr val="434343"/>
                </a:solidFill>
                <a:latin typeface="Roboto"/>
                <a:ea typeface="Roboto"/>
                <a:cs typeface="Roboto"/>
                <a:sym typeface="Roboto"/>
              </a:rPr>
              <a:t>Was everyone involved fully aware of and did they agree to be part of all aspects of the research? </a:t>
            </a:r>
            <a:endParaRPr sz="1200">
              <a:solidFill>
                <a:srgbClr val="434343"/>
              </a:solidFill>
              <a:latin typeface="Roboto"/>
              <a:ea typeface="Roboto"/>
              <a:cs typeface="Roboto"/>
              <a:sym typeface="Roboto"/>
            </a:endParaRPr>
          </a:p>
        </p:txBody>
      </p:sp>
      <p:sp>
        <p:nvSpPr>
          <p:cNvPr id="902" name="Google Shape;902;p75"/>
          <p:cNvSpPr txBox="1"/>
          <p:nvPr/>
        </p:nvSpPr>
        <p:spPr>
          <a:xfrm>
            <a:off x="749450" y="3204601"/>
            <a:ext cx="608100" cy="204000"/>
          </a:xfrm>
          <a:prstGeom prst="rect">
            <a:avLst/>
          </a:prstGeom>
          <a:noFill/>
          <a:ln>
            <a:noFill/>
          </a:ln>
        </p:spPr>
        <p:txBody>
          <a:bodyPr anchorCtr="0" anchor="ctr" bIns="0" lIns="91425" spcFirstLastPara="1" rIns="91425" wrap="square" tIns="216000">
            <a:noAutofit/>
          </a:bodyPr>
          <a:lstStyle/>
          <a:p>
            <a:pPr indent="0" lvl="0" marL="0" rtl="0" algn="ctr">
              <a:spcBef>
                <a:spcPts val="0"/>
              </a:spcBef>
              <a:spcAft>
                <a:spcPts val="1600"/>
              </a:spcAft>
              <a:buNone/>
            </a:pPr>
            <a:r>
              <a:rPr lang="en" sz="1600">
                <a:solidFill>
                  <a:srgbClr val="F3F3F3"/>
                </a:solidFill>
                <a:latin typeface="Anton"/>
                <a:ea typeface="Anton"/>
                <a:cs typeface="Anton"/>
                <a:sym typeface="Anton"/>
              </a:rPr>
              <a:t>04</a:t>
            </a:r>
            <a:endParaRPr sz="1600">
              <a:solidFill>
                <a:srgbClr val="F3F3F3"/>
              </a:solidFill>
              <a:latin typeface="Anton"/>
              <a:ea typeface="Anton"/>
              <a:cs typeface="Anton"/>
              <a:sym typeface="Anton"/>
            </a:endParaRPr>
          </a:p>
        </p:txBody>
      </p:sp>
      <p:sp>
        <p:nvSpPr>
          <p:cNvPr id="903" name="Google Shape;903;p75"/>
          <p:cNvSpPr/>
          <p:nvPr/>
        </p:nvSpPr>
        <p:spPr>
          <a:xfrm>
            <a:off x="2619700" y="3127300"/>
            <a:ext cx="448500" cy="4488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904" name="Google Shape;904;p75"/>
          <p:cNvSpPr txBox="1"/>
          <p:nvPr/>
        </p:nvSpPr>
        <p:spPr>
          <a:xfrm>
            <a:off x="1912151" y="3721300"/>
            <a:ext cx="1863600" cy="75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rgbClr val="434343"/>
                </a:solidFill>
                <a:latin typeface="Roboto"/>
                <a:ea typeface="Roboto"/>
                <a:cs typeface="Roboto"/>
                <a:sym typeface="Roboto"/>
              </a:rPr>
              <a:t>What was society’s role in the case? </a:t>
            </a:r>
            <a:endParaRPr sz="1200">
              <a:solidFill>
                <a:srgbClr val="434343"/>
              </a:solidFill>
              <a:latin typeface="Roboto"/>
              <a:ea typeface="Roboto"/>
              <a:cs typeface="Roboto"/>
              <a:sym typeface="Roboto"/>
            </a:endParaRPr>
          </a:p>
        </p:txBody>
      </p:sp>
      <p:sp>
        <p:nvSpPr>
          <p:cNvPr id="905" name="Google Shape;905;p75"/>
          <p:cNvSpPr txBox="1"/>
          <p:nvPr/>
        </p:nvSpPr>
        <p:spPr>
          <a:xfrm>
            <a:off x="2539850" y="3204601"/>
            <a:ext cx="608100" cy="204000"/>
          </a:xfrm>
          <a:prstGeom prst="rect">
            <a:avLst/>
          </a:prstGeom>
          <a:noFill/>
          <a:ln>
            <a:noFill/>
          </a:ln>
        </p:spPr>
        <p:txBody>
          <a:bodyPr anchorCtr="0" anchor="ctr" bIns="0" lIns="91425" spcFirstLastPara="1" rIns="91425" wrap="square" tIns="216000">
            <a:noAutofit/>
          </a:bodyPr>
          <a:lstStyle/>
          <a:p>
            <a:pPr indent="0" lvl="0" marL="0" rtl="0" algn="ctr">
              <a:spcBef>
                <a:spcPts val="0"/>
              </a:spcBef>
              <a:spcAft>
                <a:spcPts val="1600"/>
              </a:spcAft>
              <a:buNone/>
            </a:pPr>
            <a:r>
              <a:rPr lang="en" sz="1600">
                <a:solidFill>
                  <a:srgbClr val="F3F3F3"/>
                </a:solidFill>
                <a:latin typeface="Anton"/>
                <a:ea typeface="Anton"/>
                <a:cs typeface="Anton"/>
                <a:sym typeface="Anton"/>
              </a:rPr>
              <a:t>05</a:t>
            </a:r>
            <a:endParaRPr sz="1600">
              <a:solidFill>
                <a:srgbClr val="F3F3F3"/>
              </a:solidFill>
              <a:latin typeface="Anton"/>
              <a:ea typeface="Anton"/>
              <a:cs typeface="Anton"/>
              <a:sym typeface="Anton"/>
            </a:endParaRPr>
          </a:p>
        </p:txBody>
      </p:sp>
      <p:sp>
        <p:nvSpPr>
          <p:cNvPr id="906" name="Google Shape;906;p75"/>
          <p:cNvSpPr/>
          <p:nvPr/>
        </p:nvSpPr>
        <p:spPr>
          <a:xfrm>
            <a:off x="4428450" y="3127300"/>
            <a:ext cx="448500" cy="4488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907" name="Google Shape;907;p75"/>
          <p:cNvSpPr txBox="1"/>
          <p:nvPr/>
        </p:nvSpPr>
        <p:spPr>
          <a:xfrm>
            <a:off x="3720901" y="3721300"/>
            <a:ext cx="1863600" cy="75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rgbClr val="434343"/>
                </a:solidFill>
                <a:latin typeface="Roboto"/>
                <a:ea typeface="Roboto"/>
                <a:cs typeface="Roboto"/>
                <a:sym typeface="Roboto"/>
              </a:rPr>
              <a:t>How did social issues (e.g. poverty, education, religion) influence the case? </a:t>
            </a:r>
            <a:endParaRPr sz="1200">
              <a:solidFill>
                <a:srgbClr val="434343"/>
              </a:solidFill>
              <a:latin typeface="Roboto"/>
              <a:ea typeface="Roboto"/>
              <a:cs typeface="Roboto"/>
              <a:sym typeface="Roboto"/>
            </a:endParaRPr>
          </a:p>
        </p:txBody>
      </p:sp>
      <p:sp>
        <p:nvSpPr>
          <p:cNvPr id="908" name="Google Shape;908;p75"/>
          <p:cNvSpPr txBox="1"/>
          <p:nvPr/>
        </p:nvSpPr>
        <p:spPr>
          <a:xfrm>
            <a:off x="4348600" y="3204601"/>
            <a:ext cx="608100" cy="204000"/>
          </a:xfrm>
          <a:prstGeom prst="rect">
            <a:avLst/>
          </a:prstGeom>
          <a:noFill/>
          <a:ln>
            <a:noFill/>
          </a:ln>
        </p:spPr>
        <p:txBody>
          <a:bodyPr anchorCtr="0" anchor="ctr" bIns="0" lIns="91425" spcFirstLastPara="1" rIns="91425" wrap="square" tIns="216000">
            <a:noAutofit/>
          </a:bodyPr>
          <a:lstStyle/>
          <a:p>
            <a:pPr indent="0" lvl="0" marL="0" rtl="0" algn="ctr">
              <a:spcBef>
                <a:spcPts val="0"/>
              </a:spcBef>
              <a:spcAft>
                <a:spcPts val="1600"/>
              </a:spcAft>
              <a:buNone/>
            </a:pPr>
            <a:r>
              <a:rPr lang="en" sz="1600">
                <a:solidFill>
                  <a:srgbClr val="F3F3F3"/>
                </a:solidFill>
                <a:latin typeface="Anton"/>
                <a:ea typeface="Anton"/>
                <a:cs typeface="Anton"/>
                <a:sym typeface="Anton"/>
              </a:rPr>
              <a:t>06</a:t>
            </a:r>
            <a:endParaRPr sz="1600">
              <a:solidFill>
                <a:srgbClr val="F3F3F3"/>
              </a:solidFill>
              <a:latin typeface="Anton"/>
              <a:ea typeface="Anton"/>
              <a:cs typeface="Anton"/>
              <a:sym typeface="Anton"/>
            </a:endParaRPr>
          </a:p>
        </p:txBody>
      </p:sp>
      <p:sp>
        <p:nvSpPr>
          <p:cNvPr id="909" name="Google Shape;909;p75"/>
          <p:cNvSpPr/>
          <p:nvPr/>
        </p:nvSpPr>
        <p:spPr>
          <a:xfrm>
            <a:off x="6292050" y="3127300"/>
            <a:ext cx="448500" cy="4488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910" name="Google Shape;910;p75"/>
          <p:cNvSpPr txBox="1"/>
          <p:nvPr/>
        </p:nvSpPr>
        <p:spPr>
          <a:xfrm>
            <a:off x="5584501" y="3721300"/>
            <a:ext cx="1863600" cy="75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rgbClr val="434343"/>
                </a:solidFill>
                <a:latin typeface="Roboto"/>
                <a:ea typeface="Roboto"/>
                <a:cs typeface="Roboto"/>
                <a:sym typeface="Roboto"/>
              </a:rPr>
              <a:t>What core values were in conflict in this case? </a:t>
            </a:r>
            <a:endParaRPr sz="1200">
              <a:solidFill>
                <a:srgbClr val="434343"/>
              </a:solidFill>
              <a:latin typeface="Roboto"/>
              <a:ea typeface="Roboto"/>
              <a:cs typeface="Roboto"/>
              <a:sym typeface="Roboto"/>
            </a:endParaRPr>
          </a:p>
        </p:txBody>
      </p:sp>
      <p:sp>
        <p:nvSpPr>
          <p:cNvPr id="911" name="Google Shape;911;p75"/>
          <p:cNvSpPr txBox="1"/>
          <p:nvPr/>
        </p:nvSpPr>
        <p:spPr>
          <a:xfrm>
            <a:off x="6212200" y="3204601"/>
            <a:ext cx="608100" cy="204000"/>
          </a:xfrm>
          <a:prstGeom prst="rect">
            <a:avLst/>
          </a:prstGeom>
          <a:noFill/>
          <a:ln>
            <a:noFill/>
          </a:ln>
        </p:spPr>
        <p:txBody>
          <a:bodyPr anchorCtr="0" anchor="ctr" bIns="0" lIns="91425" spcFirstLastPara="1" rIns="91425" wrap="square" tIns="216000">
            <a:noAutofit/>
          </a:bodyPr>
          <a:lstStyle/>
          <a:p>
            <a:pPr indent="0" lvl="0" marL="0" rtl="0" algn="ctr">
              <a:spcBef>
                <a:spcPts val="0"/>
              </a:spcBef>
              <a:spcAft>
                <a:spcPts val="1600"/>
              </a:spcAft>
              <a:buNone/>
            </a:pPr>
            <a:r>
              <a:rPr lang="en" sz="1600">
                <a:solidFill>
                  <a:srgbClr val="F3F3F3"/>
                </a:solidFill>
                <a:latin typeface="Anton"/>
                <a:ea typeface="Anton"/>
                <a:cs typeface="Anton"/>
                <a:sym typeface="Anton"/>
              </a:rPr>
              <a:t>07</a:t>
            </a:r>
            <a:endParaRPr sz="1600">
              <a:solidFill>
                <a:srgbClr val="F3F3F3"/>
              </a:solidFill>
              <a:latin typeface="Anton"/>
              <a:ea typeface="Anton"/>
              <a:cs typeface="Anton"/>
              <a:sym typeface="Anton"/>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7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917" name="Google Shape;917;p7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18" name="Google Shape;918;p7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19" name="Google Shape;919;p7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920" name="Google Shape;920;p76"/>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THINK</a:t>
            </a:r>
            <a:endParaRPr b="1" sz="3000">
              <a:solidFill>
                <a:srgbClr val="00B2A9"/>
              </a:solidFill>
              <a:latin typeface="Roboto"/>
              <a:ea typeface="Roboto"/>
              <a:cs typeface="Roboto"/>
              <a:sym typeface="Roboto"/>
            </a:endParaRPr>
          </a:p>
        </p:txBody>
      </p:sp>
      <p:pic>
        <p:nvPicPr>
          <p:cNvPr id="921" name="Google Shape;921;p76"/>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pSp>
        <p:nvGrpSpPr>
          <p:cNvPr id="922" name="Google Shape;922;p76"/>
          <p:cNvGrpSpPr/>
          <p:nvPr/>
        </p:nvGrpSpPr>
        <p:grpSpPr>
          <a:xfrm>
            <a:off x="1792408" y="3492372"/>
            <a:ext cx="3783413" cy="404211"/>
            <a:chOff x="4867300" y="1166049"/>
            <a:chExt cx="3819700" cy="457200"/>
          </a:xfrm>
        </p:grpSpPr>
        <p:sp>
          <p:nvSpPr>
            <p:cNvPr id="923" name="Google Shape;923;p76"/>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76"/>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925" name="Google Shape;925;p76"/>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The Tuskegee Study </a:t>
              </a:r>
              <a:endParaRPr>
                <a:solidFill>
                  <a:srgbClr val="202124"/>
                </a:solidFill>
                <a:latin typeface="Google Sans"/>
                <a:ea typeface="Google Sans"/>
                <a:cs typeface="Google Sans"/>
                <a:sym typeface="Google Sans"/>
              </a:endParaRPr>
            </a:p>
          </p:txBody>
        </p:sp>
      </p:grpSp>
      <p:grpSp>
        <p:nvGrpSpPr>
          <p:cNvPr id="926" name="Google Shape;926;p76"/>
          <p:cNvGrpSpPr/>
          <p:nvPr/>
        </p:nvGrpSpPr>
        <p:grpSpPr>
          <a:xfrm>
            <a:off x="1792408" y="2913259"/>
            <a:ext cx="3783413" cy="404211"/>
            <a:chOff x="4867300" y="2385249"/>
            <a:chExt cx="3819700" cy="457200"/>
          </a:xfrm>
        </p:grpSpPr>
        <p:sp>
          <p:nvSpPr>
            <p:cNvPr id="927" name="Google Shape;927;p76"/>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76"/>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929" name="Google Shape;929;p76"/>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The Havasupai Indians</a:t>
              </a:r>
              <a:endParaRPr>
                <a:solidFill>
                  <a:srgbClr val="202124"/>
                </a:solidFill>
                <a:latin typeface="Google Sans"/>
                <a:ea typeface="Google Sans"/>
                <a:cs typeface="Google Sans"/>
                <a:sym typeface="Google Sans"/>
              </a:endParaRPr>
            </a:p>
          </p:txBody>
        </p:sp>
      </p:grpSp>
      <p:grpSp>
        <p:nvGrpSpPr>
          <p:cNvPr id="930" name="Google Shape;930;p76"/>
          <p:cNvGrpSpPr/>
          <p:nvPr/>
        </p:nvGrpSpPr>
        <p:grpSpPr>
          <a:xfrm>
            <a:off x="1792408" y="4071440"/>
            <a:ext cx="3783413" cy="404211"/>
            <a:chOff x="4867300" y="2994849"/>
            <a:chExt cx="3819700" cy="457200"/>
          </a:xfrm>
        </p:grpSpPr>
        <p:sp>
          <p:nvSpPr>
            <p:cNvPr id="931" name="Google Shape;931;p76"/>
            <p:cNvSpPr/>
            <p:nvPr/>
          </p:nvSpPr>
          <p:spPr>
            <a:xfrm rot="-5400000">
              <a:off x="6621800" y="13868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76"/>
            <p:cNvSpPr/>
            <p:nvPr/>
          </p:nvSpPr>
          <p:spPr>
            <a:xfrm>
              <a:off x="4867300" y="30575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933" name="Google Shape;933;p76"/>
            <p:cNvSpPr txBox="1"/>
            <p:nvPr/>
          </p:nvSpPr>
          <p:spPr>
            <a:xfrm>
              <a:off x="5613025" y="30575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The Willowbrook Study</a:t>
              </a:r>
              <a:endParaRPr>
                <a:solidFill>
                  <a:srgbClr val="202124"/>
                </a:solidFill>
                <a:latin typeface="Google Sans"/>
                <a:ea typeface="Google Sans"/>
                <a:cs typeface="Google Sans"/>
                <a:sym typeface="Google Sans"/>
              </a:endParaRPr>
            </a:p>
          </p:txBody>
        </p:sp>
      </p:grpSp>
      <p:grpSp>
        <p:nvGrpSpPr>
          <p:cNvPr id="934" name="Google Shape;934;p76"/>
          <p:cNvGrpSpPr/>
          <p:nvPr/>
        </p:nvGrpSpPr>
        <p:grpSpPr>
          <a:xfrm>
            <a:off x="1792409" y="2334169"/>
            <a:ext cx="3783413" cy="404211"/>
            <a:chOff x="4867300" y="1775649"/>
            <a:chExt cx="3819700" cy="457200"/>
          </a:xfrm>
        </p:grpSpPr>
        <p:sp>
          <p:nvSpPr>
            <p:cNvPr id="935" name="Google Shape;935;p76"/>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76"/>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937" name="Google Shape;937;p76"/>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Henrietta Lacks HeLa cells</a:t>
              </a:r>
              <a:endParaRPr>
                <a:solidFill>
                  <a:srgbClr val="202124"/>
                </a:solidFill>
                <a:latin typeface="Google Sans"/>
                <a:ea typeface="Google Sans"/>
                <a:cs typeface="Google Sans"/>
                <a:sym typeface="Google Sans"/>
              </a:endParaRPr>
            </a:p>
          </p:txBody>
        </p:sp>
      </p:grpSp>
      <p:sp>
        <p:nvSpPr>
          <p:cNvPr id="938" name="Google Shape;938;p76"/>
          <p:cNvSpPr/>
          <p:nvPr/>
        </p:nvSpPr>
        <p:spPr>
          <a:xfrm>
            <a:off x="1868574" y="2447636"/>
            <a:ext cx="160725" cy="17727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A</a:t>
            </a:r>
          </a:p>
        </p:txBody>
      </p:sp>
      <p:sp>
        <p:nvSpPr>
          <p:cNvPr id="939" name="Google Shape;939;p76"/>
          <p:cNvSpPr/>
          <p:nvPr/>
        </p:nvSpPr>
        <p:spPr>
          <a:xfrm>
            <a:off x="1884049" y="3026736"/>
            <a:ext cx="129779" cy="17727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B</a:t>
            </a:r>
          </a:p>
        </p:txBody>
      </p:sp>
      <p:sp>
        <p:nvSpPr>
          <p:cNvPr id="940" name="Google Shape;940;p76"/>
          <p:cNvSpPr/>
          <p:nvPr/>
        </p:nvSpPr>
        <p:spPr>
          <a:xfrm>
            <a:off x="1868087" y="3602848"/>
            <a:ext cx="151849" cy="183217"/>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C</a:t>
            </a:r>
          </a:p>
        </p:txBody>
      </p:sp>
      <p:sp>
        <p:nvSpPr>
          <p:cNvPr id="941" name="Google Shape;941;p76"/>
          <p:cNvSpPr/>
          <p:nvPr/>
        </p:nvSpPr>
        <p:spPr>
          <a:xfrm>
            <a:off x="1873012" y="4184923"/>
            <a:ext cx="142013" cy="17727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D</a:t>
            </a:r>
          </a:p>
        </p:txBody>
      </p:sp>
      <p:sp>
        <p:nvSpPr>
          <p:cNvPr id="942" name="Google Shape;942;p76"/>
          <p:cNvSpPr txBox="1"/>
          <p:nvPr>
            <p:ph idx="1" type="body"/>
          </p:nvPr>
        </p:nvSpPr>
        <p:spPr>
          <a:xfrm>
            <a:off x="477401" y="1617225"/>
            <a:ext cx="57372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Read </a:t>
            </a:r>
            <a:r>
              <a:rPr b="1" lang="en" sz="2000">
                <a:solidFill>
                  <a:srgbClr val="00B2A9"/>
                </a:solidFill>
                <a:latin typeface="Roboto"/>
                <a:ea typeface="Roboto"/>
                <a:cs typeface="Roboto"/>
                <a:sym typeface="Roboto"/>
              </a:rPr>
              <a:t>TWO </a:t>
            </a:r>
            <a:r>
              <a:rPr lang="en" sz="2000">
                <a:solidFill>
                  <a:srgbClr val="00B2A9"/>
                </a:solidFill>
                <a:latin typeface="Roboto"/>
                <a:ea typeface="Roboto"/>
                <a:cs typeface="Roboto"/>
                <a:sym typeface="Roboto"/>
              </a:rPr>
              <a:t>of the four case studies provided!</a:t>
            </a:r>
            <a:endParaRPr sz="2000">
              <a:solidFill>
                <a:srgbClr val="00B2A9"/>
              </a:solidFill>
              <a:latin typeface="Roboto"/>
              <a:ea typeface="Roboto"/>
              <a:cs typeface="Roboto"/>
              <a:sym typeface="Roboto"/>
            </a:endParaRPr>
          </a:p>
        </p:txBody>
      </p:sp>
      <p:grpSp>
        <p:nvGrpSpPr>
          <p:cNvPr id="943" name="Google Shape;943;p76"/>
          <p:cNvGrpSpPr/>
          <p:nvPr/>
        </p:nvGrpSpPr>
        <p:grpSpPr>
          <a:xfrm flipH="1" rot="1757404">
            <a:off x="702909" y="2266495"/>
            <a:ext cx="893763" cy="610497"/>
            <a:chOff x="3104742" y="3437775"/>
            <a:chExt cx="1575700" cy="1076781"/>
          </a:xfrm>
        </p:grpSpPr>
        <p:sp>
          <p:nvSpPr>
            <p:cNvPr id="944" name="Google Shape;944;p76"/>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45" name="Google Shape;945;p76"/>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46" name="Google Shape;946;p76"/>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47" name="Google Shape;947;p76"/>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48" name="Google Shape;948;p76"/>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49" name="Google Shape;949;p76"/>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50" name="Google Shape;950;p76"/>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51" name="Google Shape;951;p76"/>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52" name="Google Shape;952;p76"/>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53" name="Google Shape;953;p76"/>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7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959" name="Google Shape;959;p7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60" name="Google Shape;960;p77"/>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61" name="Google Shape;961;p7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962" name="Google Shape;962;p77"/>
          <p:cNvSpPr txBox="1"/>
          <p:nvPr>
            <p:ph idx="1" type="body"/>
          </p:nvPr>
        </p:nvSpPr>
        <p:spPr>
          <a:xfrm>
            <a:off x="477400" y="1022532"/>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PAIR</a:t>
            </a:r>
            <a:endParaRPr b="1" sz="3000">
              <a:solidFill>
                <a:srgbClr val="00B2A9"/>
              </a:solidFill>
              <a:latin typeface="Roboto"/>
              <a:ea typeface="Roboto"/>
              <a:cs typeface="Roboto"/>
              <a:sym typeface="Roboto"/>
            </a:endParaRPr>
          </a:p>
        </p:txBody>
      </p:sp>
      <p:pic>
        <p:nvPicPr>
          <p:cNvPr id="963" name="Google Shape;963;p77"/>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964" name="Google Shape;964;p77"/>
          <p:cNvSpPr txBox="1"/>
          <p:nvPr>
            <p:ph idx="1" type="body"/>
          </p:nvPr>
        </p:nvSpPr>
        <p:spPr>
          <a:xfrm>
            <a:off x="477400" y="1505907"/>
            <a:ext cx="5737200" cy="1233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Rotate through groups discussing what you learned about your two chosen case studies. Make sure to </a:t>
            </a:r>
            <a:r>
              <a:rPr lang="en" sz="2000">
                <a:solidFill>
                  <a:srgbClr val="00B2A9"/>
                </a:solidFill>
                <a:latin typeface="Roboto"/>
                <a:ea typeface="Roboto"/>
                <a:cs typeface="Roboto"/>
                <a:sym typeface="Roboto"/>
              </a:rPr>
              <a:t>discuss</a:t>
            </a:r>
            <a:r>
              <a:rPr lang="en" sz="2000">
                <a:solidFill>
                  <a:srgbClr val="00B2A9"/>
                </a:solidFill>
                <a:latin typeface="Roboto"/>
                <a:ea typeface="Roboto"/>
                <a:cs typeface="Roboto"/>
                <a:sym typeface="Roboto"/>
              </a:rPr>
              <a:t> all four case studies in each group. </a:t>
            </a:r>
            <a:endParaRPr sz="2000">
              <a:solidFill>
                <a:srgbClr val="00B2A9"/>
              </a:solidFill>
              <a:latin typeface="Roboto"/>
              <a:ea typeface="Roboto"/>
              <a:cs typeface="Roboto"/>
              <a:sym typeface="Roboto"/>
            </a:endParaRPr>
          </a:p>
        </p:txBody>
      </p:sp>
      <p:sp>
        <p:nvSpPr>
          <p:cNvPr id="965" name="Google Shape;965;p77"/>
          <p:cNvSpPr txBox="1"/>
          <p:nvPr/>
        </p:nvSpPr>
        <p:spPr>
          <a:xfrm>
            <a:off x="2129300" y="2851125"/>
            <a:ext cx="22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(2) ODDS VERSUS EVENS</a:t>
            </a:r>
            <a:endParaRPr>
              <a:latin typeface="Roboto"/>
              <a:ea typeface="Roboto"/>
              <a:cs typeface="Roboto"/>
              <a:sym typeface="Roboto"/>
            </a:endParaRPr>
          </a:p>
        </p:txBody>
      </p:sp>
      <p:sp>
        <p:nvSpPr>
          <p:cNvPr id="966" name="Google Shape;966;p77"/>
          <p:cNvSpPr txBox="1"/>
          <p:nvPr/>
        </p:nvSpPr>
        <p:spPr>
          <a:xfrm>
            <a:off x="4537800" y="2851125"/>
            <a:ext cx="264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(3) NUMBERS UNITES</a:t>
            </a:r>
            <a:endParaRPr>
              <a:latin typeface="Roboto"/>
              <a:ea typeface="Roboto"/>
              <a:cs typeface="Roboto"/>
              <a:sym typeface="Roboto"/>
            </a:endParaRPr>
          </a:p>
        </p:txBody>
      </p:sp>
      <p:sp>
        <p:nvSpPr>
          <p:cNvPr id="967" name="Google Shape;967;p77"/>
          <p:cNvSpPr txBox="1"/>
          <p:nvPr/>
        </p:nvSpPr>
        <p:spPr>
          <a:xfrm>
            <a:off x="216825" y="2851125"/>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(1) COUNT AWAY</a:t>
            </a:r>
            <a:endParaRPr>
              <a:latin typeface="Roboto"/>
              <a:ea typeface="Roboto"/>
              <a:cs typeface="Roboto"/>
              <a:sym typeface="Roboto"/>
            </a:endParaRPr>
          </a:p>
        </p:txBody>
      </p:sp>
      <p:sp>
        <p:nvSpPr>
          <p:cNvPr id="968" name="Google Shape;968;p77"/>
          <p:cNvSpPr/>
          <p:nvPr/>
        </p:nvSpPr>
        <p:spPr>
          <a:xfrm>
            <a:off x="24187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77"/>
          <p:cNvSpPr/>
          <p:nvPr/>
        </p:nvSpPr>
        <p:spPr>
          <a:xfrm>
            <a:off x="2498600"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77"/>
          <p:cNvSpPr/>
          <p:nvPr/>
        </p:nvSpPr>
        <p:spPr>
          <a:xfrm>
            <a:off x="475532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77"/>
          <p:cNvSpPr/>
          <p:nvPr/>
        </p:nvSpPr>
        <p:spPr>
          <a:xfrm>
            <a:off x="7184975" y="2384375"/>
            <a:ext cx="311400" cy="2697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77"/>
          <p:cNvSpPr/>
          <p:nvPr/>
        </p:nvSpPr>
        <p:spPr>
          <a:xfrm>
            <a:off x="7791625" y="2384363"/>
            <a:ext cx="311400" cy="269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77"/>
          <p:cNvSpPr/>
          <p:nvPr/>
        </p:nvSpPr>
        <p:spPr>
          <a:xfrm>
            <a:off x="8375475" y="2384363"/>
            <a:ext cx="311400" cy="2697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77"/>
          <p:cNvSpPr/>
          <p:nvPr/>
        </p:nvSpPr>
        <p:spPr>
          <a:xfrm>
            <a:off x="6623938" y="2384375"/>
            <a:ext cx="311400" cy="2697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77"/>
          <p:cNvSpPr txBox="1"/>
          <p:nvPr/>
        </p:nvSpPr>
        <p:spPr>
          <a:xfrm>
            <a:off x="66011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1</a:t>
            </a:r>
            <a:endParaRPr b="1" sz="1200">
              <a:latin typeface="Roboto"/>
              <a:ea typeface="Roboto"/>
              <a:cs typeface="Roboto"/>
              <a:sym typeface="Roboto"/>
            </a:endParaRPr>
          </a:p>
        </p:txBody>
      </p:sp>
      <p:sp>
        <p:nvSpPr>
          <p:cNvPr id="976" name="Google Shape;976;p77"/>
          <p:cNvSpPr txBox="1"/>
          <p:nvPr/>
        </p:nvSpPr>
        <p:spPr>
          <a:xfrm>
            <a:off x="718497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2</a:t>
            </a:r>
            <a:endParaRPr b="1" sz="1200">
              <a:latin typeface="Roboto"/>
              <a:ea typeface="Roboto"/>
              <a:cs typeface="Roboto"/>
              <a:sym typeface="Roboto"/>
            </a:endParaRPr>
          </a:p>
        </p:txBody>
      </p:sp>
      <p:sp>
        <p:nvSpPr>
          <p:cNvPr id="977" name="Google Shape;977;p77"/>
          <p:cNvSpPr txBox="1"/>
          <p:nvPr/>
        </p:nvSpPr>
        <p:spPr>
          <a:xfrm>
            <a:off x="77916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3</a:t>
            </a:r>
            <a:endParaRPr b="1" sz="1200">
              <a:latin typeface="Roboto"/>
              <a:ea typeface="Roboto"/>
              <a:cs typeface="Roboto"/>
              <a:sym typeface="Roboto"/>
            </a:endParaRPr>
          </a:p>
        </p:txBody>
      </p:sp>
      <p:sp>
        <p:nvSpPr>
          <p:cNvPr id="978" name="Google Shape;978;p77"/>
          <p:cNvSpPr txBox="1"/>
          <p:nvPr/>
        </p:nvSpPr>
        <p:spPr>
          <a:xfrm>
            <a:off x="8375475" y="280350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4</a:t>
            </a:r>
            <a:endParaRPr b="1" sz="1200">
              <a:latin typeface="Roboto"/>
              <a:ea typeface="Roboto"/>
              <a:cs typeface="Roboto"/>
              <a:sym typeface="Roboto"/>
            </a:endParaRPr>
          </a:p>
        </p:txBody>
      </p:sp>
      <p:sp>
        <p:nvSpPr>
          <p:cNvPr id="979" name="Google Shape;979;p77"/>
          <p:cNvSpPr/>
          <p:nvPr/>
        </p:nvSpPr>
        <p:spPr>
          <a:xfrm>
            <a:off x="1150130" y="3494387"/>
            <a:ext cx="397800" cy="3783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77"/>
          <p:cNvSpPr/>
          <p:nvPr/>
        </p:nvSpPr>
        <p:spPr>
          <a:xfrm>
            <a:off x="433379"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77"/>
          <p:cNvSpPr/>
          <p:nvPr/>
        </p:nvSpPr>
        <p:spPr>
          <a:xfrm>
            <a:off x="1150115" y="4156667"/>
            <a:ext cx="397800" cy="3783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77"/>
          <p:cNvSpPr/>
          <p:nvPr/>
        </p:nvSpPr>
        <p:spPr>
          <a:xfrm>
            <a:off x="433363"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77"/>
          <p:cNvSpPr/>
          <p:nvPr/>
        </p:nvSpPr>
        <p:spPr>
          <a:xfrm>
            <a:off x="3406855"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77"/>
          <p:cNvSpPr/>
          <p:nvPr/>
        </p:nvSpPr>
        <p:spPr>
          <a:xfrm>
            <a:off x="2690104"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77"/>
          <p:cNvSpPr/>
          <p:nvPr/>
        </p:nvSpPr>
        <p:spPr>
          <a:xfrm>
            <a:off x="3406840"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77"/>
          <p:cNvSpPr/>
          <p:nvPr/>
        </p:nvSpPr>
        <p:spPr>
          <a:xfrm>
            <a:off x="2690088"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77"/>
          <p:cNvSpPr/>
          <p:nvPr/>
        </p:nvSpPr>
        <p:spPr>
          <a:xfrm>
            <a:off x="5663567"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77"/>
          <p:cNvSpPr/>
          <p:nvPr/>
        </p:nvSpPr>
        <p:spPr>
          <a:xfrm>
            <a:off x="4946817"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77"/>
          <p:cNvSpPr/>
          <p:nvPr/>
        </p:nvSpPr>
        <p:spPr>
          <a:xfrm>
            <a:off x="5659053"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77"/>
          <p:cNvSpPr/>
          <p:nvPr/>
        </p:nvSpPr>
        <p:spPr>
          <a:xfrm>
            <a:off x="4946801"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1" name="Google Shape;991;p77"/>
          <p:cNvGrpSpPr/>
          <p:nvPr/>
        </p:nvGrpSpPr>
        <p:grpSpPr>
          <a:xfrm rot="-1757404">
            <a:off x="6550684" y="3481420"/>
            <a:ext cx="893763" cy="610497"/>
            <a:chOff x="3104742" y="3437775"/>
            <a:chExt cx="1575700" cy="1076781"/>
          </a:xfrm>
        </p:grpSpPr>
        <p:sp>
          <p:nvSpPr>
            <p:cNvPr id="992" name="Google Shape;992;p77"/>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93" name="Google Shape;993;p77"/>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94" name="Google Shape;994;p77"/>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95" name="Google Shape;995;p77"/>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96" name="Google Shape;996;p77"/>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97" name="Google Shape;997;p77"/>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98" name="Google Shape;998;p77"/>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99" name="Google Shape;999;p77"/>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00" name="Google Shape;1000;p77"/>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01" name="Google Shape;1001;p77"/>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1002" name="Google Shape;1002;p77"/>
          <p:cNvSpPr txBox="1"/>
          <p:nvPr/>
        </p:nvSpPr>
        <p:spPr>
          <a:xfrm>
            <a:off x="7158925" y="3242950"/>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EXAMPLES</a:t>
            </a:r>
            <a:endParaRPr>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7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1008" name="Google Shape;1008;p7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09" name="Google Shape;1009;p7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10" name="Google Shape;1010;p7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011" name="Google Shape;1011;p78"/>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SHARE</a:t>
            </a:r>
            <a:endParaRPr b="1" sz="3000">
              <a:solidFill>
                <a:srgbClr val="00B2A9"/>
              </a:solidFill>
              <a:latin typeface="Roboto"/>
              <a:ea typeface="Roboto"/>
              <a:cs typeface="Roboto"/>
              <a:sym typeface="Roboto"/>
            </a:endParaRPr>
          </a:p>
        </p:txBody>
      </p:sp>
      <p:pic>
        <p:nvPicPr>
          <p:cNvPr id="1012" name="Google Shape;1012;p78"/>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013" name="Google Shape;1013;p78"/>
          <p:cNvSpPr txBox="1"/>
          <p:nvPr>
            <p:ph idx="1" type="body"/>
          </p:nvPr>
        </p:nvSpPr>
        <p:spPr>
          <a:xfrm>
            <a:off x="477400" y="1617225"/>
            <a:ext cx="3654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Let’s hear what you learned? </a:t>
            </a:r>
            <a:endParaRPr sz="2000">
              <a:solidFill>
                <a:srgbClr val="00B2A9"/>
              </a:solidFill>
              <a:latin typeface="Roboto"/>
              <a:ea typeface="Roboto"/>
              <a:cs typeface="Roboto"/>
              <a:sym typeface="Roboto"/>
            </a:endParaRPr>
          </a:p>
        </p:txBody>
      </p:sp>
      <p:graphicFrame>
        <p:nvGraphicFramePr>
          <p:cNvPr id="1014" name="Google Shape;1014;p78"/>
          <p:cNvGraphicFramePr/>
          <p:nvPr/>
        </p:nvGraphicFramePr>
        <p:xfrm>
          <a:off x="803513" y="2411150"/>
          <a:ext cx="3000000" cy="3000000"/>
        </p:xfrm>
        <a:graphic>
          <a:graphicData uri="http://schemas.openxmlformats.org/drawingml/2006/table">
            <a:tbl>
              <a:tblPr>
                <a:noFill/>
                <a:tableStyleId>{F470593E-6CC9-47AD-8F29-507DE2B6AD98}</a:tableStyleId>
              </a:tblPr>
              <a:tblGrid>
                <a:gridCol w="6663525"/>
              </a:tblGrid>
              <a:tr h="1312300">
                <a:tc>
                  <a:txBody>
                    <a:bodyPr/>
                    <a:lstStyle/>
                    <a:p>
                      <a:pPr indent="0" lvl="0" marL="0" rtl="0" algn="ctr">
                        <a:spcBef>
                          <a:spcPts val="0"/>
                        </a:spcBef>
                        <a:spcAft>
                          <a:spcPts val="0"/>
                        </a:spcAft>
                        <a:buNone/>
                      </a:pPr>
                      <a:r>
                        <a:rPr lang="en" sz="2000">
                          <a:solidFill>
                            <a:srgbClr val="1F3A93"/>
                          </a:solidFill>
                          <a:latin typeface="Roboto"/>
                          <a:ea typeface="Roboto"/>
                          <a:cs typeface="Roboto"/>
                          <a:sym typeface="Roboto"/>
                        </a:rPr>
                        <a:t>While sharing, make a list of any common themes that have emerged from sharing about each case study. </a:t>
                      </a:r>
                      <a:endParaRPr sz="20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7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020" name="Google Shape;1020;p7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21" name="Google Shape;1021;p79"/>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1022" name="Google Shape;1022;p79"/>
          <p:cNvGraphicFramePr/>
          <p:nvPr/>
        </p:nvGraphicFramePr>
        <p:xfrm>
          <a:off x="803513" y="2411150"/>
          <a:ext cx="3000000" cy="3000000"/>
        </p:xfrm>
        <a:graphic>
          <a:graphicData uri="http://schemas.openxmlformats.org/drawingml/2006/table">
            <a:tbl>
              <a:tblPr>
                <a:noFill/>
                <a:tableStyleId>{F470593E-6CC9-47AD-8F29-507DE2B6AD98}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Do you have a problem with using humans in </a:t>
                      </a:r>
                      <a:r>
                        <a:rPr lang="en" sz="1800">
                          <a:solidFill>
                            <a:srgbClr val="1F3A93"/>
                          </a:solidFill>
                          <a:latin typeface="Roboto"/>
                          <a:ea typeface="Roboto"/>
                          <a:cs typeface="Roboto"/>
                          <a:sym typeface="Roboto"/>
                        </a:rPr>
                        <a:t>scientific</a:t>
                      </a:r>
                      <a:r>
                        <a:rPr lang="en" sz="1800">
                          <a:solidFill>
                            <a:srgbClr val="1F3A93"/>
                          </a:solidFill>
                          <a:latin typeface="Roboto"/>
                          <a:ea typeface="Roboto"/>
                          <a:cs typeface="Roboto"/>
                          <a:sym typeface="Roboto"/>
                        </a:rPr>
                        <a:t> research? Has your opinion changed since the beginning of this lesson?</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023" name="Google Shape;1023;p79"/>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pic>
        <p:nvPicPr>
          <p:cNvPr id="1024" name="Google Shape;1024;p79"/>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1025" name="Google Shape;1025;p79"/>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029" name="Shape 1029"/>
        <p:cNvGrpSpPr/>
        <p:nvPr/>
      </p:nvGrpSpPr>
      <p:grpSpPr>
        <a:xfrm>
          <a:off x="0" y="0"/>
          <a:ext cx="0" cy="0"/>
          <a:chOff x="0" y="0"/>
          <a:chExt cx="0" cy="0"/>
        </a:xfrm>
      </p:grpSpPr>
      <p:pic>
        <p:nvPicPr>
          <p:cNvPr id="1030" name="Google Shape;1030;p80"/>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1031" name="Google Shape;1031;p80"/>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5</a:t>
            </a:r>
            <a:endParaRPr b="1" sz="4800">
              <a:solidFill>
                <a:schemeClr val="lt1"/>
              </a:solidFill>
              <a:latin typeface="Roboto Condensed"/>
              <a:ea typeface="Roboto Condensed"/>
              <a:cs typeface="Roboto Condensed"/>
              <a:sym typeface="Roboto Condensed"/>
            </a:endParaRPr>
          </a:p>
        </p:txBody>
      </p:sp>
      <p:sp>
        <p:nvSpPr>
          <p:cNvPr id="1032" name="Google Shape;1032;p80"/>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CELLS &amp; DNA</a:t>
            </a:r>
            <a:endParaRPr sz="2600">
              <a:solidFill>
                <a:schemeClr val="lt1"/>
              </a:solidFill>
              <a:latin typeface="Raleway Medium"/>
              <a:ea typeface="Raleway Medium"/>
              <a:cs typeface="Raleway Medium"/>
              <a:sym typeface="Raleway Medium"/>
            </a:endParaRPr>
          </a:p>
        </p:txBody>
      </p:sp>
      <p:cxnSp>
        <p:nvCxnSpPr>
          <p:cNvPr id="1033" name="Google Shape;1033;p80"/>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034" name="Google Shape;1034;p80"/>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1035" name="Google Shape;1035;p80"/>
          <p:cNvSpPr txBox="1"/>
          <p:nvPr>
            <p:ph idx="1" type="subTitle"/>
          </p:nvPr>
        </p:nvSpPr>
        <p:spPr>
          <a:xfrm>
            <a:off x="346500" y="3960400"/>
            <a:ext cx="4225500" cy="11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Raleway Medium"/>
                <a:ea typeface="Raleway Medium"/>
                <a:cs typeface="Raleway Medium"/>
                <a:sym typeface="Raleway Medium"/>
              </a:rPr>
              <a:t>Content for this lesson from BreakFree Teacher F</a:t>
            </a:r>
            <a:r>
              <a:rPr lang="en" sz="2000">
                <a:solidFill>
                  <a:schemeClr val="lt1"/>
                </a:solidFill>
                <a:latin typeface="Raleway Medium"/>
                <a:ea typeface="Raleway Medium"/>
                <a:cs typeface="Raleway Medium"/>
                <a:sym typeface="Raleway Medium"/>
              </a:rPr>
              <a:t>ellow</a:t>
            </a:r>
            <a:r>
              <a:rPr lang="en" sz="2000">
                <a:solidFill>
                  <a:schemeClr val="lt1"/>
                </a:solidFill>
                <a:latin typeface="Raleway Medium"/>
                <a:ea typeface="Raleway Medium"/>
                <a:cs typeface="Raleway Medium"/>
                <a:sym typeface="Raleway Medium"/>
              </a:rPr>
              <a:t> </a:t>
            </a:r>
            <a:endParaRPr sz="20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rPr lang="en" sz="2000">
                <a:solidFill>
                  <a:schemeClr val="lt1"/>
                </a:solidFill>
                <a:latin typeface="Raleway Medium"/>
                <a:ea typeface="Raleway Medium"/>
                <a:cs typeface="Raleway Medium"/>
                <a:sym typeface="Raleway Medium"/>
              </a:rPr>
              <a:t>Valerie Hurt from Georgia DJJ.</a:t>
            </a:r>
            <a:endParaRPr sz="2000">
              <a:solidFill>
                <a:schemeClr val="lt1"/>
              </a:solidFill>
              <a:latin typeface="Raleway Medium"/>
              <a:ea typeface="Raleway Medium"/>
              <a:cs typeface="Raleway Medium"/>
              <a:sym typeface="Raleway Medium"/>
            </a:endParaRPr>
          </a:p>
        </p:txBody>
      </p:sp>
      <p:pic>
        <p:nvPicPr>
          <p:cNvPr id="1036" name="Google Shape;1036;p80"/>
          <p:cNvPicPr preferRelativeResize="0"/>
          <p:nvPr/>
        </p:nvPicPr>
        <p:blipFill rotWithShape="1">
          <a:blip r:embed="rId5">
            <a:alphaModFix/>
          </a:blip>
          <a:srcRect b="0" l="0" r="0" t="0"/>
          <a:stretch/>
        </p:blipFill>
        <p:spPr>
          <a:xfrm>
            <a:off x="5753313" y="1100363"/>
            <a:ext cx="2958515" cy="295851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8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1042" name="Google Shape;1042;p8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43" name="Google Shape;1043;p8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44" name="Google Shape;1044;p8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45" name="Google Shape;1045;p81"/>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046" name="Google Shape;1046;p81"/>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1047" name="Google Shape;1047;p81"/>
          <p:cNvGraphicFramePr/>
          <p:nvPr/>
        </p:nvGraphicFramePr>
        <p:xfrm>
          <a:off x="803513" y="2411150"/>
          <a:ext cx="3000000" cy="3000000"/>
        </p:xfrm>
        <a:graphic>
          <a:graphicData uri="http://schemas.openxmlformats.org/drawingml/2006/table">
            <a:tbl>
              <a:tblPr>
                <a:noFill/>
                <a:tableStyleId>{F470593E-6CC9-47AD-8F29-507DE2B6AD98}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do you know about DNA?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8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1053" name="Google Shape;1053;p8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54" name="Google Shape;1054;p8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55" name="Google Shape;1055;p8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56" name="Google Shape;1056;p8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057" name="Google Shape;1057;p82"/>
          <p:cNvSpPr txBox="1"/>
          <p:nvPr>
            <p:ph idx="1" type="body"/>
          </p:nvPr>
        </p:nvSpPr>
        <p:spPr>
          <a:xfrm>
            <a:off x="287925" y="1163500"/>
            <a:ext cx="8520600" cy="26418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a:t>
            </a:r>
            <a:r>
              <a:rPr b="1" lang="en" sz="2200">
                <a:solidFill>
                  <a:srgbClr val="00B2A9"/>
                </a:solidFill>
                <a:latin typeface="Roboto"/>
                <a:ea typeface="Roboto"/>
                <a:cs typeface="Roboto"/>
                <a:sym typeface="Roboto"/>
              </a:rPr>
              <a:t>udents will </a:t>
            </a:r>
            <a:endParaRPr b="1" sz="22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Be able to define DNA</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Be able to explain the function of DNA</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Be able to extract DNA from a strawberry </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Introduction</a:t>
            </a:r>
            <a:endParaRPr b="1">
              <a:solidFill>
                <a:srgbClr val="1F3A93"/>
              </a:solidFill>
              <a:latin typeface="Roboto Condensed"/>
              <a:ea typeface="Roboto Condensed"/>
              <a:cs typeface="Roboto Condensed"/>
              <a:sym typeface="Roboto Condensed"/>
            </a:endParaRPr>
          </a:p>
        </p:txBody>
      </p:sp>
      <p:cxnSp>
        <p:nvCxnSpPr>
          <p:cNvPr id="149" name="Google Shape;149;p2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50" name="Google Shape;150;p29"/>
          <p:cNvSpPr txBox="1"/>
          <p:nvPr/>
        </p:nvSpPr>
        <p:spPr>
          <a:xfrm>
            <a:off x="3672951" y="1163500"/>
            <a:ext cx="5096100" cy="27672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15000"/>
              </a:lnSpc>
              <a:spcBef>
                <a:spcPts val="0"/>
              </a:spcBef>
              <a:spcAft>
                <a:spcPts val="1200"/>
              </a:spcAft>
              <a:buNone/>
            </a:pPr>
            <a:r>
              <a:rPr lang="en" sz="2000">
                <a:solidFill>
                  <a:srgbClr val="1F3A93"/>
                </a:solidFill>
                <a:latin typeface="Roboto"/>
                <a:ea typeface="Roboto"/>
                <a:cs typeface="Roboto"/>
                <a:sym typeface="Roboto"/>
              </a:rPr>
              <a:t>Through Unknown, students will learn about HeLa cells and the story of Henrietta Lacks. Students will also dive into the ethics behind using humans in research, patient rights, and informed consent. Students will utilize their artistic skills by completing both a self-portrait and a 3D model of a cell structure.</a:t>
            </a:r>
            <a:endParaRPr sz="2000">
              <a:solidFill>
                <a:srgbClr val="1F3A93"/>
              </a:solidFill>
              <a:latin typeface="Roboto"/>
              <a:ea typeface="Roboto"/>
              <a:cs typeface="Roboto"/>
              <a:sym typeface="Roboto"/>
            </a:endParaRPr>
          </a:p>
        </p:txBody>
      </p:sp>
      <p:sp>
        <p:nvSpPr>
          <p:cNvPr id="151" name="Google Shape;151;p29"/>
          <p:cNvSpPr/>
          <p:nvPr/>
        </p:nvSpPr>
        <p:spPr>
          <a:xfrm>
            <a:off x="5304599" y="3862925"/>
            <a:ext cx="2417100" cy="1029600"/>
          </a:xfrm>
          <a:prstGeom prst="wedgeEllipseCallout">
            <a:avLst>
              <a:gd fmla="val -32664" name="adj1"/>
              <a:gd fmla="val 63914" name="adj2"/>
            </a:avLst>
          </a:prstGeom>
          <a:no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600">
                <a:latin typeface="Roboto"/>
                <a:ea typeface="Roboto"/>
                <a:cs typeface="Roboto"/>
                <a:sym typeface="Roboto"/>
              </a:rPr>
              <a:t>Don’t forget, there’s a competition too!</a:t>
            </a:r>
            <a:endParaRPr i="1" sz="1600">
              <a:latin typeface="Roboto"/>
              <a:ea typeface="Roboto"/>
              <a:cs typeface="Roboto"/>
              <a:sym typeface="Roboto"/>
            </a:endParaRPr>
          </a:p>
        </p:txBody>
      </p:sp>
      <p:grpSp>
        <p:nvGrpSpPr>
          <p:cNvPr id="152" name="Google Shape;152;p29"/>
          <p:cNvGrpSpPr/>
          <p:nvPr/>
        </p:nvGrpSpPr>
        <p:grpSpPr>
          <a:xfrm flipH="1" rot="-1818">
            <a:off x="3925951" y="3990111"/>
            <a:ext cx="893737" cy="610535"/>
            <a:chOff x="3104742" y="3437775"/>
            <a:chExt cx="1575700" cy="1076781"/>
          </a:xfrm>
        </p:grpSpPr>
        <p:sp>
          <p:nvSpPr>
            <p:cNvPr id="153" name="Google Shape;153;p2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4" name="Google Shape;154;p2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5" name="Google Shape;155;p2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6" name="Google Shape;156;p2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7" name="Google Shape;157;p2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8" name="Google Shape;158;p2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9" name="Google Shape;159;p2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0" name="Google Shape;160;p2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1" name="Google Shape;161;p2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2" name="Google Shape;162;p2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id="163" name="Google Shape;163;p29"/>
          <p:cNvPicPr preferRelativeResize="0"/>
          <p:nvPr/>
        </p:nvPicPr>
        <p:blipFill rotWithShape="1">
          <a:blip r:embed="rId3">
            <a:alphaModFix/>
          </a:blip>
          <a:srcRect b="0" l="0" r="0" t="0"/>
          <a:stretch/>
        </p:blipFill>
        <p:spPr>
          <a:xfrm>
            <a:off x="482538" y="1267113"/>
            <a:ext cx="2958515" cy="295851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8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1063" name="Google Shape;1063;p8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64" name="Google Shape;1064;p83"/>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1065" name="Google Shape;1065;p8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66" name="Google Shape;1066;p83"/>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067" name="Google Shape;1067;p83"/>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DNA</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Strawberry DNA Extraction</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8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1073" name="Google Shape;1073;p8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74" name="Google Shape;1074;p84"/>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075" name="Google Shape;1075;p8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76" name="Google Shape;1076;p84"/>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077" name="Google Shape;1077;p84"/>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What is DNA? </a:t>
            </a:r>
            <a:endParaRPr b="1" sz="3000">
              <a:solidFill>
                <a:srgbClr val="00B2A9"/>
              </a:solidFill>
              <a:latin typeface="Roboto"/>
              <a:ea typeface="Roboto"/>
              <a:cs typeface="Roboto"/>
              <a:sym typeface="Roboto"/>
            </a:endParaRPr>
          </a:p>
        </p:txBody>
      </p:sp>
      <p:sp>
        <p:nvSpPr>
          <p:cNvPr id="1078" name="Google Shape;1078;p84"/>
          <p:cNvSpPr txBox="1"/>
          <p:nvPr>
            <p:ph idx="1" type="body"/>
          </p:nvPr>
        </p:nvSpPr>
        <p:spPr>
          <a:xfrm>
            <a:off x="477400" y="1617225"/>
            <a:ext cx="61188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000">
                <a:solidFill>
                  <a:srgbClr val="1F3A93"/>
                </a:solidFill>
                <a:latin typeface="Roboto"/>
                <a:ea typeface="Roboto"/>
                <a:cs typeface="Roboto"/>
                <a:sym typeface="Roboto"/>
              </a:rPr>
              <a:t>DNA is made up of chains of individual nucleotides on two strands hydrogen bonded to each other down the middle.</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20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rgbClr val="00B2A9"/>
              </a:solidFill>
              <a:latin typeface="Roboto"/>
              <a:ea typeface="Roboto"/>
              <a:cs typeface="Roboto"/>
              <a:sym typeface="Roboto"/>
            </a:endParaRPr>
          </a:p>
        </p:txBody>
      </p:sp>
      <p:pic>
        <p:nvPicPr>
          <p:cNvPr id="1079" name="Google Shape;1079;p84"/>
          <p:cNvPicPr preferRelativeResize="0"/>
          <p:nvPr/>
        </p:nvPicPr>
        <p:blipFill rotWithShape="1">
          <a:blip r:embed="rId6">
            <a:alphaModFix/>
          </a:blip>
          <a:srcRect b="0" l="0" r="0" t="0"/>
          <a:stretch/>
        </p:blipFill>
        <p:spPr>
          <a:xfrm rot="2700000">
            <a:off x="1717976" y="1687225"/>
            <a:ext cx="3998850" cy="369922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8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1085" name="Google Shape;1085;p8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086" name="Google Shape;1086;p85"/>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DNA is…</a:t>
            </a:r>
            <a:endParaRPr b="1" sz="3000">
              <a:solidFill>
                <a:srgbClr val="00B2A9"/>
              </a:solidFill>
              <a:latin typeface="Roboto"/>
              <a:ea typeface="Roboto"/>
              <a:cs typeface="Roboto"/>
              <a:sym typeface="Roboto"/>
            </a:endParaRPr>
          </a:p>
        </p:txBody>
      </p:sp>
      <p:sp>
        <p:nvSpPr>
          <p:cNvPr id="1087" name="Google Shape;1087;p85"/>
          <p:cNvSpPr txBox="1"/>
          <p:nvPr>
            <p:ph idx="1" type="body"/>
          </p:nvPr>
        </p:nvSpPr>
        <p:spPr>
          <a:xfrm>
            <a:off x="477400" y="1617225"/>
            <a:ext cx="5309700" cy="253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1F3A93"/>
                </a:solidFill>
                <a:latin typeface="Roboto"/>
                <a:ea typeface="Roboto"/>
                <a:cs typeface="Roboto"/>
                <a:sym typeface="Roboto"/>
              </a:rPr>
              <a:t>arranged like two intertwined ropes, in a structure called a double helix. </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000">
                <a:solidFill>
                  <a:srgbClr val="1F3A93"/>
                </a:solidFill>
                <a:latin typeface="Roboto"/>
                <a:ea typeface="Roboto"/>
                <a:cs typeface="Roboto"/>
                <a:sym typeface="Roboto"/>
              </a:rPr>
              <a:t>Each strand of DNA is made of four types of molecules, also called bases, attached to a sugar-phosphate backbone. The four bases are </a:t>
            </a:r>
            <a:r>
              <a:rPr b="1" lang="en" sz="2000">
                <a:solidFill>
                  <a:srgbClr val="1F3A93"/>
                </a:solidFill>
                <a:latin typeface="Roboto"/>
                <a:ea typeface="Roboto"/>
                <a:cs typeface="Roboto"/>
                <a:sym typeface="Roboto"/>
              </a:rPr>
              <a:t>adenine (A)</a:t>
            </a:r>
            <a:r>
              <a:rPr lang="en" sz="2000">
                <a:solidFill>
                  <a:srgbClr val="1F3A93"/>
                </a:solidFill>
                <a:latin typeface="Roboto"/>
                <a:ea typeface="Roboto"/>
                <a:cs typeface="Roboto"/>
                <a:sym typeface="Roboto"/>
              </a:rPr>
              <a:t>, </a:t>
            </a:r>
            <a:r>
              <a:rPr b="1" lang="en" sz="2000">
                <a:solidFill>
                  <a:srgbClr val="1F3A93"/>
                </a:solidFill>
                <a:latin typeface="Roboto"/>
                <a:ea typeface="Roboto"/>
                <a:cs typeface="Roboto"/>
                <a:sym typeface="Roboto"/>
              </a:rPr>
              <a:t>guanine (G)</a:t>
            </a:r>
            <a:r>
              <a:rPr lang="en" sz="2000">
                <a:solidFill>
                  <a:srgbClr val="1F3A93"/>
                </a:solidFill>
                <a:latin typeface="Roboto"/>
                <a:ea typeface="Roboto"/>
                <a:cs typeface="Roboto"/>
                <a:sym typeface="Roboto"/>
              </a:rPr>
              <a:t>, </a:t>
            </a:r>
            <a:r>
              <a:rPr b="1" lang="en" sz="2000">
                <a:solidFill>
                  <a:srgbClr val="1F3A93"/>
                </a:solidFill>
                <a:latin typeface="Roboto"/>
                <a:ea typeface="Roboto"/>
                <a:cs typeface="Roboto"/>
                <a:sym typeface="Roboto"/>
              </a:rPr>
              <a:t>cytosine (C)</a:t>
            </a:r>
            <a:r>
              <a:rPr lang="en" sz="2000">
                <a:solidFill>
                  <a:srgbClr val="1F3A93"/>
                </a:solidFill>
                <a:latin typeface="Roboto"/>
                <a:ea typeface="Roboto"/>
                <a:cs typeface="Roboto"/>
                <a:sym typeface="Roboto"/>
              </a:rPr>
              <a:t>, and </a:t>
            </a:r>
            <a:r>
              <a:rPr b="1" lang="en" sz="2000">
                <a:solidFill>
                  <a:srgbClr val="1F3A93"/>
                </a:solidFill>
                <a:latin typeface="Roboto"/>
                <a:ea typeface="Roboto"/>
                <a:cs typeface="Roboto"/>
                <a:sym typeface="Roboto"/>
              </a:rPr>
              <a:t>thymine (T)</a:t>
            </a:r>
            <a:r>
              <a:rPr lang="en" sz="2000">
                <a:solidFill>
                  <a:srgbClr val="1F3A93"/>
                </a:solidFill>
                <a:latin typeface="Roboto"/>
                <a:ea typeface="Roboto"/>
                <a:cs typeface="Roboto"/>
                <a:sym typeface="Roboto"/>
              </a:rPr>
              <a:t> (</a:t>
            </a:r>
            <a:r>
              <a:rPr lang="en" sz="2000" u="sng">
                <a:solidFill>
                  <a:srgbClr val="1F3A93"/>
                </a:solidFill>
                <a:latin typeface="Roboto"/>
                <a:ea typeface="Roboto"/>
                <a:cs typeface="Roboto"/>
                <a:sym typeface="Roboto"/>
                <a:hlinkClick r:id="rId3">
                  <a:extLst>
                    <a:ext uri="{A12FA001-AC4F-418D-AE19-62706E023703}">
                      <ahyp:hlinkClr val="tx"/>
                    </a:ext>
                  </a:extLst>
                </a:hlinkClick>
              </a:rPr>
              <a:t>source</a:t>
            </a:r>
            <a:r>
              <a:rPr lang="en" sz="2000">
                <a:solidFill>
                  <a:srgbClr val="1F3A93"/>
                </a:solidFill>
                <a:latin typeface="Roboto"/>
                <a:ea typeface="Roboto"/>
                <a:cs typeface="Roboto"/>
                <a:sym typeface="Roboto"/>
              </a:rPr>
              <a:t>). </a:t>
            </a:r>
            <a:endParaRPr sz="2000">
              <a:solidFill>
                <a:srgbClr val="1F3A93"/>
              </a:solidFill>
              <a:latin typeface="Roboto"/>
              <a:ea typeface="Roboto"/>
              <a:cs typeface="Roboto"/>
              <a:sym typeface="Roboto"/>
            </a:endParaRPr>
          </a:p>
        </p:txBody>
      </p:sp>
      <p:pic>
        <p:nvPicPr>
          <p:cNvPr id="1088" name="Google Shape;1088;p85"/>
          <p:cNvPicPr preferRelativeResize="0"/>
          <p:nvPr/>
        </p:nvPicPr>
        <p:blipFill>
          <a:blip r:embed="rId4">
            <a:alphaModFix/>
          </a:blip>
          <a:stretch>
            <a:fillRect/>
          </a:stretch>
        </p:blipFill>
        <p:spPr>
          <a:xfrm>
            <a:off x="5264764" y="1028700"/>
            <a:ext cx="3726837" cy="39304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8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1094" name="Google Shape;1094;p8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95" name="Google Shape;1095;p86"/>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1096" name="Google Shape;1096;p86"/>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1097" name="Google Shape;1097;p86"/>
          <p:cNvSpPr txBox="1"/>
          <p:nvPr>
            <p:ph idx="1" type="body"/>
          </p:nvPr>
        </p:nvSpPr>
        <p:spPr>
          <a:xfrm>
            <a:off x="477400" y="1133850"/>
            <a:ext cx="35781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DNA Stores Information</a:t>
            </a:r>
            <a:endParaRPr b="1" sz="3000">
              <a:solidFill>
                <a:srgbClr val="00B2A9"/>
              </a:solidFill>
              <a:latin typeface="Roboto"/>
              <a:ea typeface="Roboto"/>
              <a:cs typeface="Roboto"/>
              <a:sym typeface="Roboto"/>
            </a:endParaRPr>
          </a:p>
        </p:txBody>
      </p:sp>
      <p:sp>
        <p:nvSpPr>
          <p:cNvPr id="1098" name="Google Shape;1098;p86"/>
          <p:cNvSpPr txBox="1"/>
          <p:nvPr>
            <p:ph idx="1" type="body"/>
          </p:nvPr>
        </p:nvSpPr>
        <p:spPr>
          <a:xfrm>
            <a:off x="477400" y="1706550"/>
            <a:ext cx="5683200" cy="3071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1F3A93"/>
                </a:solidFill>
                <a:highlight>
                  <a:srgbClr val="91D5AC"/>
                </a:highlight>
                <a:latin typeface="Roboto"/>
                <a:ea typeface="Roboto"/>
                <a:cs typeface="Roboto"/>
                <a:sym typeface="Roboto"/>
              </a:rPr>
              <a:t>DNA stores genetic information</a:t>
            </a:r>
            <a:r>
              <a:rPr lang="en" sz="2000">
                <a:solidFill>
                  <a:srgbClr val="1F3A93"/>
                </a:solidFill>
                <a:latin typeface="Roboto"/>
                <a:ea typeface="Roboto"/>
                <a:cs typeface="Roboto"/>
                <a:sym typeface="Roboto"/>
              </a:rPr>
              <a:t>. Genes are an individual’s characteristics that are determined by factors that are passed down from parent to child. Genes (for example blood type &amp; eye color) must have necessary information needed for their specific jobs. </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000">
                <a:solidFill>
                  <a:srgbClr val="1F3A93"/>
                </a:solidFill>
                <a:latin typeface="Roboto"/>
                <a:ea typeface="Roboto"/>
                <a:cs typeface="Roboto"/>
                <a:sym typeface="Roboto"/>
              </a:rPr>
              <a:t>Genes control development and contain information that causes a single cell to develop. All cells must be </a:t>
            </a:r>
            <a:r>
              <a:rPr b="1" lang="en" sz="2000">
                <a:solidFill>
                  <a:srgbClr val="1F3A93"/>
                </a:solidFill>
                <a:highlight>
                  <a:srgbClr val="91D5AC"/>
                </a:highlight>
                <a:latin typeface="Roboto"/>
                <a:ea typeface="Roboto"/>
                <a:cs typeface="Roboto"/>
                <a:sym typeface="Roboto"/>
              </a:rPr>
              <a:t>CODED in DNA</a:t>
            </a:r>
            <a:r>
              <a:rPr lang="en" sz="2000">
                <a:solidFill>
                  <a:srgbClr val="1F3A93"/>
                </a:solidFill>
                <a:latin typeface="Roboto"/>
                <a:ea typeface="Roboto"/>
                <a:cs typeface="Roboto"/>
                <a:sym typeface="Roboto"/>
              </a:rPr>
              <a:t>.  </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rgbClr val="00B2A9"/>
              </a:solidFill>
              <a:latin typeface="Roboto"/>
              <a:ea typeface="Roboto"/>
              <a:cs typeface="Roboto"/>
              <a:sym typeface="Roboto"/>
            </a:endParaRPr>
          </a:p>
        </p:txBody>
      </p:sp>
      <p:grpSp>
        <p:nvGrpSpPr>
          <p:cNvPr id="1099" name="Google Shape;1099;p86"/>
          <p:cNvGrpSpPr/>
          <p:nvPr/>
        </p:nvGrpSpPr>
        <p:grpSpPr>
          <a:xfrm>
            <a:off x="6032949" y="1081312"/>
            <a:ext cx="2278056" cy="2589532"/>
            <a:chOff x="2007075" y="924725"/>
            <a:chExt cx="5143500" cy="5234550"/>
          </a:xfrm>
        </p:grpSpPr>
        <p:pic>
          <p:nvPicPr>
            <p:cNvPr id="1100" name="Google Shape;1100;p86"/>
            <p:cNvPicPr preferRelativeResize="0"/>
            <p:nvPr/>
          </p:nvPicPr>
          <p:blipFill>
            <a:blip r:embed="rId5">
              <a:alphaModFix/>
            </a:blip>
            <a:stretch>
              <a:fillRect/>
            </a:stretch>
          </p:blipFill>
          <p:spPr>
            <a:xfrm>
              <a:off x="2007075" y="924725"/>
              <a:ext cx="5143500" cy="5143500"/>
            </a:xfrm>
            <a:prstGeom prst="rect">
              <a:avLst/>
            </a:prstGeom>
            <a:noFill/>
            <a:ln>
              <a:noFill/>
            </a:ln>
          </p:spPr>
        </p:pic>
        <p:pic>
          <p:nvPicPr>
            <p:cNvPr id="1101" name="Google Shape;1101;p86"/>
            <p:cNvPicPr preferRelativeResize="0"/>
            <p:nvPr/>
          </p:nvPicPr>
          <p:blipFill>
            <a:blip r:embed="rId6">
              <a:alphaModFix/>
            </a:blip>
            <a:stretch>
              <a:fillRect/>
            </a:stretch>
          </p:blipFill>
          <p:spPr>
            <a:xfrm>
              <a:off x="2007075" y="1015775"/>
              <a:ext cx="5143500" cy="5143500"/>
            </a:xfrm>
            <a:prstGeom prst="rect">
              <a:avLst/>
            </a:prstGeom>
            <a:noFill/>
            <a:ln>
              <a:noFill/>
            </a:ln>
          </p:spPr>
        </p:pic>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8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1107" name="Google Shape;1107;p8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08" name="Google Shape;1108;p87"/>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1109" name="Google Shape;1109;p87"/>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1110" name="Google Shape;1110;p87"/>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DNA Copies Itself</a:t>
            </a:r>
            <a:endParaRPr b="1" sz="3000">
              <a:solidFill>
                <a:srgbClr val="00B2A9"/>
              </a:solidFill>
              <a:latin typeface="Roboto"/>
              <a:ea typeface="Roboto"/>
              <a:cs typeface="Roboto"/>
              <a:sym typeface="Roboto"/>
            </a:endParaRPr>
          </a:p>
        </p:txBody>
      </p:sp>
      <p:sp>
        <p:nvSpPr>
          <p:cNvPr id="1111" name="Google Shape;1111;p87"/>
          <p:cNvSpPr txBox="1"/>
          <p:nvPr>
            <p:ph idx="1" type="body"/>
          </p:nvPr>
        </p:nvSpPr>
        <p:spPr>
          <a:xfrm>
            <a:off x="477400" y="1617225"/>
            <a:ext cx="6118800" cy="3179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1F3A93"/>
                </a:solidFill>
                <a:latin typeface="Roboto"/>
                <a:ea typeface="Roboto"/>
                <a:cs typeface="Roboto"/>
                <a:sym typeface="Roboto"/>
              </a:rPr>
              <a:t>Before a cell divides it MUST make a COPY of itself (GENES). </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000">
                <a:solidFill>
                  <a:srgbClr val="1F3A93"/>
                </a:solidFill>
                <a:latin typeface="Roboto"/>
                <a:ea typeface="Roboto"/>
                <a:cs typeface="Roboto"/>
                <a:sym typeface="Roboto"/>
              </a:rPr>
              <a:t>DNA copying is an important process that ensures that when cell multiplies, through the mechanisms of mitosis or meiosis, the equal amount of DNA (genetic material) passes in to the new cell. The DNA replicates so that there will be an extra copy of DNA when the cell multiplies (</a:t>
            </a:r>
            <a:r>
              <a:rPr lang="en" sz="2000" u="sng">
                <a:solidFill>
                  <a:srgbClr val="1F3A93"/>
                </a:solidFill>
                <a:latin typeface="Roboto"/>
                <a:ea typeface="Roboto"/>
                <a:cs typeface="Roboto"/>
                <a:sym typeface="Roboto"/>
                <a:hlinkClick r:id="rId5">
                  <a:extLst>
                    <a:ext uri="{A12FA001-AC4F-418D-AE19-62706E023703}">
                      <ahyp:hlinkClr val="tx"/>
                    </a:ext>
                  </a:extLst>
                </a:hlinkClick>
              </a:rPr>
              <a:t>source</a:t>
            </a:r>
            <a:r>
              <a:rPr lang="en" sz="2000">
                <a:solidFill>
                  <a:srgbClr val="1F3A93"/>
                </a:solidFill>
                <a:latin typeface="Roboto"/>
                <a:ea typeface="Roboto"/>
                <a:cs typeface="Roboto"/>
                <a:sym typeface="Roboto"/>
              </a:rPr>
              <a:t>). </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000">
              <a:solidFill>
                <a:srgbClr val="1F3A93"/>
              </a:solidFill>
              <a:latin typeface="Roboto"/>
              <a:ea typeface="Roboto"/>
              <a:cs typeface="Roboto"/>
              <a:sym typeface="Roboto"/>
            </a:endParaRPr>
          </a:p>
        </p:txBody>
      </p:sp>
      <p:grpSp>
        <p:nvGrpSpPr>
          <p:cNvPr id="1112" name="Google Shape;1112;p87"/>
          <p:cNvGrpSpPr/>
          <p:nvPr/>
        </p:nvGrpSpPr>
        <p:grpSpPr>
          <a:xfrm>
            <a:off x="6301200" y="1146563"/>
            <a:ext cx="2653500" cy="2648775"/>
            <a:chOff x="2878750" y="2137475"/>
            <a:chExt cx="2653500" cy="2648775"/>
          </a:xfrm>
        </p:grpSpPr>
        <p:pic>
          <p:nvPicPr>
            <p:cNvPr id="1113" name="Google Shape;1113;p87"/>
            <p:cNvPicPr preferRelativeResize="0"/>
            <p:nvPr/>
          </p:nvPicPr>
          <p:blipFill>
            <a:blip r:embed="rId6">
              <a:alphaModFix/>
            </a:blip>
            <a:stretch>
              <a:fillRect/>
            </a:stretch>
          </p:blipFill>
          <p:spPr>
            <a:xfrm>
              <a:off x="2883475" y="2137475"/>
              <a:ext cx="2648775" cy="2648775"/>
            </a:xfrm>
            <a:prstGeom prst="rect">
              <a:avLst/>
            </a:prstGeom>
            <a:noFill/>
            <a:ln>
              <a:noFill/>
            </a:ln>
          </p:spPr>
        </p:pic>
        <p:pic>
          <p:nvPicPr>
            <p:cNvPr id="1114" name="Google Shape;1114;p87"/>
            <p:cNvPicPr preferRelativeResize="0"/>
            <p:nvPr/>
          </p:nvPicPr>
          <p:blipFill>
            <a:blip r:embed="rId7">
              <a:alphaModFix/>
            </a:blip>
            <a:stretch>
              <a:fillRect/>
            </a:stretch>
          </p:blipFill>
          <p:spPr>
            <a:xfrm>
              <a:off x="2878750" y="2172525"/>
              <a:ext cx="2578674" cy="2578674"/>
            </a:xfrm>
            <a:prstGeom prst="rect">
              <a:avLst/>
            </a:prstGeom>
            <a:noFill/>
            <a:ln>
              <a:noFill/>
            </a:ln>
          </p:spPr>
        </p:pic>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8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a:t>
            </a:r>
            <a:r>
              <a:rPr b="1" lang="en">
                <a:solidFill>
                  <a:srgbClr val="1F3A93"/>
                </a:solidFill>
                <a:latin typeface="Roboto Condensed"/>
                <a:ea typeface="Roboto Condensed"/>
                <a:cs typeface="Roboto Condensed"/>
                <a:sym typeface="Roboto Condensed"/>
              </a:rPr>
              <a:t>Strawberry DNA Extraction</a:t>
            </a:r>
            <a:r>
              <a:rPr b="1" lang="en">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1120" name="Google Shape;1120;p8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21" name="Google Shape;1121;p88"/>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1122" name="Google Shape;1122;p88"/>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1123" name="Google Shape;1123;p88"/>
          <p:cNvSpPr txBox="1"/>
          <p:nvPr>
            <p:ph idx="1" type="body"/>
          </p:nvPr>
        </p:nvSpPr>
        <p:spPr>
          <a:xfrm>
            <a:off x="477400" y="1133850"/>
            <a:ext cx="43353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Let’s see how this works! </a:t>
            </a:r>
            <a:endParaRPr b="1" sz="3000">
              <a:solidFill>
                <a:srgbClr val="00B2A9"/>
              </a:solidFill>
              <a:latin typeface="Roboto"/>
              <a:ea typeface="Roboto"/>
              <a:cs typeface="Roboto"/>
              <a:sym typeface="Roboto"/>
            </a:endParaRPr>
          </a:p>
        </p:txBody>
      </p:sp>
      <p:sp>
        <p:nvSpPr>
          <p:cNvPr id="1124" name="Google Shape;1124;p88"/>
          <p:cNvSpPr txBox="1"/>
          <p:nvPr>
            <p:ph idx="1" type="body"/>
          </p:nvPr>
        </p:nvSpPr>
        <p:spPr>
          <a:xfrm>
            <a:off x="1242200" y="1776400"/>
            <a:ext cx="37545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1F3A93"/>
                </a:solidFill>
                <a:latin typeface="Roboto"/>
                <a:ea typeface="Roboto"/>
                <a:cs typeface="Roboto"/>
                <a:sym typeface="Roboto"/>
              </a:rPr>
              <a:t>Gather the Materials Needed:</a:t>
            </a:r>
            <a:endParaRPr sz="2000">
              <a:solidFill>
                <a:srgbClr val="1F3A93"/>
              </a:solidFill>
              <a:latin typeface="Roboto"/>
              <a:ea typeface="Roboto"/>
              <a:cs typeface="Roboto"/>
              <a:sym typeface="Roboto"/>
            </a:endParaRPr>
          </a:p>
        </p:txBody>
      </p:sp>
      <p:grpSp>
        <p:nvGrpSpPr>
          <p:cNvPr id="1125" name="Google Shape;1125;p88"/>
          <p:cNvGrpSpPr/>
          <p:nvPr/>
        </p:nvGrpSpPr>
        <p:grpSpPr>
          <a:xfrm flipH="1" rot="7816423">
            <a:off x="368146" y="1990335"/>
            <a:ext cx="893833" cy="610405"/>
            <a:chOff x="3104742" y="3437775"/>
            <a:chExt cx="1575700" cy="1076781"/>
          </a:xfrm>
        </p:grpSpPr>
        <p:sp>
          <p:nvSpPr>
            <p:cNvPr id="1126" name="Google Shape;1126;p88"/>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27" name="Google Shape;1127;p88"/>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28" name="Google Shape;1128;p88"/>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29" name="Google Shape;1129;p88"/>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30" name="Google Shape;1130;p88"/>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31" name="Google Shape;1131;p88"/>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32" name="Google Shape;1132;p88"/>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33" name="Google Shape;1133;p88"/>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34" name="Google Shape;1134;p88"/>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35" name="Google Shape;1135;p88"/>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grpSp>
        <p:nvGrpSpPr>
          <p:cNvPr id="1136" name="Google Shape;1136;p88"/>
          <p:cNvGrpSpPr/>
          <p:nvPr/>
        </p:nvGrpSpPr>
        <p:grpSpPr>
          <a:xfrm>
            <a:off x="128413" y="2452475"/>
            <a:ext cx="8292731" cy="1539313"/>
            <a:chOff x="128413" y="2452475"/>
            <a:chExt cx="8292731" cy="1539313"/>
          </a:xfrm>
        </p:grpSpPr>
        <p:pic>
          <p:nvPicPr>
            <p:cNvPr id="1137" name="Google Shape;1137;p88"/>
            <p:cNvPicPr preferRelativeResize="0"/>
            <p:nvPr/>
          </p:nvPicPr>
          <p:blipFill>
            <a:blip r:embed="rId5">
              <a:alphaModFix/>
            </a:blip>
            <a:stretch>
              <a:fillRect/>
            </a:stretch>
          </p:blipFill>
          <p:spPr>
            <a:xfrm>
              <a:off x="255800" y="2571738"/>
              <a:ext cx="8165343" cy="1420050"/>
            </a:xfrm>
            <a:prstGeom prst="rect">
              <a:avLst/>
            </a:prstGeom>
            <a:noFill/>
            <a:ln>
              <a:noFill/>
            </a:ln>
          </p:spPr>
        </p:pic>
        <p:sp>
          <p:nvSpPr>
            <p:cNvPr id="1138" name="Google Shape;1138;p88"/>
            <p:cNvSpPr/>
            <p:nvPr/>
          </p:nvSpPr>
          <p:spPr>
            <a:xfrm>
              <a:off x="128413" y="2452475"/>
              <a:ext cx="325200" cy="1076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88"/>
            <p:cNvSpPr/>
            <p:nvPr/>
          </p:nvSpPr>
          <p:spPr>
            <a:xfrm>
              <a:off x="155788" y="2673700"/>
              <a:ext cx="325200" cy="223800"/>
            </a:xfrm>
            <a:prstGeom prst="roundRect">
              <a:avLst>
                <a:gd fmla="val 1914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8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Experiment </a:t>
            </a:r>
            <a:endParaRPr b="1">
              <a:solidFill>
                <a:srgbClr val="1F3A93"/>
              </a:solidFill>
              <a:latin typeface="Roboto Condensed"/>
              <a:ea typeface="Roboto Condensed"/>
              <a:cs typeface="Roboto Condensed"/>
              <a:sym typeface="Roboto Condensed"/>
            </a:endParaRPr>
          </a:p>
        </p:txBody>
      </p:sp>
      <p:cxnSp>
        <p:nvCxnSpPr>
          <p:cNvPr id="1145" name="Google Shape;1145;p8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46" name="Google Shape;1146;p89"/>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1147" name="Google Shape;1147;p89"/>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1148" name="Google Shape;1148;p89"/>
          <p:cNvSpPr txBox="1"/>
          <p:nvPr>
            <p:ph idx="1" type="body"/>
          </p:nvPr>
        </p:nvSpPr>
        <p:spPr>
          <a:xfrm>
            <a:off x="477400" y="1133850"/>
            <a:ext cx="43353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Step 1</a:t>
            </a:r>
            <a:endParaRPr b="1" sz="3000">
              <a:solidFill>
                <a:srgbClr val="00B2A9"/>
              </a:solidFill>
              <a:latin typeface="Roboto"/>
              <a:ea typeface="Roboto"/>
              <a:cs typeface="Roboto"/>
              <a:sym typeface="Roboto"/>
            </a:endParaRPr>
          </a:p>
        </p:txBody>
      </p:sp>
      <p:sp>
        <p:nvSpPr>
          <p:cNvPr id="1149" name="Google Shape;1149;p89"/>
          <p:cNvSpPr txBox="1"/>
          <p:nvPr>
            <p:ph idx="1" type="body"/>
          </p:nvPr>
        </p:nvSpPr>
        <p:spPr>
          <a:xfrm>
            <a:off x="477400" y="1706550"/>
            <a:ext cx="6739200" cy="104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1F3A93"/>
                </a:solidFill>
                <a:latin typeface="Roboto"/>
                <a:ea typeface="Roboto"/>
                <a:cs typeface="Roboto"/>
                <a:sym typeface="Roboto"/>
              </a:rPr>
              <a:t>Pull off any green leaves on the strawberries. </a:t>
            </a:r>
            <a:endParaRPr sz="2400">
              <a:solidFill>
                <a:srgbClr val="1F3A93"/>
              </a:solidFill>
              <a:latin typeface="Roboto"/>
              <a:ea typeface="Roboto"/>
              <a:cs typeface="Roboto"/>
              <a:sym typeface="Roboto"/>
            </a:endParaRPr>
          </a:p>
        </p:txBody>
      </p:sp>
      <p:pic>
        <p:nvPicPr>
          <p:cNvPr id="1150" name="Google Shape;1150;p89"/>
          <p:cNvPicPr preferRelativeResize="0"/>
          <p:nvPr/>
        </p:nvPicPr>
        <p:blipFill rotWithShape="1">
          <a:blip r:embed="rId5">
            <a:alphaModFix/>
          </a:blip>
          <a:srcRect b="0" l="0" r="0" t="5669"/>
          <a:stretch/>
        </p:blipFill>
        <p:spPr>
          <a:xfrm>
            <a:off x="3035900" y="2571750"/>
            <a:ext cx="3072225" cy="19072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9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Experiment </a:t>
            </a:r>
            <a:endParaRPr b="1">
              <a:solidFill>
                <a:srgbClr val="1F3A93"/>
              </a:solidFill>
              <a:latin typeface="Roboto Condensed"/>
              <a:ea typeface="Roboto Condensed"/>
              <a:cs typeface="Roboto Condensed"/>
              <a:sym typeface="Roboto Condensed"/>
            </a:endParaRPr>
          </a:p>
        </p:txBody>
      </p:sp>
      <p:cxnSp>
        <p:nvCxnSpPr>
          <p:cNvPr id="1156" name="Google Shape;1156;p9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57" name="Google Shape;1157;p90"/>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1158" name="Google Shape;1158;p90"/>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1159" name="Google Shape;1159;p90"/>
          <p:cNvSpPr txBox="1"/>
          <p:nvPr>
            <p:ph idx="1" type="body"/>
          </p:nvPr>
        </p:nvSpPr>
        <p:spPr>
          <a:xfrm>
            <a:off x="477400" y="1133850"/>
            <a:ext cx="43353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Step 2</a:t>
            </a:r>
            <a:endParaRPr b="1" sz="3000">
              <a:solidFill>
                <a:srgbClr val="00B2A9"/>
              </a:solidFill>
              <a:latin typeface="Roboto"/>
              <a:ea typeface="Roboto"/>
              <a:cs typeface="Roboto"/>
              <a:sym typeface="Roboto"/>
            </a:endParaRPr>
          </a:p>
        </p:txBody>
      </p:sp>
      <p:sp>
        <p:nvSpPr>
          <p:cNvPr id="1160" name="Google Shape;1160;p90"/>
          <p:cNvSpPr txBox="1"/>
          <p:nvPr>
            <p:ph idx="1" type="body"/>
          </p:nvPr>
        </p:nvSpPr>
        <p:spPr>
          <a:xfrm>
            <a:off x="580850" y="1628450"/>
            <a:ext cx="6739200" cy="104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1F3A93"/>
                </a:solidFill>
                <a:latin typeface="Roboto"/>
                <a:ea typeface="Roboto"/>
                <a:cs typeface="Roboto"/>
                <a:sym typeface="Roboto"/>
              </a:rPr>
              <a:t>Put the strawberries into the plastic bag, seal it and gently smash the strawberries for about two minutes. This starts to break open the cells and release the DNA.</a:t>
            </a:r>
            <a:endParaRPr sz="2400">
              <a:solidFill>
                <a:srgbClr val="1F3A93"/>
              </a:solidFill>
              <a:latin typeface="Roboto"/>
              <a:ea typeface="Roboto"/>
              <a:cs typeface="Roboto"/>
              <a:sym typeface="Roboto"/>
            </a:endParaRPr>
          </a:p>
        </p:txBody>
      </p:sp>
      <p:pic>
        <p:nvPicPr>
          <p:cNvPr id="1161" name="Google Shape;1161;p90"/>
          <p:cNvPicPr preferRelativeResize="0"/>
          <p:nvPr/>
        </p:nvPicPr>
        <p:blipFill>
          <a:blip r:embed="rId5">
            <a:alphaModFix/>
          </a:blip>
          <a:stretch>
            <a:fillRect/>
          </a:stretch>
        </p:blipFill>
        <p:spPr>
          <a:xfrm>
            <a:off x="1662675" y="3183625"/>
            <a:ext cx="4575551" cy="18302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9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Experiment </a:t>
            </a:r>
            <a:endParaRPr b="1">
              <a:solidFill>
                <a:srgbClr val="1F3A93"/>
              </a:solidFill>
              <a:latin typeface="Roboto Condensed"/>
              <a:ea typeface="Roboto Condensed"/>
              <a:cs typeface="Roboto Condensed"/>
              <a:sym typeface="Roboto Condensed"/>
            </a:endParaRPr>
          </a:p>
        </p:txBody>
      </p:sp>
      <p:cxnSp>
        <p:nvCxnSpPr>
          <p:cNvPr id="1167" name="Google Shape;1167;p9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68" name="Google Shape;1168;p91"/>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1169" name="Google Shape;1169;p91"/>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1170" name="Google Shape;1170;p91"/>
          <p:cNvSpPr txBox="1"/>
          <p:nvPr>
            <p:ph idx="1" type="body"/>
          </p:nvPr>
        </p:nvSpPr>
        <p:spPr>
          <a:xfrm>
            <a:off x="477400" y="1133850"/>
            <a:ext cx="43353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Step 3</a:t>
            </a:r>
            <a:endParaRPr b="1" sz="3000">
              <a:solidFill>
                <a:srgbClr val="00B2A9"/>
              </a:solidFill>
              <a:latin typeface="Roboto"/>
              <a:ea typeface="Roboto"/>
              <a:cs typeface="Roboto"/>
              <a:sym typeface="Roboto"/>
            </a:endParaRPr>
          </a:p>
        </p:txBody>
      </p:sp>
      <p:sp>
        <p:nvSpPr>
          <p:cNvPr id="1171" name="Google Shape;1171;p91"/>
          <p:cNvSpPr txBox="1"/>
          <p:nvPr>
            <p:ph idx="1" type="body"/>
          </p:nvPr>
        </p:nvSpPr>
        <p:spPr>
          <a:xfrm>
            <a:off x="580850" y="1628450"/>
            <a:ext cx="6739200" cy="104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1F3A93"/>
                </a:solidFill>
                <a:latin typeface="Roboto"/>
                <a:ea typeface="Roboto"/>
                <a:cs typeface="Roboto"/>
                <a:sym typeface="Roboto"/>
              </a:rPr>
              <a:t>Mix together </a:t>
            </a:r>
            <a:r>
              <a:rPr b="1" lang="en" sz="2400">
                <a:solidFill>
                  <a:srgbClr val="1F3A93"/>
                </a:solidFill>
                <a:latin typeface="Roboto"/>
                <a:ea typeface="Roboto"/>
                <a:cs typeface="Roboto"/>
                <a:sym typeface="Roboto"/>
              </a:rPr>
              <a:t>2 teaspoons of detergent</a:t>
            </a:r>
            <a:r>
              <a:rPr lang="en" sz="2400">
                <a:solidFill>
                  <a:srgbClr val="1F3A93"/>
                </a:solidFill>
                <a:latin typeface="Roboto"/>
                <a:ea typeface="Roboto"/>
                <a:cs typeface="Roboto"/>
                <a:sym typeface="Roboto"/>
              </a:rPr>
              <a:t>, </a:t>
            </a:r>
            <a:endParaRPr sz="2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400">
                <a:solidFill>
                  <a:srgbClr val="1F3A93"/>
                </a:solidFill>
                <a:latin typeface="Roboto"/>
                <a:ea typeface="Roboto"/>
                <a:cs typeface="Roboto"/>
                <a:sym typeface="Roboto"/>
              </a:rPr>
              <a:t>1</a:t>
            </a:r>
            <a:r>
              <a:rPr b="1" lang="en" sz="2400">
                <a:solidFill>
                  <a:srgbClr val="1F3A93"/>
                </a:solidFill>
                <a:latin typeface="Roboto"/>
                <a:ea typeface="Roboto"/>
                <a:cs typeface="Roboto"/>
                <a:sym typeface="Roboto"/>
              </a:rPr>
              <a:t> teaspoon of salt</a:t>
            </a:r>
            <a:r>
              <a:rPr lang="en" sz="2400">
                <a:solidFill>
                  <a:srgbClr val="1F3A93"/>
                </a:solidFill>
                <a:latin typeface="Roboto"/>
                <a:ea typeface="Roboto"/>
                <a:cs typeface="Roboto"/>
                <a:sym typeface="Roboto"/>
              </a:rPr>
              <a:t> and </a:t>
            </a:r>
            <a:r>
              <a:rPr b="1" lang="en" sz="2400">
                <a:solidFill>
                  <a:srgbClr val="1F3A93"/>
                </a:solidFill>
                <a:latin typeface="Roboto"/>
                <a:ea typeface="Roboto"/>
                <a:cs typeface="Roboto"/>
                <a:sym typeface="Roboto"/>
              </a:rPr>
              <a:t>1/2 cup of water</a:t>
            </a:r>
            <a:r>
              <a:rPr lang="en" sz="2400">
                <a:solidFill>
                  <a:srgbClr val="1F3A93"/>
                </a:solidFill>
                <a:latin typeface="Roboto"/>
                <a:ea typeface="Roboto"/>
                <a:cs typeface="Roboto"/>
                <a:sym typeface="Roboto"/>
              </a:rPr>
              <a:t> in a plastic cup. This will be your DNA extraction liquid.</a:t>
            </a:r>
            <a:endParaRPr sz="2400">
              <a:solidFill>
                <a:srgbClr val="1F3A93"/>
              </a:solidFill>
              <a:latin typeface="Roboto"/>
              <a:ea typeface="Roboto"/>
              <a:cs typeface="Roboto"/>
              <a:sym typeface="Roboto"/>
            </a:endParaRPr>
          </a:p>
        </p:txBody>
      </p:sp>
      <p:pic>
        <p:nvPicPr>
          <p:cNvPr id="1172" name="Google Shape;1172;p91"/>
          <p:cNvPicPr preferRelativeResize="0"/>
          <p:nvPr/>
        </p:nvPicPr>
        <p:blipFill>
          <a:blip r:embed="rId5">
            <a:alphaModFix/>
          </a:blip>
          <a:stretch>
            <a:fillRect/>
          </a:stretch>
        </p:blipFill>
        <p:spPr>
          <a:xfrm>
            <a:off x="2183375" y="2935375"/>
            <a:ext cx="4729700" cy="20183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9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Experiment </a:t>
            </a:r>
            <a:endParaRPr b="1">
              <a:solidFill>
                <a:srgbClr val="1F3A93"/>
              </a:solidFill>
              <a:latin typeface="Roboto Condensed"/>
              <a:ea typeface="Roboto Condensed"/>
              <a:cs typeface="Roboto Condensed"/>
              <a:sym typeface="Roboto Condensed"/>
            </a:endParaRPr>
          </a:p>
        </p:txBody>
      </p:sp>
      <p:cxnSp>
        <p:nvCxnSpPr>
          <p:cNvPr id="1178" name="Google Shape;1178;p9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79" name="Google Shape;1179;p92"/>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1180" name="Google Shape;1180;p92"/>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1181" name="Google Shape;1181;p92"/>
          <p:cNvSpPr txBox="1"/>
          <p:nvPr>
            <p:ph idx="1" type="body"/>
          </p:nvPr>
        </p:nvSpPr>
        <p:spPr>
          <a:xfrm>
            <a:off x="477400" y="1133850"/>
            <a:ext cx="43353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Step 4</a:t>
            </a:r>
            <a:endParaRPr b="1" sz="3000">
              <a:solidFill>
                <a:srgbClr val="00B2A9"/>
              </a:solidFill>
              <a:latin typeface="Roboto"/>
              <a:ea typeface="Roboto"/>
              <a:cs typeface="Roboto"/>
              <a:sym typeface="Roboto"/>
            </a:endParaRPr>
          </a:p>
        </p:txBody>
      </p:sp>
      <p:sp>
        <p:nvSpPr>
          <p:cNvPr id="1182" name="Google Shape;1182;p92"/>
          <p:cNvSpPr txBox="1"/>
          <p:nvPr>
            <p:ph idx="1" type="body"/>
          </p:nvPr>
        </p:nvSpPr>
        <p:spPr>
          <a:xfrm>
            <a:off x="580850" y="1628450"/>
            <a:ext cx="6739200" cy="104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1F3A93"/>
                </a:solidFill>
                <a:latin typeface="Roboto"/>
                <a:ea typeface="Roboto"/>
                <a:cs typeface="Roboto"/>
                <a:sym typeface="Roboto"/>
              </a:rPr>
              <a:t>Pour the DNA extraction liquid into the bag with the strawberries (make sure the bag is big enough; quart-sized works well!). This will further break open the cells.</a:t>
            </a:r>
            <a:endParaRPr sz="2400">
              <a:solidFill>
                <a:srgbClr val="1F3A93"/>
              </a:solidFill>
              <a:latin typeface="Roboto"/>
              <a:ea typeface="Roboto"/>
              <a:cs typeface="Roboto"/>
              <a:sym typeface="Roboto"/>
            </a:endParaRPr>
          </a:p>
        </p:txBody>
      </p:sp>
      <p:pic>
        <p:nvPicPr>
          <p:cNvPr id="1183" name="Google Shape;1183;p92"/>
          <p:cNvPicPr preferRelativeResize="0"/>
          <p:nvPr/>
        </p:nvPicPr>
        <p:blipFill>
          <a:blip r:embed="rId5">
            <a:alphaModFix/>
          </a:blip>
          <a:stretch>
            <a:fillRect/>
          </a:stretch>
        </p:blipFill>
        <p:spPr>
          <a:xfrm>
            <a:off x="3013263" y="3268600"/>
            <a:ext cx="3117484" cy="1685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a cell?</a:t>
            </a:r>
            <a:endParaRPr b="1">
              <a:solidFill>
                <a:srgbClr val="1F3A93"/>
              </a:solidFill>
              <a:latin typeface="Roboto Condensed"/>
              <a:ea typeface="Roboto Condensed"/>
              <a:cs typeface="Roboto Condensed"/>
              <a:sym typeface="Roboto Condensed"/>
            </a:endParaRPr>
          </a:p>
        </p:txBody>
      </p:sp>
      <p:cxnSp>
        <p:nvCxnSpPr>
          <p:cNvPr id="169" name="Google Shape;169;p3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70" name="Google Shape;170;p30"/>
          <p:cNvPicPr preferRelativeResize="0"/>
          <p:nvPr/>
        </p:nvPicPr>
        <p:blipFill>
          <a:blip r:embed="rId3">
            <a:alphaModFix amt="26000"/>
          </a:blip>
          <a:stretch>
            <a:fillRect/>
          </a:stretch>
        </p:blipFill>
        <p:spPr>
          <a:xfrm rot="1184216">
            <a:off x="7597098" y="-385607"/>
            <a:ext cx="1986304" cy="1986304"/>
          </a:xfrm>
          <a:prstGeom prst="rect">
            <a:avLst/>
          </a:prstGeom>
          <a:noFill/>
          <a:ln>
            <a:noFill/>
          </a:ln>
        </p:spPr>
      </p:pic>
      <p:pic>
        <p:nvPicPr>
          <p:cNvPr id="171" name="Google Shape;171;p3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72" name="Google Shape;172;p30"/>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73" name="Google Shape;173;p30"/>
          <p:cNvSpPr txBox="1"/>
          <p:nvPr/>
        </p:nvSpPr>
        <p:spPr>
          <a:xfrm>
            <a:off x="458850" y="1259200"/>
            <a:ext cx="45885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1F3A93"/>
                </a:solidFill>
                <a:latin typeface="Roboto"/>
                <a:ea typeface="Roboto"/>
                <a:cs typeface="Roboto"/>
                <a:sym typeface="Roboto"/>
              </a:rPr>
              <a:t>Cells </a:t>
            </a:r>
            <a:r>
              <a:rPr lang="en">
                <a:solidFill>
                  <a:srgbClr val="1F3A93"/>
                </a:solidFill>
                <a:latin typeface="Roboto"/>
                <a:ea typeface="Roboto"/>
                <a:cs typeface="Roboto"/>
                <a:sym typeface="Roboto"/>
              </a:rPr>
              <a:t>are the basic building blocks of living things. </a:t>
            </a:r>
            <a:r>
              <a:rPr b="1" lang="en">
                <a:solidFill>
                  <a:srgbClr val="00B2A9"/>
                </a:solidFill>
                <a:latin typeface="Roboto"/>
                <a:ea typeface="Roboto"/>
                <a:cs typeface="Roboto"/>
                <a:sym typeface="Roboto"/>
              </a:rPr>
              <a:t>The human body is composed of trillions of cells, all with their own specialized function. </a:t>
            </a:r>
            <a:endParaRPr>
              <a:solidFill>
                <a:srgbClr val="1F3A93"/>
              </a:solidFill>
              <a:highlight>
                <a:srgbClr val="91D5AC"/>
              </a:highlight>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Cells are the</a:t>
            </a:r>
            <a:r>
              <a:rPr lang="en">
                <a:solidFill>
                  <a:srgbClr val="1F3A93"/>
                </a:solidFill>
                <a:latin typeface="Roboto"/>
                <a:ea typeface="Roboto"/>
                <a:cs typeface="Roboto"/>
                <a:sym typeface="Roboto"/>
              </a:rPr>
              <a:t> </a:t>
            </a:r>
            <a:r>
              <a:rPr b="1" lang="en">
                <a:solidFill>
                  <a:srgbClr val="00B2A9"/>
                </a:solidFill>
                <a:latin typeface="Roboto"/>
                <a:ea typeface="Roboto"/>
                <a:cs typeface="Roboto"/>
                <a:sym typeface="Roboto"/>
              </a:rPr>
              <a:t>basic structures of all living organisms</a:t>
            </a:r>
            <a:r>
              <a:rPr lang="en">
                <a:solidFill>
                  <a:srgbClr val="1F3A93"/>
                </a:solidFill>
                <a:latin typeface="Roboto"/>
                <a:ea typeface="Roboto"/>
                <a:cs typeface="Roboto"/>
                <a:sym typeface="Roboto"/>
              </a:rPr>
              <a:t>.</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Cells provide structure for the body, take in nutrients from food and carry out important functions.</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Char char="●"/>
            </a:pPr>
            <a:r>
              <a:rPr lang="en">
                <a:solidFill>
                  <a:srgbClr val="1F3A93"/>
                </a:solidFill>
                <a:latin typeface="Roboto"/>
                <a:ea typeface="Roboto"/>
                <a:cs typeface="Roboto"/>
                <a:sym typeface="Roboto"/>
              </a:rPr>
              <a:t>Cells group together to form tissues, which in turn group together to form organs, such as the heart and brain.</a:t>
            </a:r>
            <a:endParaRPr>
              <a:solidFill>
                <a:srgbClr val="1F3A93"/>
              </a:solidFill>
              <a:latin typeface="Roboto"/>
              <a:ea typeface="Roboto"/>
              <a:cs typeface="Roboto"/>
              <a:sym typeface="Roboto"/>
            </a:endParaRPr>
          </a:p>
          <a:p>
            <a:pPr indent="0" lvl="0" marL="457200" rtl="0" algn="l">
              <a:spcBef>
                <a:spcPts val="0"/>
              </a:spcBef>
              <a:spcAft>
                <a:spcPts val="0"/>
              </a:spcAft>
              <a:buNone/>
            </a:pPr>
            <a:r>
              <a:t/>
            </a:r>
            <a:endParaRPr>
              <a:solidFill>
                <a:srgbClr val="414143"/>
              </a:solidFill>
              <a:latin typeface="Roboto"/>
              <a:ea typeface="Roboto"/>
              <a:cs typeface="Roboto"/>
              <a:sym typeface="Roboto"/>
            </a:endParaRPr>
          </a:p>
        </p:txBody>
      </p:sp>
      <p:grpSp>
        <p:nvGrpSpPr>
          <p:cNvPr id="174" name="Google Shape;174;p30"/>
          <p:cNvGrpSpPr/>
          <p:nvPr/>
        </p:nvGrpSpPr>
        <p:grpSpPr>
          <a:xfrm>
            <a:off x="5181650" y="1416350"/>
            <a:ext cx="3848117" cy="2986200"/>
            <a:chOff x="5181650" y="1416350"/>
            <a:chExt cx="3848117" cy="2986200"/>
          </a:xfrm>
        </p:grpSpPr>
        <p:pic>
          <p:nvPicPr>
            <p:cNvPr id="175" name="Google Shape;175;p30"/>
            <p:cNvPicPr preferRelativeResize="0"/>
            <p:nvPr/>
          </p:nvPicPr>
          <p:blipFill>
            <a:blip r:embed="rId6">
              <a:alphaModFix/>
            </a:blip>
            <a:stretch>
              <a:fillRect/>
            </a:stretch>
          </p:blipFill>
          <p:spPr>
            <a:xfrm>
              <a:off x="5181650" y="1416350"/>
              <a:ext cx="3848117" cy="2986200"/>
            </a:xfrm>
            <a:prstGeom prst="rect">
              <a:avLst/>
            </a:prstGeom>
            <a:noFill/>
            <a:ln>
              <a:noFill/>
            </a:ln>
          </p:spPr>
        </p:pic>
        <p:sp>
          <p:nvSpPr>
            <p:cNvPr id="176" name="Google Shape;176;p30"/>
            <p:cNvSpPr/>
            <p:nvPr/>
          </p:nvSpPr>
          <p:spPr>
            <a:xfrm>
              <a:off x="5272825" y="1877750"/>
              <a:ext cx="838200" cy="152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800">
                  <a:latin typeface="Roboto"/>
                  <a:ea typeface="Roboto"/>
                  <a:cs typeface="Roboto"/>
                  <a:sym typeface="Roboto"/>
                </a:rPr>
                <a:t>cytoplasm</a:t>
              </a:r>
              <a:endParaRPr sz="800">
                <a:latin typeface="Roboto"/>
                <a:ea typeface="Roboto"/>
                <a:cs typeface="Roboto"/>
                <a:sym typeface="Roboto"/>
              </a:endParaRPr>
            </a:p>
          </p:txBody>
        </p:sp>
        <p:sp>
          <p:nvSpPr>
            <p:cNvPr id="177" name="Google Shape;177;p30"/>
            <p:cNvSpPr/>
            <p:nvPr/>
          </p:nvSpPr>
          <p:spPr>
            <a:xfrm>
              <a:off x="5272825" y="1668200"/>
              <a:ext cx="1047900" cy="152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800">
                  <a:latin typeface="Roboto"/>
                  <a:ea typeface="Roboto"/>
                  <a:cs typeface="Roboto"/>
                  <a:sym typeface="Roboto"/>
                </a:rPr>
                <a:t>cell membrane</a:t>
              </a:r>
              <a:endParaRPr sz="800">
                <a:latin typeface="Roboto"/>
                <a:ea typeface="Roboto"/>
                <a:cs typeface="Roboto"/>
                <a:sym typeface="Roboto"/>
              </a:endParaRPr>
            </a:p>
          </p:txBody>
        </p:sp>
        <p:sp>
          <p:nvSpPr>
            <p:cNvPr id="178" name="Google Shape;178;p30"/>
            <p:cNvSpPr/>
            <p:nvPr/>
          </p:nvSpPr>
          <p:spPr>
            <a:xfrm>
              <a:off x="6396925" y="1668200"/>
              <a:ext cx="923100" cy="1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mitochondrion</a:t>
              </a:r>
              <a:endParaRPr sz="800">
                <a:latin typeface="Roboto"/>
                <a:ea typeface="Roboto"/>
                <a:cs typeface="Roboto"/>
                <a:sym typeface="Roboto"/>
              </a:endParaRPr>
            </a:p>
          </p:txBody>
        </p:sp>
        <p:sp>
          <p:nvSpPr>
            <p:cNvPr id="179" name="Google Shape;179;p30"/>
            <p:cNvSpPr/>
            <p:nvPr/>
          </p:nvSpPr>
          <p:spPr>
            <a:xfrm>
              <a:off x="6790000" y="1982525"/>
              <a:ext cx="568800" cy="1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nucleus</a:t>
              </a:r>
              <a:endParaRPr sz="800">
                <a:latin typeface="Roboto"/>
                <a:ea typeface="Roboto"/>
                <a:cs typeface="Roboto"/>
                <a:sym typeface="Roboto"/>
              </a:endParaRPr>
            </a:p>
          </p:txBody>
        </p:sp>
        <p:sp>
          <p:nvSpPr>
            <p:cNvPr id="180" name="Google Shape;180;p30"/>
            <p:cNvSpPr/>
            <p:nvPr/>
          </p:nvSpPr>
          <p:spPr>
            <a:xfrm>
              <a:off x="7144300" y="2072450"/>
              <a:ext cx="568800" cy="1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DNA</a:t>
              </a:r>
              <a:endParaRPr sz="800">
                <a:latin typeface="Roboto"/>
                <a:ea typeface="Roboto"/>
                <a:cs typeface="Roboto"/>
                <a:sym typeface="Roboto"/>
              </a:endParaRPr>
            </a:p>
          </p:txBody>
        </p:sp>
        <p:sp>
          <p:nvSpPr>
            <p:cNvPr id="181" name="Google Shape;181;p30"/>
            <p:cNvSpPr/>
            <p:nvPr/>
          </p:nvSpPr>
          <p:spPr>
            <a:xfrm>
              <a:off x="7511200" y="2030150"/>
              <a:ext cx="923100" cy="25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endoplasmic</a:t>
              </a:r>
              <a:r>
                <a:rPr lang="en" sz="800">
                  <a:latin typeface="Roboto"/>
                  <a:ea typeface="Roboto"/>
                  <a:cs typeface="Roboto"/>
                  <a:sym typeface="Roboto"/>
                </a:rPr>
                <a:t> reticulum</a:t>
              </a:r>
              <a:endParaRPr sz="800">
                <a:latin typeface="Roboto"/>
                <a:ea typeface="Roboto"/>
                <a:cs typeface="Roboto"/>
                <a:sym typeface="Roboto"/>
              </a:endParaRPr>
            </a:p>
          </p:txBody>
        </p:sp>
        <p:sp>
          <p:nvSpPr>
            <p:cNvPr id="182" name="Google Shape;182;p30"/>
            <p:cNvSpPr/>
            <p:nvPr/>
          </p:nvSpPr>
          <p:spPr>
            <a:xfrm>
              <a:off x="7790275" y="2439650"/>
              <a:ext cx="644100" cy="1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lysosome</a:t>
              </a:r>
              <a:endParaRPr sz="800">
                <a:latin typeface="Roboto"/>
                <a:ea typeface="Roboto"/>
                <a:cs typeface="Roboto"/>
                <a:sym typeface="Roboto"/>
              </a:endParaRPr>
            </a:p>
          </p:txBody>
        </p:sp>
        <p:sp>
          <p:nvSpPr>
            <p:cNvPr id="183" name="Google Shape;183;p30"/>
            <p:cNvSpPr/>
            <p:nvPr/>
          </p:nvSpPr>
          <p:spPr>
            <a:xfrm>
              <a:off x="8018875" y="2877800"/>
              <a:ext cx="644100" cy="1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ribosome</a:t>
              </a:r>
              <a:endParaRPr sz="800">
                <a:latin typeface="Roboto"/>
                <a:ea typeface="Roboto"/>
                <a:cs typeface="Roboto"/>
                <a:sym typeface="Roboto"/>
              </a:endParaRPr>
            </a:p>
          </p:txBody>
        </p:sp>
        <p:sp>
          <p:nvSpPr>
            <p:cNvPr id="184" name="Google Shape;184;p30"/>
            <p:cNvSpPr/>
            <p:nvPr/>
          </p:nvSpPr>
          <p:spPr>
            <a:xfrm>
              <a:off x="8095075" y="3300625"/>
              <a:ext cx="797400" cy="1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latin typeface="Roboto"/>
                  <a:ea typeface="Roboto"/>
                  <a:cs typeface="Roboto"/>
                  <a:sym typeface="Roboto"/>
                </a:rPr>
                <a:t>Golgi apparatus</a:t>
              </a:r>
              <a:endParaRPr sz="800">
                <a:latin typeface="Roboto"/>
                <a:ea typeface="Roboto"/>
                <a:cs typeface="Roboto"/>
                <a:sym typeface="Roboto"/>
              </a:endParaRPr>
            </a:p>
          </p:txBody>
        </p:sp>
        <p:cxnSp>
          <p:nvCxnSpPr>
            <p:cNvPr id="185" name="Google Shape;185;p30"/>
            <p:cNvCxnSpPr/>
            <p:nvPr/>
          </p:nvCxnSpPr>
          <p:spPr>
            <a:xfrm>
              <a:off x="6008350" y="2015750"/>
              <a:ext cx="285900" cy="265800"/>
            </a:xfrm>
            <a:prstGeom prst="straightConnector1">
              <a:avLst/>
            </a:prstGeom>
            <a:noFill/>
            <a:ln cap="flat" cmpd="sng" w="19050">
              <a:solidFill>
                <a:srgbClr val="000000"/>
              </a:solidFill>
              <a:prstDash val="solid"/>
              <a:round/>
              <a:headEnd len="med" w="med" type="none"/>
              <a:tailEnd len="med" w="med" type="none"/>
            </a:ln>
          </p:spPr>
        </p:cxnSp>
        <p:cxnSp>
          <p:nvCxnSpPr>
            <p:cNvPr id="186" name="Google Shape;186;p30"/>
            <p:cNvCxnSpPr/>
            <p:nvPr/>
          </p:nvCxnSpPr>
          <p:spPr>
            <a:xfrm>
              <a:off x="6227425" y="1821050"/>
              <a:ext cx="104700" cy="279300"/>
            </a:xfrm>
            <a:prstGeom prst="straightConnector1">
              <a:avLst/>
            </a:prstGeom>
            <a:noFill/>
            <a:ln cap="flat" cmpd="sng" w="19050">
              <a:solidFill>
                <a:srgbClr val="000000"/>
              </a:solidFill>
              <a:prstDash val="solid"/>
              <a:round/>
              <a:headEnd len="med" w="med" type="none"/>
              <a:tailEnd len="med" w="med" type="none"/>
            </a:ln>
          </p:spPr>
        </p:cxnSp>
        <p:cxnSp>
          <p:nvCxnSpPr>
            <p:cNvPr id="187" name="Google Shape;187;p30"/>
            <p:cNvCxnSpPr/>
            <p:nvPr/>
          </p:nvCxnSpPr>
          <p:spPr>
            <a:xfrm flipH="1">
              <a:off x="6652763" y="1834850"/>
              <a:ext cx="68400" cy="238200"/>
            </a:xfrm>
            <a:prstGeom prst="straightConnector1">
              <a:avLst/>
            </a:prstGeom>
            <a:noFill/>
            <a:ln cap="flat" cmpd="sng" w="19050">
              <a:solidFill>
                <a:srgbClr val="000000"/>
              </a:solidFill>
              <a:prstDash val="solid"/>
              <a:round/>
              <a:headEnd len="med" w="med" type="none"/>
              <a:tailEnd len="med" w="med" type="none"/>
            </a:ln>
          </p:spPr>
        </p:cxnSp>
        <p:cxnSp>
          <p:nvCxnSpPr>
            <p:cNvPr id="188" name="Google Shape;188;p30"/>
            <p:cNvCxnSpPr/>
            <p:nvPr/>
          </p:nvCxnSpPr>
          <p:spPr>
            <a:xfrm flipH="1">
              <a:off x="6675100" y="2211125"/>
              <a:ext cx="229200" cy="308400"/>
            </a:xfrm>
            <a:prstGeom prst="straightConnector1">
              <a:avLst/>
            </a:prstGeom>
            <a:noFill/>
            <a:ln cap="flat" cmpd="sng" w="19050">
              <a:solidFill>
                <a:srgbClr val="000000"/>
              </a:solidFill>
              <a:prstDash val="solid"/>
              <a:round/>
              <a:headEnd len="med" w="med" type="none"/>
              <a:tailEnd len="med" w="med" type="none"/>
            </a:ln>
          </p:spPr>
        </p:cxnSp>
        <p:cxnSp>
          <p:nvCxnSpPr>
            <p:cNvPr id="189" name="Google Shape;189;p30"/>
            <p:cNvCxnSpPr/>
            <p:nvPr/>
          </p:nvCxnSpPr>
          <p:spPr>
            <a:xfrm flipH="1">
              <a:off x="6790000" y="2224850"/>
              <a:ext cx="395700" cy="359700"/>
            </a:xfrm>
            <a:prstGeom prst="straightConnector1">
              <a:avLst/>
            </a:prstGeom>
            <a:noFill/>
            <a:ln cap="flat" cmpd="sng" w="19050">
              <a:solidFill>
                <a:srgbClr val="000000"/>
              </a:solidFill>
              <a:prstDash val="solid"/>
              <a:round/>
              <a:headEnd len="med" w="med" type="none"/>
              <a:tailEnd len="med" w="med" type="none"/>
            </a:ln>
          </p:spPr>
        </p:cxnSp>
        <p:cxnSp>
          <p:nvCxnSpPr>
            <p:cNvPr id="190" name="Google Shape;190;p30"/>
            <p:cNvCxnSpPr/>
            <p:nvPr/>
          </p:nvCxnSpPr>
          <p:spPr>
            <a:xfrm flipH="1">
              <a:off x="7185625" y="2310000"/>
              <a:ext cx="451500" cy="405000"/>
            </a:xfrm>
            <a:prstGeom prst="straightConnector1">
              <a:avLst/>
            </a:prstGeom>
            <a:noFill/>
            <a:ln cap="flat" cmpd="sng" w="19050">
              <a:solidFill>
                <a:srgbClr val="000000"/>
              </a:solidFill>
              <a:prstDash val="solid"/>
              <a:round/>
              <a:headEnd len="med" w="med" type="none"/>
              <a:tailEnd len="med" w="med" type="none"/>
            </a:ln>
          </p:spPr>
        </p:cxnSp>
        <p:cxnSp>
          <p:nvCxnSpPr>
            <p:cNvPr id="191" name="Google Shape;191;p30"/>
            <p:cNvCxnSpPr/>
            <p:nvPr/>
          </p:nvCxnSpPr>
          <p:spPr>
            <a:xfrm flipH="1">
              <a:off x="7637125" y="2571750"/>
              <a:ext cx="399300" cy="217800"/>
            </a:xfrm>
            <a:prstGeom prst="straightConnector1">
              <a:avLst/>
            </a:prstGeom>
            <a:noFill/>
            <a:ln cap="flat" cmpd="sng" w="19050">
              <a:solidFill>
                <a:srgbClr val="000000"/>
              </a:solidFill>
              <a:prstDash val="solid"/>
              <a:round/>
              <a:headEnd len="med" w="med" type="none"/>
              <a:tailEnd len="med" w="med" type="none"/>
            </a:ln>
          </p:spPr>
        </p:cxnSp>
        <p:cxnSp>
          <p:nvCxnSpPr>
            <p:cNvPr id="192" name="Google Shape;192;p30"/>
            <p:cNvCxnSpPr>
              <a:stCxn id="183" idx="1"/>
            </p:cNvCxnSpPr>
            <p:nvPr/>
          </p:nvCxnSpPr>
          <p:spPr>
            <a:xfrm flipH="1">
              <a:off x="7798975" y="2954000"/>
              <a:ext cx="219900" cy="32400"/>
            </a:xfrm>
            <a:prstGeom prst="straightConnector1">
              <a:avLst/>
            </a:prstGeom>
            <a:noFill/>
            <a:ln cap="flat" cmpd="sng" w="19050">
              <a:solidFill>
                <a:srgbClr val="000000"/>
              </a:solidFill>
              <a:prstDash val="solid"/>
              <a:round/>
              <a:headEnd len="med" w="med" type="none"/>
              <a:tailEnd len="med" w="med" type="none"/>
            </a:ln>
          </p:spPr>
        </p:cxnSp>
        <p:cxnSp>
          <p:nvCxnSpPr>
            <p:cNvPr id="193" name="Google Shape;193;p30"/>
            <p:cNvCxnSpPr/>
            <p:nvPr/>
          </p:nvCxnSpPr>
          <p:spPr>
            <a:xfrm rot="10800000">
              <a:off x="7703875" y="3319750"/>
              <a:ext cx="391200" cy="66600"/>
            </a:xfrm>
            <a:prstGeom prst="straightConnector1">
              <a:avLst/>
            </a:prstGeom>
            <a:noFill/>
            <a:ln cap="flat" cmpd="sng" w="19050">
              <a:solidFill>
                <a:srgbClr val="000000"/>
              </a:solidFill>
              <a:prstDash val="solid"/>
              <a:round/>
              <a:headEnd len="med" w="med" type="none"/>
              <a:tailEnd len="med" w="med" type="none"/>
            </a:ln>
          </p:spPr>
        </p:cxnSp>
      </p:grpSp>
      <p:grpSp>
        <p:nvGrpSpPr>
          <p:cNvPr id="194" name="Google Shape;194;p30"/>
          <p:cNvGrpSpPr/>
          <p:nvPr/>
        </p:nvGrpSpPr>
        <p:grpSpPr>
          <a:xfrm flipH="1" rot="-1818">
            <a:off x="5013038" y="3846761"/>
            <a:ext cx="893737" cy="610535"/>
            <a:chOff x="3104742" y="3437775"/>
            <a:chExt cx="1575700" cy="1076781"/>
          </a:xfrm>
        </p:grpSpPr>
        <p:sp>
          <p:nvSpPr>
            <p:cNvPr id="195" name="Google Shape;195;p30"/>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96" name="Google Shape;196;p30"/>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97" name="Google Shape;197;p30"/>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98" name="Google Shape;198;p30"/>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99" name="Google Shape;199;p30"/>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0" name="Google Shape;200;p30"/>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1" name="Google Shape;201;p30"/>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2" name="Google Shape;202;p30"/>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3" name="Google Shape;203;p30"/>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04" name="Google Shape;204;p30"/>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205" name="Google Shape;205;p30"/>
          <p:cNvSpPr txBox="1"/>
          <p:nvPr/>
        </p:nvSpPr>
        <p:spPr>
          <a:xfrm>
            <a:off x="120950" y="4667400"/>
            <a:ext cx="10308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rgbClr val="1F3A93"/>
                </a:solidFill>
                <a:latin typeface="Roboto"/>
                <a:ea typeface="Roboto"/>
                <a:cs typeface="Roboto"/>
                <a:sym typeface="Roboto"/>
                <a:hlinkClick r:id="rId7">
                  <a:extLst>
                    <a:ext uri="{A12FA001-AC4F-418D-AE19-62706E023703}">
                      <ahyp:hlinkClr val="tx"/>
                    </a:ext>
                  </a:extLst>
                </a:hlinkClick>
              </a:rPr>
              <a:t>source</a:t>
            </a:r>
            <a:endParaRPr>
              <a:solidFill>
                <a:srgbClr val="1F3A93"/>
              </a:solidFill>
              <a:latin typeface="Roboto"/>
              <a:ea typeface="Roboto"/>
              <a:cs typeface="Roboto"/>
              <a:sym typeface="Roboto"/>
            </a:endParaRPr>
          </a:p>
        </p:txBody>
      </p:sp>
      <p:pic>
        <p:nvPicPr>
          <p:cNvPr descr="This biology video tutorial provides a basic introduction into cell structure.  It also discusses the functions of organelles such as the nucleus, ribosomes, mitochondria, chloroplasts, etc.&#10;&#10;My E-Book:  https://amzn.to/3B9c08z&#10;Video Playlists:  https://www.video-tutor.net&#10;Homework Help:  https://bit.ly/Find-A-Tutor&#10;&#10;Subscribe:  https://bit.ly/37WGgXl&#10;Support &amp; Donations:   https://www.patreon.com/MathScienceTutor&#10;Youtube Membership:  https://www.youtube.com/channel/UCEWpbFLzoYGPfuWUMFPSaoA/join&#10;&#10;&#10;Here is a list of topics:&#10;1.  Introduction to the cell&#10;2.  The nucleus - the cell's command center&#10;3.  The Nucleolus - production of ribosomes&#10;4.  Chromatin &amp; DNA&#10;5.  Smooth ER vs Rough ER&#10;6.  Lysosomes &amp; Intracellular Digestion&#10;7.  The Golgi Body&#10;8.  The Mitochondria - Cellular Respiration &amp; ATP&#10;9.  The cytoplasm&#10;10.  The Cytoskeleton&#10;11.  Microtubules, Microfilaments, &amp; Intermediate Filaments&#10;12.  Centrioles&#10;13.  Cilia &amp; Flagella&#10;14.  Animal Cells and Plant Cells&#10;15.  Vacuoles - a storage organelle&#10;16.  The Chloroplasts - Photosynthesis&#10;17.  The Cell Wall of a Plant&#10;18.  The Cell Membrane &amp; Selective Permeability&#10;&#10;#biology  #cell structure&#10;&#10;Disclaimer:  Some of the links associated with this video may generate affiliate commissions on my behalf.  As an amazon associate, I earn from qualifying purchases that you may make through such affiliate links." id="206" name="Google Shape;206;p30" title="Biology - Intro to Cell Structure - Quick Review!">
            <a:hlinkClick r:id="rId8"/>
          </p:cNvPr>
          <p:cNvPicPr preferRelativeResize="0"/>
          <p:nvPr/>
        </p:nvPicPr>
        <p:blipFill>
          <a:blip r:embed="rId9">
            <a:alphaModFix/>
          </a:blip>
          <a:stretch>
            <a:fillRect/>
          </a:stretch>
        </p:blipFill>
        <p:spPr>
          <a:xfrm>
            <a:off x="2774300" y="3913225"/>
            <a:ext cx="1452979" cy="1089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9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Experiment </a:t>
            </a:r>
            <a:endParaRPr b="1">
              <a:solidFill>
                <a:srgbClr val="1F3A93"/>
              </a:solidFill>
              <a:latin typeface="Roboto Condensed"/>
              <a:ea typeface="Roboto Condensed"/>
              <a:cs typeface="Roboto Condensed"/>
              <a:sym typeface="Roboto Condensed"/>
            </a:endParaRPr>
          </a:p>
        </p:txBody>
      </p:sp>
      <p:cxnSp>
        <p:nvCxnSpPr>
          <p:cNvPr id="1189" name="Google Shape;1189;p9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90" name="Google Shape;1190;p93"/>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1191" name="Google Shape;1191;p93"/>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1192" name="Google Shape;1192;p93"/>
          <p:cNvSpPr txBox="1"/>
          <p:nvPr>
            <p:ph idx="1" type="body"/>
          </p:nvPr>
        </p:nvSpPr>
        <p:spPr>
          <a:xfrm>
            <a:off x="477400" y="1133850"/>
            <a:ext cx="43353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Step 5</a:t>
            </a:r>
            <a:endParaRPr b="1" sz="3000">
              <a:solidFill>
                <a:srgbClr val="00B2A9"/>
              </a:solidFill>
              <a:latin typeface="Roboto"/>
              <a:ea typeface="Roboto"/>
              <a:cs typeface="Roboto"/>
              <a:sym typeface="Roboto"/>
            </a:endParaRPr>
          </a:p>
        </p:txBody>
      </p:sp>
      <p:sp>
        <p:nvSpPr>
          <p:cNvPr id="1193" name="Google Shape;1193;p93"/>
          <p:cNvSpPr txBox="1"/>
          <p:nvPr>
            <p:ph idx="1" type="body"/>
          </p:nvPr>
        </p:nvSpPr>
        <p:spPr>
          <a:xfrm>
            <a:off x="580850" y="1628450"/>
            <a:ext cx="6739200" cy="104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1F3A93"/>
                </a:solidFill>
                <a:latin typeface="Roboto"/>
                <a:ea typeface="Roboto"/>
                <a:cs typeface="Roboto"/>
                <a:sym typeface="Roboto"/>
              </a:rPr>
              <a:t>Reseal the bag and </a:t>
            </a:r>
            <a:r>
              <a:rPr b="1" lang="en" sz="2400">
                <a:solidFill>
                  <a:srgbClr val="1F3A93"/>
                </a:solidFill>
                <a:latin typeface="Roboto"/>
                <a:ea typeface="Roboto"/>
                <a:cs typeface="Roboto"/>
                <a:sym typeface="Roboto"/>
              </a:rPr>
              <a:t>gently</a:t>
            </a:r>
            <a:r>
              <a:rPr lang="en" sz="2400">
                <a:solidFill>
                  <a:srgbClr val="1F3A93"/>
                </a:solidFill>
                <a:latin typeface="Roboto"/>
                <a:ea typeface="Roboto"/>
                <a:cs typeface="Roboto"/>
                <a:sym typeface="Roboto"/>
              </a:rPr>
              <a:t> </a:t>
            </a:r>
            <a:r>
              <a:rPr b="1" lang="en" sz="2400">
                <a:solidFill>
                  <a:srgbClr val="1F3A93"/>
                </a:solidFill>
                <a:latin typeface="Roboto"/>
                <a:ea typeface="Roboto"/>
                <a:cs typeface="Roboto"/>
                <a:sym typeface="Roboto"/>
              </a:rPr>
              <a:t>smash</a:t>
            </a:r>
            <a:r>
              <a:rPr lang="en" sz="2400">
                <a:solidFill>
                  <a:srgbClr val="1F3A93"/>
                </a:solidFill>
                <a:latin typeface="Roboto"/>
                <a:ea typeface="Roboto"/>
                <a:cs typeface="Roboto"/>
                <a:sym typeface="Roboto"/>
              </a:rPr>
              <a:t> for another minute. Avoid making too many soap bubbles.</a:t>
            </a:r>
            <a:endParaRPr sz="2400">
              <a:solidFill>
                <a:srgbClr val="1F3A93"/>
              </a:solidFill>
              <a:latin typeface="Roboto"/>
              <a:ea typeface="Roboto"/>
              <a:cs typeface="Roboto"/>
              <a:sym typeface="Roboto"/>
            </a:endParaRPr>
          </a:p>
        </p:txBody>
      </p:sp>
      <p:pic>
        <p:nvPicPr>
          <p:cNvPr id="1194" name="Google Shape;1194;p93"/>
          <p:cNvPicPr preferRelativeResize="0"/>
          <p:nvPr/>
        </p:nvPicPr>
        <p:blipFill>
          <a:blip r:embed="rId5">
            <a:alphaModFix/>
          </a:blip>
          <a:stretch>
            <a:fillRect/>
          </a:stretch>
        </p:blipFill>
        <p:spPr>
          <a:xfrm>
            <a:off x="3048675" y="2668850"/>
            <a:ext cx="3046646" cy="21698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9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Experiment </a:t>
            </a:r>
            <a:endParaRPr b="1">
              <a:solidFill>
                <a:srgbClr val="1F3A93"/>
              </a:solidFill>
              <a:latin typeface="Roboto Condensed"/>
              <a:ea typeface="Roboto Condensed"/>
              <a:cs typeface="Roboto Condensed"/>
              <a:sym typeface="Roboto Condensed"/>
            </a:endParaRPr>
          </a:p>
        </p:txBody>
      </p:sp>
      <p:cxnSp>
        <p:nvCxnSpPr>
          <p:cNvPr id="1200" name="Google Shape;1200;p9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201" name="Google Shape;1201;p94"/>
          <p:cNvSpPr txBox="1"/>
          <p:nvPr>
            <p:ph idx="1" type="body"/>
          </p:nvPr>
        </p:nvSpPr>
        <p:spPr>
          <a:xfrm>
            <a:off x="477400" y="1133850"/>
            <a:ext cx="43353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Steps 6 &amp; 7</a:t>
            </a:r>
            <a:endParaRPr b="1" sz="3000">
              <a:solidFill>
                <a:srgbClr val="00B2A9"/>
              </a:solidFill>
              <a:latin typeface="Roboto"/>
              <a:ea typeface="Roboto"/>
              <a:cs typeface="Roboto"/>
              <a:sym typeface="Roboto"/>
            </a:endParaRPr>
          </a:p>
        </p:txBody>
      </p:sp>
      <p:sp>
        <p:nvSpPr>
          <p:cNvPr id="1202" name="Google Shape;1202;p94"/>
          <p:cNvSpPr txBox="1"/>
          <p:nvPr>
            <p:ph idx="1" type="body"/>
          </p:nvPr>
        </p:nvSpPr>
        <p:spPr>
          <a:xfrm>
            <a:off x="580850" y="1628450"/>
            <a:ext cx="4544100" cy="3432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1F3A93"/>
                </a:solidFill>
                <a:latin typeface="Roboto"/>
                <a:ea typeface="Roboto"/>
                <a:cs typeface="Roboto"/>
                <a:sym typeface="Roboto"/>
              </a:rPr>
              <a:t>Place the coffee filter inside the other plastic cup. </a:t>
            </a:r>
            <a:endParaRPr sz="2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2400">
                <a:solidFill>
                  <a:srgbClr val="1F3A93"/>
                </a:solidFill>
                <a:latin typeface="Roboto"/>
                <a:ea typeface="Roboto"/>
                <a:cs typeface="Roboto"/>
                <a:sym typeface="Roboto"/>
              </a:rPr>
              <a:t>Open the bag and pour the strawberry liquid into the filter. </a:t>
            </a:r>
            <a:endParaRPr sz="2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400">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2400">
                <a:solidFill>
                  <a:srgbClr val="1F3A93"/>
                </a:solidFill>
                <a:latin typeface="Roboto"/>
                <a:ea typeface="Roboto"/>
                <a:cs typeface="Roboto"/>
                <a:sym typeface="Roboto"/>
              </a:rPr>
              <a:t>Twist the filter just above the liquid and gently squeeze the remaining liquid into the cup.</a:t>
            </a:r>
            <a:endParaRPr sz="2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2400">
              <a:solidFill>
                <a:srgbClr val="1F3A93"/>
              </a:solidFill>
              <a:latin typeface="Roboto"/>
              <a:ea typeface="Roboto"/>
              <a:cs typeface="Roboto"/>
              <a:sym typeface="Roboto"/>
            </a:endParaRPr>
          </a:p>
        </p:txBody>
      </p:sp>
      <p:pic>
        <p:nvPicPr>
          <p:cNvPr id="1203" name="Google Shape;1203;p94"/>
          <p:cNvPicPr preferRelativeResize="0"/>
          <p:nvPr/>
        </p:nvPicPr>
        <p:blipFill rotWithShape="1">
          <a:blip r:embed="rId3">
            <a:alphaModFix/>
          </a:blip>
          <a:srcRect b="0" l="10881" r="0" t="0"/>
          <a:stretch/>
        </p:blipFill>
        <p:spPr>
          <a:xfrm>
            <a:off x="5258350" y="1529300"/>
            <a:ext cx="3692199" cy="277431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9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Experiment </a:t>
            </a:r>
            <a:endParaRPr b="1">
              <a:solidFill>
                <a:srgbClr val="1F3A93"/>
              </a:solidFill>
              <a:latin typeface="Roboto Condensed"/>
              <a:ea typeface="Roboto Condensed"/>
              <a:cs typeface="Roboto Condensed"/>
              <a:sym typeface="Roboto Condensed"/>
            </a:endParaRPr>
          </a:p>
        </p:txBody>
      </p:sp>
      <p:cxnSp>
        <p:nvCxnSpPr>
          <p:cNvPr id="1209" name="Google Shape;1209;p9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10" name="Google Shape;1210;p95"/>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1211" name="Google Shape;1211;p95"/>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1212" name="Google Shape;1212;p95"/>
          <p:cNvSpPr txBox="1"/>
          <p:nvPr>
            <p:ph idx="1" type="body"/>
          </p:nvPr>
        </p:nvSpPr>
        <p:spPr>
          <a:xfrm>
            <a:off x="477400" y="1133850"/>
            <a:ext cx="43353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Step 8</a:t>
            </a:r>
            <a:endParaRPr b="1" sz="3000">
              <a:solidFill>
                <a:srgbClr val="00B2A9"/>
              </a:solidFill>
              <a:latin typeface="Roboto"/>
              <a:ea typeface="Roboto"/>
              <a:cs typeface="Roboto"/>
              <a:sym typeface="Roboto"/>
            </a:endParaRPr>
          </a:p>
        </p:txBody>
      </p:sp>
      <p:sp>
        <p:nvSpPr>
          <p:cNvPr id="1213" name="Google Shape;1213;p95"/>
          <p:cNvSpPr txBox="1"/>
          <p:nvPr>
            <p:ph idx="1" type="body"/>
          </p:nvPr>
        </p:nvSpPr>
        <p:spPr>
          <a:xfrm>
            <a:off x="580850" y="1628450"/>
            <a:ext cx="7218300" cy="104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1F3A93"/>
                </a:solidFill>
                <a:latin typeface="Roboto"/>
                <a:ea typeface="Roboto"/>
                <a:cs typeface="Roboto"/>
                <a:sym typeface="Roboto"/>
              </a:rPr>
              <a:t>Pour an equal amount of rubbing alcohol as there is strawberry liquid down the side of the cup. Do not mix or stir.</a:t>
            </a:r>
            <a:endParaRPr sz="2400">
              <a:solidFill>
                <a:srgbClr val="1F3A93"/>
              </a:solidFill>
              <a:latin typeface="Roboto"/>
              <a:ea typeface="Roboto"/>
              <a:cs typeface="Roboto"/>
              <a:sym typeface="Roboto"/>
            </a:endParaRPr>
          </a:p>
        </p:txBody>
      </p:sp>
      <p:pic>
        <p:nvPicPr>
          <p:cNvPr id="1214" name="Google Shape;1214;p95"/>
          <p:cNvPicPr preferRelativeResize="0"/>
          <p:nvPr/>
        </p:nvPicPr>
        <p:blipFill rotWithShape="1">
          <a:blip r:embed="rId5">
            <a:alphaModFix/>
          </a:blip>
          <a:srcRect b="0" l="0" r="0" t="6733"/>
          <a:stretch/>
        </p:blipFill>
        <p:spPr>
          <a:xfrm>
            <a:off x="2293375" y="2739825"/>
            <a:ext cx="4509700" cy="20236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9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Experiment </a:t>
            </a:r>
            <a:endParaRPr b="1">
              <a:solidFill>
                <a:srgbClr val="1F3A93"/>
              </a:solidFill>
              <a:latin typeface="Roboto Condensed"/>
              <a:ea typeface="Roboto Condensed"/>
              <a:cs typeface="Roboto Condensed"/>
              <a:sym typeface="Roboto Condensed"/>
            </a:endParaRPr>
          </a:p>
        </p:txBody>
      </p:sp>
      <p:cxnSp>
        <p:nvCxnSpPr>
          <p:cNvPr id="1220" name="Google Shape;1220;p9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221" name="Google Shape;1221;p96"/>
          <p:cNvSpPr txBox="1"/>
          <p:nvPr>
            <p:ph idx="1" type="body"/>
          </p:nvPr>
        </p:nvSpPr>
        <p:spPr>
          <a:xfrm>
            <a:off x="477400" y="1133850"/>
            <a:ext cx="43353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Step 9</a:t>
            </a:r>
            <a:endParaRPr b="1" sz="3000">
              <a:solidFill>
                <a:srgbClr val="00B2A9"/>
              </a:solidFill>
              <a:latin typeface="Roboto"/>
              <a:ea typeface="Roboto"/>
              <a:cs typeface="Roboto"/>
              <a:sym typeface="Roboto"/>
            </a:endParaRPr>
          </a:p>
        </p:txBody>
      </p:sp>
      <p:sp>
        <p:nvSpPr>
          <p:cNvPr id="1222" name="Google Shape;1222;p96"/>
          <p:cNvSpPr txBox="1"/>
          <p:nvPr>
            <p:ph idx="1" type="body"/>
          </p:nvPr>
        </p:nvSpPr>
        <p:spPr>
          <a:xfrm>
            <a:off x="580850" y="1628450"/>
            <a:ext cx="4335300" cy="104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1F3A93"/>
                </a:solidFill>
                <a:latin typeface="Roboto"/>
                <a:ea typeface="Roboto"/>
                <a:cs typeface="Roboto"/>
                <a:sym typeface="Roboto"/>
              </a:rPr>
              <a:t>Within a few seconds, watch for a white cloudy substance (DNA) to develop in the top layer. You have just isolated the DNA from the rest of the material contained in the cells of the strawberry.</a:t>
            </a:r>
            <a:endParaRPr sz="2400">
              <a:solidFill>
                <a:srgbClr val="1F3A93"/>
              </a:solidFill>
              <a:latin typeface="Roboto"/>
              <a:ea typeface="Roboto"/>
              <a:cs typeface="Roboto"/>
              <a:sym typeface="Roboto"/>
            </a:endParaRPr>
          </a:p>
        </p:txBody>
      </p:sp>
      <p:pic>
        <p:nvPicPr>
          <p:cNvPr id="1223" name="Google Shape;1223;p96"/>
          <p:cNvPicPr preferRelativeResize="0"/>
          <p:nvPr/>
        </p:nvPicPr>
        <p:blipFill rotWithShape="1">
          <a:blip r:embed="rId3">
            <a:alphaModFix/>
          </a:blip>
          <a:srcRect b="0" l="0" r="0" t="6733"/>
          <a:stretch/>
        </p:blipFill>
        <p:spPr>
          <a:xfrm>
            <a:off x="5177425" y="1628450"/>
            <a:ext cx="3281775" cy="26268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9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Experiment </a:t>
            </a:r>
            <a:endParaRPr b="1">
              <a:solidFill>
                <a:srgbClr val="1F3A93"/>
              </a:solidFill>
              <a:latin typeface="Roboto Condensed"/>
              <a:ea typeface="Roboto Condensed"/>
              <a:cs typeface="Roboto Condensed"/>
              <a:sym typeface="Roboto Condensed"/>
            </a:endParaRPr>
          </a:p>
        </p:txBody>
      </p:sp>
      <p:cxnSp>
        <p:nvCxnSpPr>
          <p:cNvPr id="1229" name="Google Shape;1229;p9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30" name="Google Shape;1230;p97"/>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1231" name="Google Shape;1231;p97"/>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sp>
        <p:nvSpPr>
          <p:cNvPr id="1232" name="Google Shape;1232;p97"/>
          <p:cNvSpPr txBox="1"/>
          <p:nvPr>
            <p:ph idx="1" type="body"/>
          </p:nvPr>
        </p:nvSpPr>
        <p:spPr>
          <a:xfrm>
            <a:off x="477400" y="1133850"/>
            <a:ext cx="43353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Step 10</a:t>
            </a:r>
            <a:endParaRPr b="1" sz="3000">
              <a:solidFill>
                <a:srgbClr val="00B2A9"/>
              </a:solidFill>
              <a:latin typeface="Roboto"/>
              <a:ea typeface="Roboto"/>
              <a:cs typeface="Roboto"/>
              <a:sym typeface="Roboto"/>
            </a:endParaRPr>
          </a:p>
        </p:txBody>
      </p:sp>
      <p:sp>
        <p:nvSpPr>
          <p:cNvPr id="1233" name="Google Shape;1233;p97"/>
          <p:cNvSpPr txBox="1"/>
          <p:nvPr>
            <p:ph idx="1" type="body"/>
          </p:nvPr>
        </p:nvSpPr>
        <p:spPr>
          <a:xfrm>
            <a:off x="580850" y="1628450"/>
            <a:ext cx="7218300" cy="104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1F3A93"/>
                </a:solidFill>
                <a:latin typeface="Roboto"/>
                <a:ea typeface="Roboto"/>
                <a:cs typeface="Roboto"/>
                <a:sym typeface="Roboto"/>
              </a:rPr>
              <a:t>Tilt the cup and pick up the DNA using a coffee stirrer.</a:t>
            </a:r>
            <a:endParaRPr sz="2400">
              <a:solidFill>
                <a:srgbClr val="1F3A93"/>
              </a:solidFill>
              <a:latin typeface="Roboto"/>
              <a:ea typeface="Roboto"/>
              <a:cs typeface="Roboto"/>
              <a:sym typeface="Roboto"/>
            </a:endParaRPr>
          </a:p>
        </p:txBody>
      </p:sp>
      <p:pic>
        <p:nvPicPr>
          <p:cNvPr id="1234" name="Google Shape;1234;p97"/>
          <p:cNvPicPr preferRelativeResize="0"/>
          <p:nvPr/>
        </p:nvPicPr>
        <p:blipFill rotWithShape="1">
          <a:blip r:embed="rId5">
            <a:alphaModFix/>
          </a:blip>
          <a:srcRect b="0" l="0" r="0" t="7132"/>
          <a:stretch/>
        </p:blipFill>
        <p:spPr>
          <a:xfrm>
            <a:off x="2221350" y="2668850"/>
            <a:ext cx="4653749" cy="2015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9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240" name="Google Shape;1240;p9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1241" name="Google Shape;1241;p98"/>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WATCH &amp; SHARE</a:t>
            </a:r>
            <a:endParaRPr b="1" sz="3000">
              <a:solidFill>
                <a:srgbClr val="00B2A9"/>
              </a:solidFill>
              <a:latin typeface="Roboto"/>
              <a:ea typeface="Roboto"/>
              <a:cs typeface="Roboto"/>
              <a:sym typeface="Roboto"/>
            </a:endParaRPr>
          </a:p>
        </p:txBody>
      </p:sp>
      <p:graphicFrame>
        <p:nvGraphicFramePr>
          <p:cNvPr id="1242" name="Google Shape;1242;p98"/>
          <p:cNvGraphicFramePr/>
          <p:nvPr/>
        </p:nvGraphicFramePr>
        <p:xfrm>
          <a:off x="409575" y="1797822"/>
          <a:ext cx="3000000" cy="3000000"/>
        </p:xfrm>
        <a:graphic>
          <a:graphicData uri="http://schemas.openxmlformats.org/drawingml/2006/table">
            <a:tbl>
              <a:tblPr>
                <a:noFill/>
                <a:tableStyleId>{F470593E-6CC9-47AD-8F29-507DE2B6AD98}</a:tableStyleId>
              </a:tblPr>
              <a:tblGrid>
                <a:gridCol w="3580225"/>
                <a:gridCol w="3580225"/>
              </a:tblGrid>
              <a:tr h="2115400">
                <a:tc>
                  <a:txBody>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Watch this clip from Jurassic Park to learn more about DNA! </a:t>
                      </a:r>
                      <a:endParaRPr sz="2400">
                        <a:solidFill>
                          <a:srgbClr val="1F3A93"/>
                        </a:solidFill>
                        <a:latin typeface="Roboto"/>
                        <a:ea typeface="Roboto"/>
                        <a:cs typeface="Roboto"/>
                        <a:sym typeface="Roboto"/>
                      </a:endParaRPr>
                    </a:p>
                    <a:p>
                      <a:pPr indent="0" lvl="0" marL="0" rtl="0" algn="ctr">
                        <a:spcBef>
                          <a:spcPts val="0"/>
                        </a:spcBef>
                        <a:spcAft>
                          <a:spcPts val="0"/>
                        </a:spcAft>
                        <a:buNone/>
                      </a:pPr>
                      <a:r>
                        <a:t/>
                      </a:r>
                      <a:endParaRPr b="1" sz="2400">
                        <a:solidFill>
                          <a:srgbClr val="1F3A93"/>
                        </a:solidFill>
                        <a:latin typeface="Roboto"/>
                        <a:ea typeface="Roboto"/>
                        <a:cs typeface="Roboto"/>
                        <a:sym typeface="Roboto"/>
                      </a:endParaRPr>
                    </a:p>
                    <a:p>
                      <a:pPr indent="0" lvl="0" marL="0" rtl="0" algn="ctr">
                        <a:spcBef>
                          <a:spcPts val="0"/>
                        </a:spcBef>
                        <a:spcAft>
                          <a:spcPts val="0"/>
                        </a:spcAft>
                        <a:buNone/>
                      </a:pPr>
                      <a:r>
                        <a:rPr b="1" lang="en" sz="2400">
                          <a:solidFill>
                            <a:srgbClr val="1F3A93"/>
                          </a:solidFill>
                          <a:latin typeface="Roboto"/>
                          <a:ea typeface="Roboto"/>
                          <a:cs typeface="Roboto"/>
                          <a:sym typeface="Roboto"/>
                        </a:rPr>
                        <a:t>Share</a:t>
                      </a:r>
                      <a:r>
                        <a:rPr lang="en" sz="2400">
                          <a:solidFill>
                            <a:srgbClr val="1F3A93"/>
                          </a:solidFill>
                          <a:latin typeface="Roboto"/>
                          <a:ea typeface="Roboto"/>
                          <a:cs typeface="Roboto"/>
                          <a:sym typeface="Roboto"/>
                        </a:rPr>
                        <a:t> which of your DNA genes you are the most proud of (</a:t>
                      </a:r>
                      <a:r>
                        <a:rPr lang="en" sz="2400">
                          <a:solidFill>
                            <a:srgbClr val="1F3A93"/>
                          </a:solidFill>
                          <a:latin typeface="Roboto"/>
                          <a:ea typeface="Roboto"/>
                          <a:cs typeface="Roboto"/>
                          <a:sym typeface="Roboto"/>
                        </a:rPr>
                        <a:t>eye color, hair color, etc)!</a:t>
                      </a:r>
                      <a:endParaRPr sz="24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 </a:t>
                      </a:r>
                      <a:endParaRPr sz="24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descr="Jurassic Park - Mr. DNA Sequence" id="1243" name="Google Shape;1243;p98" title="Jurassic Park - Mr. DNA Sequence">
            <a:hlinkClick r:id="rId3"/>
          </p:cNvPr>
          <p:cNvPicPr preferRelativeResize="0"/>
          <p:nvPr/>
        </p:nvPicPr>
        <p:blipFill>
          <a:blip r:embed="rId4">
            <a:alphaModFix/>
          </a:blip>
          <a:stretch>
            <a:fillRect/>
          </a:stretch>
        </p:blipFill>
        <p:spPr>
          <a:xfrm>
            <a:off x="4272050" y="2479800"/>
            <a:ext cx="3048000" cy="1714500"/>
          </a:xfrm>
          <a:prstGeom prst="rect">
            <a:avLst/>
          </a:prstGeom>
          <a:noFill/>
          <a:ln>
            <a:noFill/>
          </a:ln>
        </p:spPr>
      </p:pic>
      <p:sp>
        <p:nvSpPr>
          <p:cNvPr id="1244" name="Google Shape;1244;p98"/>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3"/>
                                        </p:tgtEl>
                                        <p:attrNameLst>
                                          <p:attrName>style.visibility</p:attrName>
                                        </p:attrNameLst>
                                      </p:cBhvr>
                                      <p:to>
                                        <p:strVal val="visible"/>
                                      </p:to>
                                    </p:set>
                                    <p:animEffect filter="fade" transition="in">
                                      <p:cBhvr>
                                        <p:cTn dur="1000"/>
                                        <p:tgtEl>
                                          <p:spTgt spid="1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248" name="Shape 1248"/>
        <p:cNvGrpSpPr/>
        <p:nvPr/>
      </p:nvGrpSpPr>
      <p:grpSpPr>
        <a:xfrm>
          <a:off x="0" y="0"/>
          <a:ext cx="0" cy="0"/>
          <a:chOff x="0" y="0"/>
          <a:chExt cx="0" cy="0"/>
        </a:xfrm>
      </p:grpSpPr>
      <p:pic>
        <p:nvPicPr>
          <p:cNvPr id="1249" name="Google Shape;1249;p99"/>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1250" name="Google Shape;1250;p99"/>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Days 6+</a:t>
            </a:r>
            <a:endParaRPr b="1" sz="4800">
              <a:solidFill>
                <a:schemeClr val="lt1"/>
              </a:solidFill>
              <a:latin typeface="Roboto Condensed"/>
              <a:ea typeface="Roboto Condensed"/>
              <a:cs typeface="Roboto Condensed"/>
              <a:sym typeface="Roboto Condensed"/>
            </a:endParaRPr>
          </a:p>
        </p:txBody>
      </p:sp>
      <p:sp>
        <p:nvSpPr>
          <p:cNvPr id="1251" name="Google Shape;1251;p99"/>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SELF-PORTRAIT &amp; </a:t>
            </a:r>
            <a:endParaRPr sz="26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CELL DESIGN</a:t>
            </a:r>
            <a:endParaRPr sz="2600">
              <a:solidFill>
                <a:schemeClr val="lt1"/>
              </a:solidFill>
              <a:latin typeface="Raleway Medium"/>
              <a:ea typeface="Raleway Medium"/>
              <a:cs typeface="Raleway Medium"/>
              <a:sym typeface="Raleway Medium"/>
            </a:endParaRPr>
          </a:p>
        </p:txBody>
      </p:sp>
      <p:cxnSp>
        <p:nvCxnSpPr>
          <p:cNvPr id="1252" name="Google Shape;1252;p99"/>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253" name="Google Shape;1253;p99"/>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1254" name="Google Shape;1254;p99"/>
          <p:cNvPicPr preferRelativeResize="0"/>
          <p:nvPr/>
        </p:nvPicPr>
        <p:blipFill rotWithShape="1">
          <a:blip r:embed="rId5">
            <a:alphaModFix/>
          </a:blip>
          <a:srcRect b="0" l="0" r="0" t="0"/>
          <a:stretch/>
        </p:blipFill>
        <p:spPr>
          <a:xfrm>
            <a:off x="5753313" y="1100363"/>
            <a:ext cx="2958515" cy="295851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0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1260" name="Google Shape;1260;p10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61" name="Google Shape;1261;p100"/>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262" name="Google Shape;1262;p10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263" name="Google Shape;1263;p100"/>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264" name="Google Shape;1264;p100"/>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1265" name="Google Shape;1265;p100"/>
          <p:cNvGraphicFramePr/>
          <p:nvPr/>
        </p:nvGraphicFramePr>
        <p:xfrm>
          <a:off x="803513" y="2411150"/>
          <a:ext cx="3000000" cy="3000000"/>
        </p:xfrm>
        <a:graphic>
          <a:graphicData uri="http://schemas.openxmlformats.org/drawingml/2006/table">
            <a:tbl>
              <a:tblPr>
                <a:noFill/>
                <a:tableStyleId>{F470593E-6CC9-47AD-8F29-507DE2B6AD98}</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would you react if someone used your cells without your permission?</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10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1271" name="Google Shape;1271;p10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72" name="Google Shape;1272;p10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273" name="Google Shape;1273;p10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274" name="Google Shape;1274;p101"/>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275" name="Google Shape;1275;p101"/>
          <p:cNvSpPr txBox="1"/>
          <p:nvPr>
            <p:ph idx="1" type="body"/>
          </p:nvPr>
        </p:nvSpPr>
        <p:spPr>
          <a:xfrm>
            <a:off x="443175" y="1163500"/>
            <a:ext cx="82101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Students will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Char char="●"/>
            </a:pPr>
            <a:r>
              <a:rPr b="1" lang="en" sz="2400">
                <a:solidFill>
                  <a:srgbClr val="00B2A9"/>
                </a:solidFill>
                <a:latin typeface="Roboto"/>
                <a:ea typeface="Roboto"/>
                <a:cs typeface="Roboto"/>
                <a:sym typeface="Roboto"/>
              </a:rPr>
              <a:t>understand that ethical judgements are required when research is done with human participation</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Char char="●"/>
            </a:pPr>
            <a:r>
              <a:rPr b="1" lang="en" sz="2400">
                <a:solidFill>
                  <a:srgbClr val="00B2A9"/>
                </a:solidFill>
                <a:latin typeface="Roboto"/>
                <a:ea typeface="Roboto"/>
                <a:cs typeface="Roboto"/>
                <a:sym typeface="Roboto"/>
              </a:rPr>
              <a:t>create a self-portrait and/or a model of a cell</a:t>
            </a:r>
            <a:endParaRPr b="1" sz="24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0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1281" name="Google Shape;1281;p10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82" name="Google Shape;1282;p102"/>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1283" name="Google Shape;1283;p10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284" name="Google Shape;1284;p10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285" name="Google Shape;1285;p102"/>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Review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Create a Self-Portrait and/or model of a cell</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Why is Cell Division Essential to Life?</a:t>
            </a:r>
            <a:endParaRPr b="1">
              <a:solidFill>
                <a:srgbClr val="1F3A93"/>
              </a:solidFill>
              <a:latin typeface="Roboto Condensed"/>
              <a:ea typeface="Roboto Condensed"/>
              <a:cs typeface="Roboto Condensed"/>
              <a:sym typeface="Roboto Condensed"/>
            </a:endParaRPr>
          </a:p>
        </p:txBody>
      </p:sp>
      <p:cxnSp>
        <p:nvCxnSpPr>
          <p:cNvPr id="212" name="Google Shape;212;p3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13" name="Google Shape;213;p31"/>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214" name="Google Shape;214;p3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215" name="Google Shape;215;p31"/>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216" name="Google Shape;216;p31"/>
          <p:cNvSpPr txBox="1"/>
          <p:nvPr/>
        </p:nvSpPr>
        <p:spPr>
          <a:xfrm>
            <a:off x="478625" y="1407575"/>
            <a:ext cx="39705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Humans</a:t>
            </a:r>
            <a:r>
              <a:rPr lang="en">
                <a:solidFill>
                  <a:srgbClr val="1F3A93"/>
                </a:solidFill>
                <a:latin typeface="Roboto"/>
                <a:ea typeface="Roboto"/>
                <a:cs typeface="Roboto"/>
                <a:sym typeface="Roboto"/>
              </a:rPr>
              <a:t> </a:t>
            </a:r>
            <a:r>
              <a:rPr b="1" lang="en">
                <a:solidFill>
                  <a:srgbClr val="00B2A9"/>
                </a:solidFill>
                <a:latin typeface="Roboto"/>
                <a:ea typeface="Roboto"/>
                <a:cs typeface="Roboto"/>
                <a:sym typeface="Roboto"/>
              </a:rPr>
              <a:t>need cell division to grow and to replace dead or damaged cells</a:t>
            </a:r>
            <a:r>
              <a:rPr lang="en">
                <a:solidFill>
                  <a:srgbClr val="1F3A93"/>
                </a:solidFill>
                <a:latin typeface="Roboto"/>
                <a:ea typeface="Roboto"/>
                <a:cs typeface="Roboto"/>
                <a:sym typeface="Roboto"/>
              </a:rPr>
              <a:t>. </a:t>
            </a:r>
            <a:r>
              <a:rPr lang="en">
                <a:solidFill>
                  <a:srgbClr val="1F3A93"/>
                </a:solidFill>
                <a:latin typeface="Roboto"/>
                <a:ea typeface="Roboto"/>
                <a:cs typeface="Roboto"/>
                <a:sym typeface="Roboto"/>
              </a:rPr>
              <a:t>For example, repeated divisions allow a single fertilized egg cell to develop into an adult with more than 37 trillion cells. </a:t>
            </a: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After growth, division remains important in normal cell turnover, such as in our skin and gut, where cells are continuously renewed. Other cells have to divide to heal wounds like skin cuts or broken bones.</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To remain healthy, it's critical for an organism to maintain the right number of cells.</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414143"/>
              </a:solidFill>
              <a:latin typeface="Roboto"/>
              <a:ea typeface="Roboto"/>
              <a:cs typeface="Roboto"/>
              <a:sym typeface="Roboto"/>
            </a:endParaRPr>
          </a:p>
        </p:txBody>
      </p:sp>
      <p:sp>
        <p:nvSpPr>
          <p:cNvPr id="217" name="Google Shape;217;p31"/>
          <p:cNvSpPr txBox="1"/>
          <p:nvPr/>
        </p:nvSpPr>
        <p:spPr>
          <a:xfrm>
            <a:off x="120950" y="4667400"/>
            <a:ext cx="10308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rgbClr val="1F3A93"/>
                </a:solidFill>
                <a:latin typeface="Roboto"/>
                <a:ea typeface="Roboto"/>
                <a:cs typeface="Roboto"/>
                <a:sym typeface="Roboto"/>
                <a:hlinkClick r:id="rId6">
                  <a:extLst>
                    <a:ext uri="{A12FA001-AC4F-418D-AE19-62706E023703}">
                      <ahyp:hlinkClr val="tx"/>
                    </a:ext>
                  </a:extLst>
                </a:hlinkClick>
              </a:rPr>
              <a:t>source</a:t>
            </a:r>
            <a:endParaRPr>
              <a:solidFill>
                <a:srgbClr val="1F3A93"/>
              </a:solidFill>
              <a:latin typeface="Roboto"/>
              <a:ea typeface="Roboto"/>
              <a:cs typeface="Roboto"/>
              <a:sym typeface="Roboto"/>
            </a:endParaRPr>
          </a:p>
        </p:txBody>
      </p:sp>
      <p:pic>
        <p:nvPicPr>
          <p:cNvPr descr="Hank describes mitosis and cytokinesis - the series of processes our cells go through to divide into two identical copies.&#10;&#10;References:&#10;http://www.eurekalert.org/pub_releases/2012-02/wifb-amm020812.php&#10;http://faculty.clintoncc.suny.edu/faculty/michael.gregory/files/bio%20101/bio%20101%20lectures/mitosis/mitosis.htm&#10;http://www.genome.gov/Images/press_photos/highres/97-300.jpg&#10;http://www.nature.com/nrm/journal/v2/n1/fig_tab/nrm0101_072a_F1.html&#10;https://www.genome.gov/Glossary/index.cfm?p=viewimage&amp;id=33&#10;http://www.sci.sdsu.edu/multimedia/mitosis/mitosis_gif2.html&#10;&#10;Table of Contents&#10;1. Mitosis 0:24&#10;2. Interphase 3:27&#10;a) Chromatin 3:37&#10;b) Centrosomes 3:52&#10;3) Prophase 4:14&#10;a) Chromosomes 4:18&#10;b) Chromatid 4:31&#10;c) Microtubules 5:07&#10;4) Metaphase 5:22&#10;a) Motor Proteins 5:36&#10;5) Biolography 6:13&#10;6) Anaphase 9:00&#10;7) Telophase 9:15&#10;8) Cleavage 9:25&#10;9) Cytokinesis 9:36&#10;&#10;This video contains the following sounds from Freesound.org:&#10;&quot;Swishes.wav&quot; by Pogotron&#10;&quot;Opening Scotch Whisky.mp3&quot; by Percy Duke&#10;&#10;Crash Course is on Patreon! You can support us directly by signing up at http://www.patreon.com/crashcourse&#10;&#10;Want to find Crash Course elsewhere on the internet?&#10;Facebook - http://www.facebook.com/YouTubeCrashCourse&#10;Twitter - http://www.twitter.com/TheCrashCourse&#10;Instagram - https://www.instagram.com/thecrashcourse/&#10;&#10;CC Kids: http://www.youtube.com/crashcoursekids" id="218" name="Google Shape;218;p31" title="Mitosis: Splitting Up is Complicated - Crash Course Biology #12">
            <a:hlinkClick r:id="rId7"/>
          </p:cNvPr>
          <p:cNvPicPr preferRelativeResize="0"/>
          <p:nvPr/>
        </p:nvPicPr>
        <p:blipFill>
          <a:blip r:embed="rId8">
            <a:alphaModFix/>
          </a:blip>
          <a:stretch>
            <a:fillRect/>
          </a:stretch>
        </p:blipFill>
        <p:spPr>
          <a:xfrm>
            <a:off x="4862400" y="2155725"/>
            <a:ext cx="2560925" cy="192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10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1291" name="Google Shape;1291;p10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92" name="Google Shape;1292;p103"/>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293" name="Google Shape;1293;p10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294" name="Google Shape;1294;p103"/>
          <p:cNvSpPr txBox="1"/>
          <p:nvPr>
            <p:ph idx="1" type="body"/>
          </p:nvPr>
        </p:nvSpPr>
        <p:spPr>
          <a:xfrm>
            <a:off x="477400" y="1133850"/>
            <a:ext cx="53868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Henrietta Lacks</a:t>
            </a:r>
            <a:endParaRPr b="1" sz="3000">
              <a:solidFill>
                <a:srgbClr val="00B2A9"/>
              </a:solidFill>
              <a:latin typeface="Roboto"/>
              <a:ea typeface="Roboto"/>
              <a:cs typeface="Roboto"/>
              <a:sym typeface="Roboto"/>
            </a:endParaRPr>
          </a:p>
        </p:txBody>
      </p:sp>
      <p:pic>
        <p:nvPicPr>
          <p:cNvPr id="1295" name="Google Shape;1295;p103"/>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pic>
        <p:nvPicPr>
          <p:cNvPr id="1296" name="Google Shape;1296;p103"/>
          <p:cNvPicPr preferRelativeResize="0"/>
          <p:nvPr/>
        </p:nvPicPr>
        <p:blipFill>
          <a:blip r:embed="rId6">
            <a:alphaModFix/>
          </a:blip>
          <a:stretch>
            <a:fillRect/>
          </a:stretch>
        </p:blipFill>
        <p:spPr>
          <a:xfrm>
            <a:off x="3003950" y="1181111"/>
            <a:ext cx="3189563" cy="3834688"/>
          </a:xfrm>
          <a:prstGeom prst="rect">
            <a:avLst/>
          </a:prstGeom>
          <a:noFill/>
          <a:ln>
            <a:noFill/>
          </a:ln>
        </p:spPr>
      </p:pic>
      <p:sp>
        <p:nvSpPr>
          <p:cNvPr id="1297" name="Google Shape;1297;p103"/>
          <p:cNvSpPr txBox="1"/>
          <p:nvPr/>
        </p:nvSpPr>
        <p:spPr>
          <a:xfrm>
            <a:off x="409575" y="4553525"/>
            <a:ext cx="10308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rgbClr val="1F3A93"/>
                </a:solidFill>
                <a:latin typeface="Roboto"/>
                <a:ea typeface="Roboto"/>
                <a:cs typeface="Roboto"/>
                <a:sym typeface="Roboto"/>
                <a:hlinkClick r:id="rId7">
                  <a:extLst>
                    <a:ext uri="{A12FA001-AC4F-418D-AE19-62706E023703}">
                      <ahyp:hlinkClr val="tx"/>
                    </a:ext>
                  </a:extLst>
                </a:hlinkClick>
              </a:rPr>
              <a:t>source</a:t>
            </a:r>
            <a:endParaRPr>
              <a:solidFill>
                <a:srgbClr val="1F3A93"/>
              </a:solidFill>
              <a:latin typeface="Roboto"/>
              <a:ea typeface="Roboto"/>
              <a:cs typeface="Roboto"/>
              <a:sym typeface="Roboto"/>
            </a:endParaRPr>
          </a:p>
        </p:txBody>
      </p:sp>
      <p:grpSp>
        <p:nvGrpSpPr>
          <p:cNvPr id="1298" name="Google Shape;1298;p103"/>
          <p:cNvGrpSpPr/>
          <p:nvPr/>
        </p:nvGrpSpPr>
        <p:grpSpPr>
          <a:xfrm flipH="1" rot="1080797">
            <a:off x="1933631" y="1737245"/>
            <a:ext cx="893739" cy="610511"/>
            <a:chOff x="3104742" y="3437775"/>
            <a:chExt cx="1575700" cy="1076781"/>
          </a:xfrm>
        </p:grpSpPr>
        <p:sp>
          <p:nvSpPr>
            <p:cNvPr id="1299" name="Google Shape;1299;p103"/>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300" name="Google Shape;1300;p103"/>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301" name="Google Shape;1301;p103"/>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302" name="Google Shape;1302;p103"/>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303" name="Google Shape;1303;p103"/>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304" name="Google Shape;1304;p103"/>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305" name="Google Shape;1305;p103"/>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306" name="Google Shape;1306;p103"/>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307" name="Google Shape;1307;p103"/>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308" name="Google Shape;1308;p103"/>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10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Henrietta Lacks</a:t>
            </a:r>
            <a:endParaRPr b="1">
              <a:solidFill>
                <a:srgbClr val="1F3A93"/>
              </a:solidFill>
              <a:latin typeface="Roboto Condensed"/>
              <a:ea typeface="Roboto Condensed"/>
              <a:cs typeface="Roboto Condensed"/>
              <a:sym typeface="Roboto Condensed"/>
            </a:endParaRPr>
          </a:p>
        </p:txBody>
      </p:sp>
      <p:cxnSp>
        <p:nvCxnSpPr>
          <p:cNvPr id="1314" name="Google Shape;1314;p10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15" name="Google Shape;1315;p104"/>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316" name="Google Shape;1316;p10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317" name="Google Shape;1317;p104"/>
          <p:cNvSpPr txBox="1"/>
          <p:nvPr>
            <p:ph idx="1" type="body"/>
          </p:nvPr>
        </p:nvSpPr>
        <p:spPr>
          <a:xfrm>
            <a:off x="1933250" y="1000214"/>
            <a:ext cx="5386800" cy="3922200"/>
          </a:xfrm>
          <a:prstGeom prst="rect">
            <a:avLst/>
          </a:prstGeom>
        </p:spPr>
        <p:txBody>
          <a:bodyPr anchorCtr="0" anchor="t" bIns="91425" lIns="91425" spcFirstLastPara="1" rIns="91425" wrap="square" tIns="91425">
            <a:noAutofit/>
          </a:bodyPr>
          <a:lstStyle/>
          <a:p>
            <a:pPr indent="0" lvl="0" marL="76200" rtl="0" algn="l">
              <a:spcBef>
                <a:spcPts val="0"/>
              </a:spcBef>
              <a:spcAft>
                <a:spcPts val="0"/>
              </a:spcAft>
              <a:buClr>
                <a:schemeClr val="dk1"/>
              </a:buClr>
              <a:buSzPts val="1100"/>
              <a:buFont typeface="Arial"/>
              <a:buNone/>
            </a:pPr>
            <a:r>
              <a:rPr lang="en" sz="1100">
                <a:solidFill>
                  <a:srgbClr val="1F3A93"/>
                </a:solidFill>
                <a:latin typeface="Roboto"/>
                <a:ea typeface="Roboto"/>
                <a:cs typeface="Roboto"/>
                <a:sym typeface="Roboto"/>
              </a:rPr>
              <a:t>"Henrietta Lacks died of cervical cancer on October 4, 1951 at the age of 31. During an examination, cells were taken from her body without her knowledge or consent by a doctor at Johns Hopkins Hospital, and were subsequently used to produce the world’s first immortal cell line, called HeLa. Henrietta’s cells were paramount to some of the most important advances and research in modern medicine, including the polio vaccine, chemotherapy, gene mapping, and in-vitro fertilization. Henrietta’s unique cells continue to be used extensively for medical research and development to this day.</a:t>
            </a:r>
            <a:endParaRPr sz="1100">
              <a:solidFill>
                <a:srgbClr val="1F3A93"/>
              </a:solidFill>
              <a:latin typeface="Roboto"/>
              <a:ea typeface="Roboto"/>
              <a:cs typeface="Roboto"/>
              <a:sym typeface="Roboto"/>
            </a:endParaRPr>
          </a:p>
          <a:p>
            <a:pPr indent="0" lvl="0" marL="76200" rtl="0" algn="l">
              <a:spcBef>
                <a:spcPts val="0"/>
              </a:spcBef>
              <a:spcAft>
                <a:spcPts val="0"/>
              </a:spcAft>
              <a:buClr>
                <a:schemeClr val="dk1"/>
              </a:buClr>
              <a:buSzPts val="1100"/>
              <a:buFont typeface="Arial"/>
              <a:buNone/>
            </a:pPr>
            <a:r>
              <a:rPr lang="en" sz="1100">
                <a:solidFill>
                  <a:srgbClr val="1F3A93"/>
                </a:solidFill>
                <a:latin typeface="Roboto"/>
                <a:ea typeface="Roboto"/>
                <a:cs typeface="Roboto"/>
                <a:sym typeface="Roboto"/>
              </a:rPr>
              <a:t>I elected to paint a prideful and glowing portrait of Henrietta lacks who is often referred to as, "The Mother of Modern Medicine," visually juxtaposing faith and science. Lacks smiles innocently. She stands with her beautifully manicured hands crossed, covering her womb (the birthplace of the immortal cell line) while cradling her beloved Bible (a symbol of her strong faith). Her deep red dress is covered with a vibrant floral pattern that recalls images of cell structure and division, while two of the four dime-sized buttons on her dress are noticeably missing (a reference to the cells that were taken from her body without her knowledge). Her bright yellow hat functions as a halo (recalling Renaissance paintings of the Madonna), while pearls (a symbol of the aggressive cancer that took her life) hang from her neck. The decorative wallpaper behind her forms a repeated hexagonal pattern, a design containing the "flower of life", an ancient symbol of immortality and exponential growth - two distinctive qualities of her rare and incredibly durable cells."</a:t>
            </a:r>
            <a:endParaRPr sz="11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b="1" sz="1000">
              <a:solidFill>
                <a:srgbClr val="1F3A93"/>
              </a:solidFill>
              <a:latin typeface="Roboto"/>
              <a:ea typeface="Roboto"/>
              <a:cs typeface="Roboto"/>
              <a:sym typeface="Roboto"/>
            </a:endParaRPr>
          </a:p>
        </p:txBody>
      </p:sp>
      <p:pic>
        <p:nvPicPr>
          <p:cNvPr id="1318" name="Google Shape;1318;p104"/>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pic>
        <p:nvPicPr>
          <p:cNvPr id="1319" name="Google Shape;1319;p104"/>
          <p:cNvPicPr preferRelativeResize="0"/>
          <p:nvPr/>
        </p:nvPicPr>
        <p:blipFill>
          <a:blip r:embed="rId6">
            <a:alphaModFix/>
          </a:blip>
          <a:stretch>
            <a:fillRect/>
          </a:stretch>
        </p:blipFill>
        <p:spPr>
          <a:xfrm>
            <a:off x="141300" y="1119030"/>
            <a:ext cx="1736626" cy="2087874"/>
          </a:xfrm>
          <a:prstGeom prst="rect">
            <a:avLst/>
          </a:prstGeom>
          <a:noFill/>
          <a:ln>
            <a:noFill/>
          </a:ln>
        </p:spPr>
      </p:pic>
      <p:sp>
        <p:nvSpPr>
          <p:cNvPr id="1320" name="Google Shape;1320;p104"/>
          <p:cNvSpPr txBox="1"/>
          <p:nvPr/>
        </p:nvSpPr>
        <p:spPr>
          <a:xfrm>
            <a:off x="0" y="4685600"/>
            <a:ext cx="10308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rgbClr val="1F3A93"/>
                </a:solidFill>
                <a:latin typeface="Roboto"/>
                <a:ea typeface="Roboto"/>
                <a:cs typeface="Roboto"/>
                <a:sym typeface="Roboto"/>
                <a:hlinkClick r:id="rId7">
                  <a:extLst>
                    <a:ext uri="{A12FA001-AC4F-418D-AE19-62706E023703}">
                      <ahyp:hlinkClr val="tx"/>
                    </a:ext>
                  </a:extLst>
                </a:hlinkClick>
              </a:rPr>
              <a:t>source</a:t>
            </a:r>
            <a:endParaRPr>
              <a:solidFill>
                <a:srgbClr val="1F3A93"/>
              </a:solidFill>
              <a:latin typeface="Roboto"/>
              <a:ea typeface="Roboto"/>
              <a:cs typeface="Roboto"/>
              <a:sym typeface="Roboto"/>
            </a:endParaRPr>
          </a:p>
        </p:txBody>
      </p:sp>
      <p:sp>
        <p:nvSpPr>
          <p:cNvPr id="1321" name="Google Shape;1321;p104"/>
          <p:cNvSpPr txBox="1"/>
          <p:nvPr/>
        </p:nvSpPr>
        <p:spPr>
          <a:xfrm>
            <a:off x="199050" y="3432025"/>
            <a:ext cx="1583100" cy="4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1F3A93"/>
                </a:solidFill>
                <a:highlight>
                  <a:srgbClr val="FFFFFF"/>
                </a:highlight>
                <a:latin typeface="Roboto"/>
                <a:ea typeface="Roboto"/>
                <a:cs typeface="Roboto"/>
                <a:sym typeface="Roboto"/>
              </a:rPr>
              <a:t>Kadir Nelson, 2017</a:t>
            </a:r>
            <a:endParaRPr b="1">
              <a:solidFill>
                <a:srgbClr val="1F3A93"/>
              </a:solidFill>
              <a:latin typeface="Roboto"/>
              <a:ea typeface="Roboto"/>
              <a:cs typeface="Roboto"/>
              <a:sym typeface="Robot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10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1327" name="Google Shape;1327;p10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28" name="Google Shape;1328;p10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329" name="Google Shape;1329;p10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330" name="Google Shape;1330;p105"/>
          <p:cNvSpPr txBox="1"/>
          <p:nvPr>
            <p:ph idx="1" type="body"/>
          </p:nvPr>
        </p:nvSpPr>
        <p:spPr>
          <a:xfrm>
            <a:off x="477400" y="1133850"/>
            <a:ext cx="4932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So far, you have learned about...</a:t>
            </a:r>
            <a:endParaRPr b="1" sz="2400">
              <a:solidFill>
                <a:srgbClr val="00B2A9"/>
              </a:solidFill>
              <a:latin typeface="Roboto"/>
              <a:ea typeface="Roboto"/>
              <a:cs typeface="Roboto"/>
              <a:sym typeface="Roboto"/>
            </a:endParaRPr>
          </a:p>
        </p:txBody>
      </p:sp>
      <p:pic>
        <p:nvPicPr>
          <p:cNvPr id="1331" name="Google Shape;1331;p105"/>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332" name="Google Shape;1332;p105"/>
          <p:cNvSpPr/>
          <p:nvPr/>
        </p:nvSpPr>
        <p:spPr>
          <a:xfrm>
            <a:off x="2684308" y="2219723"/>
            <a:ext cx="2295000" cy="2379600"/>
          </a:xfrm>
          <a:prstGeom prst="ellipse">
            <a:avLst/>
          </a:prstGeom>
          <a:noFill/>
          <a:ln cap="flat" cmpd="sng" w="19050">
            <a:solidFill>
              <a:srgbClr val="93B3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33" name="Google Shape;1333;p105"/>
          <p:cNvGrpSpPr/>
          <p:nvPr/>
        </p:nvGrpSpPr>
        <p:grpSpPr>
          <a:xfrm rot="5400000">
            <a:off x="5104813" y="2345592"/>
            <a:ext cx="34202" cy="758143"/>
            <a:chOff x="4783775" y="1199950"/>
            <a:chExt cx="33650" cy="773300"/>
          </a:xfrm>
        </p:grpSpPr>
        <p:sp>
          <p:nvSpPr>
            <p:cNvPr id="1334" name="Google Shape;1334;p105"/>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05"/>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05"/>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05"/>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05"/>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105"/>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0" name="Google Shape;1340;p105"/>
          <p:cNvGrpSpPr/>
          <p:nvPr/>
        </p:nvGrpSpPr>
        <p:grpSpPr>
          <a:xfrm rot="5400000">
            <a:off x="5104813" y="3714507"/>
            <a:ext cx="34202" cy="758143"/>
            <a:chOff x="4783775" y="1199950"/>
            <a:chExt cx="33650" cy="773300"/>
          </a:xfrm>
        </p:grpSpPr>
        <p:sp>
          <p:nvSpPr>
            <p:cNvPr id="1341" name="Google Shape;1341;p105"/>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105"/>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05"/>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05"/>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05"/>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05"/>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7" name="Google Shape;1347;p105"/>
          <p:cNvGrpSpPr/>
          <p:nvPr/>
        </p:nvGrpSpPr>
        <p:grpSpPr>
          <a:xfrm rot="5400000">
            <a:off x="2524340" y="2345592"/>
            <a:ext cx="34202" cy="758143"/>
            <a:chOff x="4783775" y="1199950"/>
            <a:chExt cx="33650" cy="773300"/>
          </a:xfrm>
        </p:grpSpPr>
        <p:sp>
          <p:nvSpPr>
            <p:cNvPr id="1348" name="Google Shape;1348;p105"/>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05"/>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05"/>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05"/>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05"/>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05"/>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4" name="Google Shape;1354;p105"/>
          <p:cNvGrpSpPr/>
          <p:nvPr/>
        </p:nvGrpSpPr>
        <p:grpSpPr>
          <a:xfrm rot="5400000">
            <a:off x="2524340" y="3714507"/>
            <a:ext cx="34202" cy="758143"/>
            <a:chOff x="4783775" y="1199950"/>
            <a:chExt cx="33650" cy="773300"/>
          </a:xfrm>
        </p:grpSpPr>
        <p:sp>
          <p:nvSpPr>
            <p:cNvPr id="1355" name="Google Shape;1355;p105"/>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05"/>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05"/>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05"/>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05"/>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105"/>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1" name="Google Shape;1361;p105"/>
          <p:cNvSpPr/>
          <p:nvPr/>
        </p:nvSpPr>
        <p:spPr>
          <a:xfrm>
            <a:off x="4641304" y="2608939"/>
            <a:ext cx="224100" cy="2325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05"/>
          <p:cNvSpPr/>
          <p:nvPr/>
        </p:nvSpPr>
        <p:spPr>
          <a:xfrm>
            <a:off x="4641304" y="3977855"/>
            <a:ext cx="224100" cy="232500"/>
          </a:xfrm>
          <a:prstGeom prst="ellipse">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05"/>
          <p:cNvSpPr/>
          <p:nvPr/>
        </p:nvSpPr>
        <p:spPr>
          <a:xfrm>
            <a:off x="2798018" y="2608939"/>
            <a:ext cx="224100" cy="232500"/>
          </a:xfrm>
          <a:prstGeom prst="ellipse">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05"/>
          <p:cNvSpPr/>
          <p:nvPr/>
        </p:nvSpPr>
        <p:spPr>
          <a:xfrm>
            <a:off x="2798018" y="3977855"/>
            <a:ext cx="224100" cy="2325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05"/>
          <p:cNvSpPr/>
          <p:nvPr/>
        </p:nvSpPr>
        <p:spPr>
          <a:xfrm>
            <a:off x="5596488" y="2431764"/>
            <a:ext cx="1486800" cy="586800"/>
          </a:xfrm>
          <a:prstGeom prst="round2DiagRect">
            <a:avLst>
              <a:gd fmla="val 0" name="adj1"/>
              <a:gd fmla="val 33550" name="adj2"/>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05"/>
          <p:cNvSpPr txBox="1"/>
          <p:nvPr/>
        </p:nvSpPr>
        <p:spPr>
          <a:xfrm>
            <a:off x="5637958" y="2474762"/>
            <a:ext cx="1404300" cy="50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lt2"/>
                </a:solidFill>
                <a:latin typeface="Abel"/>
                <a:ea typeface="Abel"/>
                <a:cs typeface="Abel"/>
                <a:sym typeface="Abel"/>
              </a:rPr>
              <a:t>Cell Structures</a:t>
            </a:r>
            <a:endParaRPr b="1">
              <a:solidFill>
                <a:schemeClr val="lt2"/>
              </a:solidFill>
              <a:latin typeface="Abel"/>
              <a:ea typeface="Abel"/>
              <a:cs typeface="Abel"/>
              <a:sym typeface="Abel"/>
            </a:endParaRPr>
          </a:p>
        </p:txBody>
      </p:sp>
      <p:sp>
        <p:nvSpPr>
          <p:cNvPr id="1367" name="Google Shape;1367;p105"/>
          <p:cNvSpPr/>
          <p:nvPr/>
        </p:nvSpPr>
        <p:spPr>
          <a:xfrm>
            <a:off x="5596488" y="3797681"/>
            <a:ext cx="1486800" cy="586800"/>
          </a:xfrm>
          <a:prstGeom prst="round2DiagRect">
            <a:avLst>
              <a:gd fmla="val 0" name="adj1"/>
              <a:gd fmla="val 33550" name="adj2"/>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05"/>
          <p:cNvSpPr txBox="1"/>
          <p:nvPr/>
        </p:nvSpPr>
        <p:spPr>
          <a:xfrm>
            <a:off x="5637958" y="3840679"/>
            <a:ext cx="1404300" cy="50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lt2"/>
                </a:solidFill>
                <a:latin typeface="Abel"/>
                <a:ea typeface="Abel"/>
                <a:cs typeface="Abel"/>
                <a:sym typeface="Abel"/>
              </a:rPr>
              <a:t>Henrietta Lacks</a:t>
            </a:r>
            <a:endParaRPr b="1">
              <a:solidFill>
                <a:schemeClr val="lt2"/>
              </a:solidFill>
              <a:latin typeface="Abel"/>
              <a:ea typeface="Abel"/>
              <a:cs typeface="Abel"/>
              <a:sym typeface="Abel"/>
            </a:endParaRPr>
          </a:p>
        </p:txBody>
      </p:sp>
      <p:sp>
        <p:nvSpPr>
          <p:cNvPr id="1369" name="Google Shape;1369;p105"/>
          <p:cNvSpPr/>
          <p:nvPr/>
        </p:nvSpPr>
        <p:spPr>
          <a:xfrm>
            <a:off x="579950" y="2431764"/>
            <a:ext cx="1486800" cy="586800"/>
          </a:xfrm>
          <a:prstGeom prst="round2DiagRect">
            <a:avLst>
              <a:gd fmla="val 0" name="adj1"/>
              <a:gd fmla="val 33550" name="adj2"/>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05"/>
          <p:cNvSpPr txBox="1"/>
          <p:nvPr/>
        </p:nvSpPr>
        <p:spPr>
          <a:xfrm>
            <a:off x="621420" y="2474762"/>
            <a:ext cx="1404300" cy="50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lt2"/>
                </a:solidFill>
                <a:latin typeface="Abel"/>
                <a:ea typeface="Abel"/>
                <a:cs typeface="Abel"/>
                <a:sym typeface="Abel"/>
              </a:rPr>
              <a:t>HeLa Cells</a:t>
            </a:r>
            <a:endParaRPr b="1">
              <a:solidFill>
                <a:schemeClr val="lt2"/>
              </a:solidFill>
              <a:latin typeface="Abel"/>
              <a:ea typeface="Abel"/>
              <a:cs typeface="Abel"/>
              <a:sym typeface="Abel"/>
            </a:endParaRPr>
          </a:p>
        </p:txBody>
      </p:sp>
      <p:sp>
        <p:nvSpPr>
          <p:cNvPr id="1371" name="Google Shape;1371;p105"/>
          <p:cNvSpPr/>
          <p:nvPr/>
        </p:nvSpPr>
        <p:spPr>
          <a:xfrm>
            <a:off x="579950" y="3797681"/>
            <a:ext cx="1486800" cy="586800"/>
          </a:xfrm>
          <a:prstGeom prst="round2DiagRect">
            <a:avLst>
              <a:gd fmla="val 0" name="adj1"/>
              <a:gd fmla="val 33550" name="adj2"/>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05"/>
          <p:cNvSpPr txBox="1"/>
          <p:nvPr/>
        </p:nvSpPr>
        <p:spPr>
          <a:xfrm>
            <a:off x="621420" y="3840679"/>
            <a:ext cx="1404300" cy="50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chemeClr val="lt2"/>
                </a:solidFill>
                <a:latin typeface="Abel"/>
                <a:ea typeface="Abel"/>
                <a:cs typeface="Abel"/>
                <a:sym typeface="Abel"/>
              </a:rPr>
              <a:t>Humans in Research</a:t>
            </a:r>
            <a:endParaRPr b="1" sz="1200">
              <a:solidFill>
                <a:schemeClr val="lt2"/>
              </a:solidFill>
              <a:latin typeface="Abel"/>
              <a:ea typeface="Abel"/>
              <a:cs typeface="Abel"/>
              <a:sym typeface="Abe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10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1378" name="Google Shape;1378;p10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79" name="Google Shape;1379;p10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380" name="Google Shape;1380;p10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381" name="Google Shape;1381;p106"/>
          <p:cNvSpPr txBox="1"/>
          <p:nvPr>
            <p:ph idx="1" type="body"/>
          </p:nvPr>
        </p:nvSpPr>
        <p:spPr>
          <a:xfrm>
            <a:off x="311700" y="1161850"/>
            <a:ext cx="6366600" cy="472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Now, let’s look at what makes you...you</a:t>
            </a:r>
            <a:endParaRPr b="1" sz="2400">
              <a:solidFill>
                <a:srgbClr val="00B2A9"/>
              </a:solidFill>
              <a:latin typeface="Roboto"/>
              <a:ea typeface="Roboto"/>
              <a:cs typeface="Roboto"/>
              <a:sym typeface="Roboto"/>
            </a:endParaRPr>
          </a:p>
        </p:txBody>
      </p:sp>
      <p:pic>
        <p:nvPicPr>
          <p:cNvPr id="1382" name="Google Shape;1382;p106"/>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aphicFrame>
        <p:nvGraphicFramePr>
          <p:cNvPr id="1383" name="Google Shape;1383;p106"/>
          <p:cNvGraphicFramePr/>
          <p:nvPr/>
        </p:nvGraphicFramePr>
        <p:xfrm>
          <a:off x="467200" y="2770047"/>
          <a:ext cx="3000000" cy="3000000"/>
        </p:xfrm>
        <a:graphic>
          <a:graphicData uri="http://schemas.openxmlformats.org/drawingml/2006/table">
            <a:tbl>
              <a:tblPr>
                <a:noFill/>
                <a:tableStyleId>{F470593E-6CC9-47AD-8F29-507DE2B6AD98}</a:tableStyleId>
              </a:tblPr>
              <a:tblGrid>
                <a:gridCol w="3580225"/>
                <a:gridCol w="3580225"/>
              </a:tblGrid>
              <a:tr h="1200050">
                <a:tc>
                  <a:txBody>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a</a:t>
                      </a:r>
                      <a:r>
                        <a:rPr lang="en" sz="2400">
                          <a:solidFill>
                            <a:srgbClr val="1F3A93"/>
                          </a:solidFill>
                          <a:latin typeface="Roboto"/>
                          <a:ea typeface="Roboto"/>
                          <a:cs typeface="Roboto"/>
                          <a:sym typeface="Roboto"/>
                        </a:rPr>
                        <a:t> self-portrait</a:t>
                      </a:r>
                      <a:endParaRPr sz="24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a</a:t>
                      </a:r>
                      <a:r>
                        <a:rPr lang="en" sz="2400">
                          <a:solidFill>
                            <a:srgbClr val="1F3A93"/>
                          </a:solidFill>
                          <a:latin typeface="Roboto"/>
                          <a:ea typeface="Roboto"/>
                          <a:cs typeface="Roboto"/>
                          <a:sym typeface="Roboto"/>
                        </a:rPr>
                        <a:t> model of a cell (either as a 3D model or hand drawn)</a:t>
                      </a:r>
                      <a:endParaRPr sz="24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384" name="Google Shape;1384;p106"/>
          <p:cNvSpPr txBox="1"/>
          <p:nvPr>
            <p:ph idx="1" type="body"/>
          </p:nvPr>
        </p:nvSpPr>
        <p:spPr>
          <a:xfrm>
            <a:off x="311701" y="1767800"/>
            <a:ext cx="57372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1F3A93"/>
                </a:solidFill>
                <a:latin typeface="Roboto"/>
                <a:ea typeface="Roboto"/>
                <a:cs typeface="Roboto"/>
                <a:sym typeface="Roboto"/>
              </a:rPr>
              <a:t>Your task is to </a:t>
            </a:r>
            <a:r>
              <a:rPr b="1" lang="en" sz="2000">
                <a:solidFill>
                  <a:srgbClr val="1F3A93"/>
                </a:solidFill>
                <a:latin typeface="Roboto"/>
                <a:ea typeface="Roboto"/>
                <a:cs typeface="Roboto"/>
                <a:sym typeface="Roboto"/>
              </a:rPr>
              <a:t>create one (or both)</a:t>
            </a:r>
            <a:r>
              <a:rPr lang="en" sz="2000">
                <a:solidFill>
                  <a:srgbClr val="1F3A93"/>
                </a:solidFill>
                <a:latin typeface="Roboto"/>
                <a:ea typeface="Roboto"/>
                <a:cs typeface="Roboto"/>
                <a:sym typeface="Roboto"/>
              </a:rPr>
              <a:t> of the following items:</a:t>
            </a:r>
            <a:endParaRPr sz="2000">
              <a:solidFill>
                <a:srgbClr val="1F3A93"/>
              </a:solidFill>
              <a:latin typeface="Roboto"/>
              <a:ea typeface="Roboto"/>
              <a:cs typeface="Roboto"/>
              <a:sym typeface="Roboto"/>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10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Self-Portrait Examples</a:t>
            </a:r>
            <a:endParaRPr b="1">
              <a:solidFill>
                <a:srgbClr val="1F3A93"/>
              </a:solidFill>
              <a:latin typeface="Roboto Condensed"/>
              <a:ea typeface="Roboto Condensed"/>
              <a:cs typeface="Roboto Condensed"/>
              <a:sym typeface="Roboto Condensed"/>
            </a:endParaRPr>
          </a:p>
        </p:txBody>
      </p:sp>
      <p:cxnSp>
        <p:nvCxnSpPr>
          <p:cNvPr id="1390" name="Google Shape;1390;p10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91" name="Google Shape;1391;p107"/>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392" name="Google Shape;1392;p10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393" name="Google Shape;1393;p107"/>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pic>
        <p:nvPicPr>
          <p:cNvPr id="1394" name="Google Shape;1394;p107"/>
          <p:cNvPicPr preferRelativeResize="0"/>
          <p:nvPr/>
        </p:nvPicPr>
        <p:blipFill>
          <a:blip r:embed="rId6">
            <a:alphaModFix/>
          </a:blip>
          <a:stretch>
            <a:fillRect/>
          </a:stretch>
        </p:blipFill>
        <p:spPr>
          <a:xfrm>
            <a:off x="311700" y="1151837"/>
            <a:ext cx="2964236" cy="3944801"/>
          </a:xfrm>
          <a:prstGeom prst="rect">
            <a:avLst/>
          </a:prstGeom>
          <a:noFill/>
          <a:ln>
            <a:noFill/>
          </a:ln>
        </p:spPr>
      </p:pic>
      <p:pic>
        <p:nvPicPr>
          <p:cNvPr id="1395" name="Google Shape;1395;p107"/>
          <p:cNvPicPr preferRelativeResize="0"/>
          <p:nvPr/>
        </p:nvPicPr>
        <p:blipFill>
          <a:blip r:embed="rId7">
            <a:alphaModFix/>
          </a:blip>
          <a:stretch>
            <a:fillRect/>
          </a:stretch>
        </p:blipFill>
        <p:spPr>
          <a:xfrm>
            <a:off x="3428320" y="1163500"/>
            <a:ext cx="3047377" cy="39448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10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Example of a Cell model</a:t>
            </a:r>
            <a:endParaRPr b="1">
              <a:solidFill>
                <a:srgbClr val="1F3A93"/>
              </a:solidFill>
              <a:latin typeface="Roboto Condensed"/>
              <a:ea typeface="Roboto Condensed"/>
              <a:cs typeface="Roboto Condensed"/>
              <a:sym typeface="Roboto Condensed"/>
            </a:endParaRPr>
          </a:p>
        </p:txBody>
      </p:sp>
      <p:cxnSp>
        <p:nvCxnSpPr>
          <p:cNvPr id="1401" name="Google Shape;1401;p10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02" name="Google Shape;1402;p10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403" name="Google Shape;1403;p10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404" name="Google Shape;1404;p108"/>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pic>
        <p:nvPicPr>
          <p:cNvPr id="1405" name="Google Shape;1405;p108"/>
          <p:cNvPicPr preferRelativeResize="0"/>
          <p:nvPr/>
        </p:nvPicPr>
        <p:blipFill rotWithShape="1">
          <a:blip r:embed="rId6">
            <a:alphaModFix/>
          </a:blip>
          <a:srcRect b="0" l="7560" r="18823" t="8240"/>
          <a:stretch/>
        </p:blipFill>
        <p:spPr>
          <a:xfrm>
            <a:off x="509075" y="1287875"/>
            <a:ext cx="2200334" cy="3764674"/>
          </a:xfrm>
          <a:prstGeom prst="rect">
            <a:avLst/>
          </a:prstGeom>
          <a:noFill/>
          <a:ln>
            <a:noFill/>
          </a:ln>
        </p:spPr>
      </p:pic>
      <p:pic>
        <p:nvPicPr>
          <p:cNvPr id="1406" name="Google Shape;1406;p108"/>
          <p:cNvPicPr preferRelativeResize="0"/>
          <p:nvPr/>
        </p:nvPicPr>
        <p:blipFill rotWithShape="1">
          <a:blip r:embed="rId7">
            <a:alphaModFix/>
          </a:blip>
          <a:srcRect b="13596" l="0" r="14799" t="8974"/>
          <a:stretch/>
        </p:blipFill>
        <p:spPr>
          <a:xfrm>
            <a:off x="2813516" y="1287875"/>
            <a:ext cx="3017910" cy="376467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10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Example of a Hand Drawn Cell</a:t>
            </a:r>
            <a:endParaRPr b="1">
              <a:solidFill>
                <a:srgbClr val="1F3A93"/>
              </a:solidFill>
              <a:latin typeface="Roboto Condensed"/>
              <a:ea typeface="Roboto Condensed"/>
              <a:cs typeface="Roboto Condensed"/>
              <a:sym typeface="Roboto Condensed"/>
            </a:endParaRPr>
          </a:p>
        </p:txBody>
      </p:sp>
      <p:cxnSp>
        <p:nvCxnSpPr>
          <p:cNvPr id="1412" name="Google Shape;1412;p10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13" name="Google Shape;1413;p10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414" name="Google Shape;1414;p10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415" name="Google Shape;1415;p109"/>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pic>
        <p:nvPicPr>
          <p:cNvPr id="1416" name="Google Shape;1416;p109"/>
          <p:cNvPicPr preferRelativeResize="0"/>
          <p:nvPr/>
        </p:nvPicPr>
        <p:blipFill rotWithShape="1">
          <a:blip r:embed="rId6">
            <a:alphaModFix/>
          </a:blip>
          <a:srcRect b="9039" l="0" r="0" t="16870"/>
          <a:stretch/>
        </p:blipFill>
        <p:spPr>
          <a:xfrm>
            <a:off x="259050" y="1404375"/>
            <a:ext cx="3311374" cy="3549348"/>
          </a:xfrm>
          <a:prstGeom prst="rect">
            <a:avLst/>
          </a:prstGeom>
          <a:noFill/>
          <a:ln>
            <a:noFill/>
          </a:ln>
        </p:spPr>
      </p:pic>
      <p:pic>
        <p:nvPicPr>
          <p:cNvPr id="1417" name="Google Shape;1417;p109"/>
          <p:cNvPicPr preferRelativeResize="0"/>
          <p:nvPr/>
        </p:nvPicPr>
        <p:blipFill>
          <a:blip r:embed="rId7">
            <a:alphaModFix/>
          </a:blip>
          <a:stretch>
            <a:fillRect/>
          </a:stretch>
        </p:blipFill>
        <p:spPr>
          <a:xfrm>
            <a:off x="3672216" y="1404375"/>
            <a:ext cx="2454334" cy="354935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11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Past Winners - Self </a:t>
            </a:r>
            <a:r>
              <a:rPr b="1" lang="en">
                <a:solidFill>
                  <a:srgbClr val="1F3A93"/>
                </a:solidFill>
                <a:latin typeface="Roboto Condensed"/>
                <a:ea typeface="Roboto Condensed"/>
                <a:cs typeface="Roboto Condensed"/>
                <a:sym typeface="Roboto Condensed"/>
              </a:rPr>
              <a:t>Portrait</a:t>
            </a:r>
            <a:r>
              <a:rPr b="1" lang="en">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1423" name="Google Shape;1423;p11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24" name="Google Shape;1424;p110"/>
          <p:cNvPicPr preferRelativeResize="0"/>
          <p:nvPr/>
        </p:nvPicPr>
        <p:blipFill rotWithShape="1">
          <a:blip r:embed="rId3">
            <a:alphaModFix/>
          </a:blip>
          <a:srcRect b="2639" l="12678" r="10575" t="31696"/>
          <a:stretch/>
        </p:blipFill>
        <p:spPr>
          <a:xfrm>
            <a:off x="3232325" y="1527613"/>
            <a:ext cx="2982450" cy="2714874"/>
          </a:xfrm>
          <a:prstGeom prst="rect">
            <a:avLst/>
          </a:prstGeom>
          <a:noFill/>
          <a:ln>
            <a:noFill/>
          </a:ln>
        </p:spPr>
      </p:pic>
      <p:pic>
        <p:nvPicPr>
          <p:cNvPr id="1425" name="Google Shape;1425;p110"/>
          <p:cNvPicPr preferRelativeResize="0"/>
          <p:nvPr/>
        </p:nvPicPr>
        <p:blipFill rotWithShape="1">
          <a:blip r:embed="rId4">
            <a:alphaModFix/>
          </a:blip>
          <a:srcRect b="8623" l="10255" r="25003" t="8854"/>
          <a:stretch/>
        </p:blipFill>
        <p:spPr>
          <a:xfrm>
            <a:off x="6192016" y="1573150"/>
            <a:ext cx="2838049" cy="2843599"/>
          </a:xfrm>
          <a:prstGeom prst="rect">
            <a:avLst/>
          </a:prstGeom>
          <a:noFill/>
          <a:ln>
            <a:noFill/>
          </a:ln>
        </p:spPr>
      </p:pic>
      <p:pic>
        <p:nvPicPr>
          <p:cNvPr id="1426" name="Google Shape;1426;p110"/>
          <p:cNvPicPr preferRelativeResize="0"/>
          <p:nvPr/>
        </p:nvPicPr>
        <p:blipFill>
          <a:blip r:embed="rId5">
            <a:alphaModFix/>
          </a:blip>
          <a:stretch>
            <a:fillRect/>
          </a:stretch>
        </p:blipFill>
        <p:spPr>
          <a:xfrm>
            <a:off x="311700" y="1117978"/>
            <a:ext cx="2982451" cy="391542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sp>
        <p:nvSpPr>
          <p:cNvPr id="1431" name="Google Shape;1431;p11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Past Winners</a:t>
            </a:r>
            <a:endParaRPr b="1">
              <a:solidFill>
                <a:srgbClr val="1F3A93"/>
              </a:solidFill>
              <a:latin typeface="Roboto Condensed"/>
              <a:ea typeface="Roboto Condensed"/>
              <a:cs typeface="Roboto Condensed"/>
              <a:sym typeface="Roboto Condensed"/>
            </a:endParaRPr>
          </a:p>
        </p:txBody>
      </p:sp>
      <p:cxnSp>
        <p:nvCxnSpPr>
          <p:cNvPr id="1432" name="Google Shape;1432;p11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33" name="Google Shape;1433;p111"/>
          <p:cNvPicPr preferRelativeResize="0"/>
          <p:nvPr/>
        </p:nvPicPr>
        <p:blipFill>
          <a:blip r:embed="rId3">
            <a:alphaModFix/>
          </a:blip>
          <a:stretch>
            <a:fillRect/>
          </a:stretch>
        </p:blipFill>
        <p:spPr>
          <a:xfrm>
            <a:off x="3752238" y="1145900"/>
            <a:ext cx="4713508" cy="3944801"/>
          </a:xfrm>
          <a:prstGeom prst="rect">
            <a:avLst/>
          </a:prstGeom>
          <a:noFill/>
          <a:ln>
            <a:noFill/>
          </a:ln>
        </p:spPr>
      </p:pic>
      <p:pic>
        <p:nvPicPr>
          <p:cNvPr id="1434" name="Google Shape;1434;p111"/>
          <p:cNvPicPr preferRelativeResize="0"/>
          <p:nvPr/>
        </p:nvPicPr>
        <p:blipFill rotWithShape="1">
          <a:blip r:embed="rId4">
            <a:alphaModFix/>
          </a:blip>
          <a:srcRect b="0" l="0" r="58088" t="0"/>
          <a:stretch/>
        </p:blipFill>
        <p:spPr>
          <a:xfrm>
            <a:off x="678263" y="1028700"/>
            <a:ext cx="3004052" cy="407027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sp>
        <p:nvSpPr>
          <p:cNvPr id="1439" name="Google Shape;1439;p11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Your Turn</a:t>
            </a:r>
            <a:endParaRPr b="1">
              <a:solidFill>
                <a:srgbClr val="1F3A93"/>
              </a:solidFill>
              <a:latin typeface="Roboto Condensed"/>
              <a:ea typeface="Roboto Condensed"/>
              <a:cs typeface="Roboto Condensed"/>
              <a:sym typeface="Roboto Condensed"/>
            </a:endParaRPr>
          </a:p>
        </p:txBody>
      </p:sp>
      <p:cxnSp>
        <p:nvCxnSpPr>
          <p:cNvPr id="1440" name="Google Shape;1440;p11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41" name="Google Shape;1441;p11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442" name="Google Shape;1442;p11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443" name="Google Shape;1443;p11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444" name="Google Shape;1444;p112"/>
          <p:cNvSpPr/>
          <p:nvPr/>
        </p:nvSpPr>
        <p:spPr>
          <a:xfrm>
            <a:off x="1311370" y="2056125"/>
            <a:ext cx="509100" cy="799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445" name="Google Shape;1445;p112"/>
          <p:cNvSpPr txBox="1"/>
          <p:nvPr/>
        </p:nvSpPr>
        <p:spPr>
          <a:xfrm>
            <a:off x="508475" y="3114025"/>
            <a:ext cx="2114700" cy="134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2400">
                <a:solidFill>
                  <a:srgbClr val="1F3A93"/>
                </a:solidFill>
                <a:latin typeface="Roboto"/>
                <a:ea typeface="Roboto"/>
                <a:cs typeface="Roboto"/>
                <a:sym typeface="Roboto"/>
              </a:rPr>
              <a:t>a self-portrait, and/or </a:t>
            </a:r>
            <a:endParaRPr sz="2400">
              <a:solidFill>
                <a:srgbClr val="1F3A93"/>
              </a:solidFill>
              <a:latin typeface="Roboto"/>
              <a:ea typeface="Roboto"/>
              <a:cs typeface="Roboto"/>
              <a:sym typeface="Roboto"/>
            </a:endParaRPr>
          </a:p>
        </p:txBody>
      </p:sp>
      <p:sp>
        <p:nvSpPr>
          <p:cNvPr id="1446" name="Google Shape;1446;p112"/>
          <p:cNvSpPr txBox="1"/>
          <p:nvPr/>
        </p:nvSpPr>
        <p:spPr>
          <a:xfrm>
            <a:off x="1220760" y="2193796"/>
            <a:ext cx="690000" cy="363300"/>
          </a:xfrm>
          <a:prstGeom prst="rect">
            <a:avLst/>
          </a:prstGeom>
          <a:noFill/>
          <a:ln>
            <a:noFill/>
          </a:ln>
        </p:spPr>
        <p:txBody>
          <a:bodyPr anchorCtr="0" anchor="ctr" bIns="0" lIns="91425" spcFirstLastPara="1" rIns="91425" wrap="square" tIns="216000">
            <a:noAutofit/>
          </a:bodyPr>
          <a:lstStyle/>
          <a:p>
            <a:pPr indent="0" lvl="0" marL="0" rtl="0" algn="ctr">
              <a:spcBef>
                <a:spcPts val="0"/>
              </a:spcBef>
              <a:spcAft>
                <a:spcPts val="1600"/>
              </a:spcAft>
              <a:buNone/>
            </a:pPr>
            <a:r>
              <a:rPr lang="en" sz="1600">
                <a:solidFill>
                  <a:srgbClr val="F3F3F3"/>
                </a:solidFill>
                <a:latin typeface="Anton"/>
                <a:ea typeface="Anton"/>
                <a:cs typeface="Anton"/>
                <a:sym typeface="Anton"/>
              </a:rPr>
              <a:t>01</a:t>
            </a:r>
            <a:endParaRPr sz="1600">
              <a:solidFill>
                <a:srgbClr val="F3F3F3"/>
              </a:solidFill>
              <a:latin typeface="Anton"/>
              <a:ea typeface="Anton"/>
              <a:cs typeface="Anton"/>
              <a:sym typeface="Anton"/>
            </a:endParaRPr>
          </a:p>
        </p:txBody>
      </p:sp>
      <p:sp>
        <p:nvSpPr>
          <p:cNvPr id="1447" name="Google Shape;1447;p112"/>
          <p:cNvSpPr/>
          <p:nvPr/>
        </p:nvSpPr>
        <p:spPr>
          <a:xfrm>
            <a:off x="3595633" y="2056125"/>
            <a:ext cx="509100" cy="799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448" name="Google Shape;1448;p112"/>
          <p:cNvSpPr txBox="1"/>
          <p:nvPr/>
        </p:nvSpPr>
        <p:spPr>
          <a:xfrm>
            <a:off x="2792738" y="3114025"/>
            <a:ext cx="2114700" cy="134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rgbClr val="1F3A93"/>
                </a:solidFill>
                <a:latin typeface="Roboto"/>
                <a:ea typeface="Roboto"/>
                <a:cs typeface="Roboto"/>
                <a:sym typeface="Roboto"/>
              </a:rPr>
              <a:t>a model of a cell either 3D model or hand drawn</a:t>
            </a:r>
            <a:endParaRPr sz="2400">
              <a:solidFill>
                <a:srgbClr val="1F3A93"/>
              </a:solidFill>
              <a:latin typeface="Roboto"/>
              <a:ea typeface="Roboto"/>
              <a:cs typeface="Roboto"/>
              <a:sym typeface="Roboto"/>
            </a:endParaRPr>
          </a:p>
          <a:p>
            <a:pPr indent="0" lvl="0" marL="0" rtl="0" algn="ctr">
              <a:spcBef>
                <a:spcPts val="1600"/>
              </a:spcBef>
              <a:spcAft>
                <a:spcPts val="1600"/>
              </a:spcAft>
              <a:buNone/>
            </a:pPr>
            <a:r>
              <a:t/>
            </a:r>
            <a:endParaRPr sz="2400">
              <a:solidFill>
                <a:srgbClr val="1F3A93"/>
              </a:solidFill>
              <a:latin typeface="Roboto"/>
              <a:ea typeface="Roboto"/>
              <a:cs typeface="Roboto"/>
              <a:sym typeface="Roboto"/>
            </a:endParaRPr>
          </a:p>
        </p:txBody>
      </p:sp>
      <p:sp>
        <p:nvSpPr>
          <p:cNvPr id="1449" name="Google Shape;1449;p112"/>
          <p:cNvSpPr txBox="1"/>
          <p:nvPr/>
        </p:nvSpPr>
        <p:spPr>
          <a:xfrm>
            <a:off x="3505023" y="2193796"/>
            <a:ext cx="690000" cy="363300"/>
          </a:xfrm>
          <a:prstGeom prst="rect">
            <a:avLst/>
          </a:prstGeom>
          <a:noFill/>
          <a:ln>
            <a:noFill/>
          </a:ln>
        </p:spPr>
        <p:txBody>
          <a:bodyPr anchorCtr="0" anchor="ctr" bIns="0" lIns="91425" spcFirstLastPara="1" rIns="91425" wrap="square" tIns="216000">
            <a:noAutofit/>
          </a:bodyPr>
          <a:lstStyle/>
          <a:p>
            <a:pPr indent="0" lvl="0" marL="0" rtl="0" algn="ctr">
              <a:spcBef>
                <a:spcPts val="0"/>
              </a:spcBef>
              <a:spcAft>
                <a:spcPts val="1600"/>
              </a:spcAft>
              <a:buNone/>
            </a:pPr>
            <a:r>
              <a:rPr lang="en" sz="1600">
                <a:solidFill>
                  <a:srgbClr val="F3F3F3"/>
                </a:solidFill>
                <a:latin typeface="Anton"/>
                <a:ea typeface="Anton"/>
                <a:cs typeface="Anton"/>
                <a:sym typeface="Anton"/>
              </a:rPr>
              <a:t>02</a:t>
            </a:r>
            <a:endParaRPr sz="1600">
              <a:solidFill>
                <a:srgbClr val="F3F3F3"/>
              </a:solidFill>
              <a:latin typeface="Anton"/>
              <a:ea typeface="Anton"/>
              <a:cs typeface="Anton"/>
              <a:sym typeface="Anton"/>
            </a:endParaRPr>
          </a:p>
        </p:txBody>
      </p:sp>
      <p:sp>
        <p:nvSpPr>
          <p:cNvPr id="1450" name="Google Shape;1450;p112"/>
          <p:cNvSpPr/>
          <p:nvPr/>
        </p:nvSpPr>
        <p:spPr>
          <a:xfrm>
            <a:off x="5879896" y="2056125"/>
            <a:ext cx="509100" cy="799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451" name="Google Shape;1451;p112"/>
          <p:cNvSpPr txBox="1"/>
          <p:nvPr/>
        </p:nvSpPr>
        <p:spPr>
          <a:xfrm>
            <a:off x="5077001" y="3114025"/>
            <a:ext cx="2114700" cy="134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2400">
                <a:solidFill>
                  <a:srgbClr val="1F3A93"/>
                </a:solidFill>
                <a:latin typeface="Roboto"/>
                <a:ea typeface="Roboto"/>
                <a:cs typeface="Roboto"/>
                <a:sym typeface="Roboto"/>
              </a:rPr>
              <a:t>be creative and show your unique self</a:t>
            </a:r>
            <a:endParaRPr sz="2400">
              <a:solidFill>
                <a:srgbClr val="1F3A93"/>
              </a:solidFill>
              <a:latin typeface="Roboto"/>
              <a:ea typeface="Roboto"/>
              <a:cs typeface="Roboto"/>
              <a:sym typeface="Roboto"/>
            </a:endParaRPr>
          </a:p>
        </p:txBody>
      </p:sp>
      <p:sp>
        <p:nvSpPr>
          <p:cNvPr id="1452" name="Google Shape;1452;p112"/>
          <p:cNvSpPr txBox="1"/>
          <p:nvPr/>
        </p:nvSpPr>
        <p:spPr>
          <a:xfrm>
            <a:off x="5789286" y="2193796"/>
            <a:ext cx="690000" cy="363300"/>
          </a:xfrm>
          <a:prstGeom prst="rect">
            <a:avLst/>
          </a:prstGeom>
          <a:noFill/>
          <a:ln>
            <a:noFill/>
          </a:ln>
        </p:spPr>
        <p:txBody>
          <a:bodyPr anchorCtr="0" anchor="ctr" bIns="0" lIns="91425" spcFirstLastPara="1" rIns="91425" wrap="square" tIns="216000">
            <a:noAutofit/>
          </a:bodyPr>
          <a:lstStyle/>
          <a:p>
            <a:pPr indent="0" lvl="0" marL="0" rtl="0" algn="ctr">
              <a:spcBef>
                <a:spcPts val="0"/>
              </a:spcBef>
              <a:spcAft>
                <a:spcPts val="1600"/>
              </a:spcAft>
              <a:buNone/>
            </a:pPr>
            <a:r>
              <a:rPr lang="en" sz="1600">
                <a:solidFill>
                  <a:srgbClr val="F3F3F3"/>
                </a:solidFill>
                <a:latin typeface="Anton"/>
                <a:ea typeface="Anton"/>
                <a:cs typeface="Anton"/>
                <a:sym typeface="Anton"/>
              </a:rPr>
              <a:t>03</a:t>
            </a:r>
            <a:endParaRPr sz="1600">
              <a:solidFill>
                <a:srgbClr val="F3F3F3"/>
              </a:solidFill>
              <a:latin typeface="Anton"/>
              <a:ea typeface="Anton"/>
              <a:cs typeface="Anton"/>
              <a:sym typeface="Anton"/>
            </a:endParaRPr>
          </a:p>
        </p:txBody>
      </p:sp>
      <p:sp>
        <p:nvSpPr>
          <p:cNvPr id="1453" name="Google Shape;1453;p112"/>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Choose…</a:t>
            </a:r>
            <a:endParaRPr b="1" sz="3000">
              <a:solidFill>
                <a:srgbClr val="00B2A9"/>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Cells Divide, Differentiate, or Die</a:t>
            </a:r>
            <a:endParaRPr b="1">
              <a:solidFill>
                <a:srgbClr val="1F3A93"/>
              </a:solidFill>
              <a:latin typeface="Roboto Condensed"/>
              <a:ea typeface="Roboto Condensed"/>
              <a:cs typeface="Roboto Condensed"/>
              <a:sym typeface="Roboto Condensed"/>
            </a:endParaRPr>
          </a:p>
        </p:txBody>
      </p:sp>
      <p:cxnSp>
        <p:nvCxnSpPr>
          <p:cNvPr id="224" name="Google Shape;224;p3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25" name="Google Shape;225;p32"/>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226" name="Google Shape;226;p3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227" name="Google Shape;227;p3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228" name="Google Shape;228;p32"/>
          <p:cNvSpPr txBox="1"/>
          <p:nvPr/>
        </p:nvSpPr>
        <p:spPr>
          <a:xfrm>
            <a:off x="458850" y="1259200"/>
            <a:ext cx="8088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1F3A93"/>
                </a:solidFill>
                <a:latin typeface="Roboto"/>
                <a:ea typeface="Roboto"/>
                <a:cs typeface="Roboto"/>
                <a:sym typeface="Roboto"/>
              </a:rPr>
              <a:t>Cells</a:t>
            </a:r>
            <a:r>
              <a:rPr lang="en">
                <a:solidFill>
                  <a:srgbClr val="1F3A93"/>
                </a:solidFill>
                <a:latin typeface="Roboto"/>
                <a:ea typeface="Roboto"/>
                <a:cs typeface="Roboto"/>
                <a:sym typeface="Roboto"/>
              </a:rPr>
              <a:t> divide in response to molecular regulators that send signals to cells.  </a:t>
            </a:r>
            <a:endParaRPr>
              <a:solidFill>
                <a:srgbClr val="1F3A93"/>
              </a:solidFill>
              <a:latin typeface="Roboto"/>
              <a:ea typeface="Roboto"/>
              <a:cs typeface="Roboto"/>
              <a:sym typeface="Roboto"/>
            </a:endParaRPr>
          </a:p>
        </p:txBody>
      </p:sp>
      <p:sp>
        <p:nvSpPr>
          <p:cNvPr id="229" name="Google Shape;229;p32"/>
          <p:cNvSpPr txBox="1"/>
          <p:nvPr/>
        </p:nvSpPr>
        <p:spPr>
          <a:xfrm>
            <a:off x="311700" y="3372075"/>
            <a:ext cx="32334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Cells divide to produce two identical daughter cells. Cells stop dividing to specialize in structure and function, a process called differentiation. Once differentiated, some cells may divide again under certain conditions.</a:t>
            </a:r>
            <a:endParaRPr>
              <a:solidFill>
                <a:srgbClr val="1F3A93"/>
              </a:solidFill>
              <a:latin typeface="Roboto"/>
              <a:ea typeface="Roboto"/>
              <a:cs typeface="Roboto"/>
              <a:sym typeface="Roboto"/>
            </a:endParaRPr>
          </a:p>
        </p:txBody>
      </p:sp>
      <p:sp>
        <p:nvSpPr>
          <p:cNvPr id="230" name="Google Shape;230;p32"/>
          <p:cNvSpPr txBox="1"/>
          <p:nvPr/>
        </p:nvSpPr>
        <p:spPr>
          <a:xfrm>
            <a:off x="3815875" y="3372075"/>
            <a:ext cx="3233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Cells can also undergo cell death, or apoptosis, a process that eliminates unnecessary cells during development and removes unhealthy or damaged cells in the mature organism.</a:t>
            </a:r>
            <a:endParaRPr>
              <a:solidFill>
                <a:srgbClr val="1F3A93"/>
              </a:solidFill>
              <a:latin typeface="Roboto"/>
              <a:ea typeface="Roboto"/>
              <a:cs typeface="Roboto"/>
              <a:sym typeface="Roboto"/>
            </a:endParaRPr>
          </a:p>
        </p:txBody>
      </p:sp>
      <p:pic>
        <p:nvPicPr>
          <p:cNvPr id="231" name="Google Shape;231;p32"/>
          <p:cNvPicPr preferRelativeResize="0"/>
          <p:nvPr/>
        </p:nvPicPr>
        <p:blipFill>
          <a:blip r:embed="rId6">
            <a:alphaModFix/>
          </a:blip>
          <a:stretch>
            <a:fillRect/>
          </a:stretch>
        </p:blipFill>
        <p:spPr>
          <a:xfrm>
            <a:off x="734943" y="1805725"/>
            <a:ext cx="2386908" cy="1420050"/>
          </a:xfrm>
          <a:prstGeom prst="rect">
            <a:avLst/>
          </a:prstGeom>
          <a:noFill/>
          <a:ln>
            <a:noFill/>
          </a:ln>
        </p:spPr>
      </p:pic>
      <p:pic>
        <p:nvPicPr>
          <p:cNvPr id="232" name="Google Shape;232;p32"/>
          <p:cNvPicPr preferRelativeResize="0"/>
          <p:nvPr/>
        </p:nvPicPr>
        <p:blipFill>
          <a:blip r:embed="rId7">
            <a:alphaModFix/>
          </a:blip>
          <a:stretch>
            <a:fillRect/>
          </a:stretch>
        </p:blipFill>
        <p:spPr>
          <a:xfrm>
            <a:off x="4690535" y="1821163"/>
            <a:ext cx="1286277" cy="1420050"/>
          </a:xfrm>
          <a:prstGeom prst="rect">
            <a:avLst/>
          </a:prstGeom>
          <a:noFill/>
          <a:ln>
            <a:noFill/>
          </a:ln>
        </p:spPr>
      </p:pic>
      <p:grpSp>
        <p:nvGrpSpPr>
          <p:cNvPr id="233" name="Google Shape;233;p32"/>
          <p:cNvGrpSpPr/>
          <p:nvPr/>
        </p:nvGrpSpPr>
        <p:grpSpPr>
          <a:xfrm flipH="1" rot="1080797">
            <a:off x="3379581" y="2311695"/>
            <a:ext cx="893739" cy="610511"/>
            <a:chOff x="3104742" y="3437775"/>
            <a:chExt cx="1575700" cy="1076781"/>
          </a:xfrm>
        </p:grpSpPr>
        <p:sp>
          <p:nvSpPr>
            <p:cNvPr id="234" name="Google Shape;234;p3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5" name="Google Shape;235;p3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6" name="Google Shape;236;p3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7" name="Google Shape;237;p3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8" name="Google Shape;238;p3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39" name="Google Shape;239;p3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0" name="Google Shape;240;p3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1" name="Google Shape;241;p3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2" name="Google Shape;242;p3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3" name="Google Shape;243;p3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244" name="Google Shape;244;p32"/>
          <p:cNvSpPr txBox="1"/>
          <p:nvPr/>
        </p:nvSpPr>
        <p:spPr>
          <a:xfrm>
            <a:off x="120950" y="4667400"/>
            <a:ext cx="10308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rgbClr val="1F3A93"/>
                </a:solidFill>
                <a:latin typeface="Roboto"/>
                <a:ea typeface="Roboto"/>
                <a:cs typeface="Roboto"/>
                <a:sym typeface="Roboto"/>
                <a:hlinkClick r:id="rId8">
                  <a:extLst>
                    <a:ext uri="{A12FA001-AC4F-418D-AE19-62706E023703}">
                      <ahyp:hlinkClr val="tx"/>
                    </a:ext>
                  </a:extLst>
                </a:hlinkClick>
              </a:rPr>
              <a:t>source</a:t>
            </a:r>
            <a:endParaRPr>
              <a:solidFill>
                <a:srgbClr val="1F3A93"/>
              </a:solidFill>
              <a:latin typeface="Roboto"/>
              <a:ea typeface="Roboto"/>
              <a:cs typeface="Roboto"/>
              <a:sym typeface="Roboto"/>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11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459" name="Google Shape;1459;p11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60" name="Google Shape;1460;p113"/>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1461" name="Google Shape;1461;p113"/>
          <p:cNvPicPr preferRelativeResize="0"/>
          <p:nvPr/>
        </p:nvPicPr>
        <p:blipFill rotWithShape="1">
          <a:blip r:embed="rId4">
            <a:alphaModFix/>
          </a:blip>
          <a:srcRect b="15404" l="18369" r="16720" t="15237"/>
          <a:stretch/>
        </p:blipFill>
        <p:spPr>
          <a:xfrm>
            <a:off x="7713100" y="3913225"/>
            <a:ext cx="973773" cy="1040499"/>
          </a:xfrm>
          <a:prstGeom prst="rect">
            <a:avLst/>
          </a:prstGeom>
          <a:noFill/>
          <a:ln>
            <a:noFill/>
          </a:ln>
        </p:spPr>
      </p:pic>
      <p:graphicFrame>
        <p:nvGraphicFramePr>
          <p:cNvPr id="1462" name="Google Shape;1462;p113"/>
          <p:cNvGraphicFramePr/>
          <p:nvPr/>
        </p:nvGraphicFramePr>
        <p:xfrm>
          <a:off x="803513" y="1483350"/>
          <a:ext cx="3000000" cy="3000000"/>
        </p:xfrm>
        <a:graphic>
          <a:graphicData uri="http://schemas.openxmlformats.org/drawingml/2006/table">
            <a:tbl>
              <a:tblPr>
                <a:noFill/>
                <a:tableStyleId>{F470593E-6CC9-47AD-8F29-507DE2B6AD98}</a:tableStyleId>
              </a:tblPr>
              <a:tblGrid>
                <a:gridCol w="7270700"/>
              </a:tblGrid>
              <a:tr h="22401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SUBMIT your artwork to the BreakFree Education competition!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463" name="Google Shape;1463;p113"/>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1467" name="Shape 1467"/>
        <p:cNvGrpSpPr/>
        <p:nvPr/>
      </p:nvGrpSpPr>
      <p:grpSpPr>
        <a:xfrm>
          <a:off x="0" y="0"/>
          <a:ext cx="0" cy="0"/>
          <a:chOff x="0" y="0"/>
          <a:chExt cx="0" cy="0"/>
        </a:xfrm>
      </p:grpSpPr>
      <p:sp>
        <p:nvSpPr>
          <p:cNvPr id="1468" name="Google Shape;1468;p114"/>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14"/>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UNKNOWN</a:t>
            </a:r>
            <a:endParaRPr b="1" sz="4800">
              <a:solidFill>
                <a:schemeClr val="lt1"/>
              </a:solidFill>
              <a:latin typeface="Roboto Condensed"/>
              <a:ea typeface="Roboto Condensed"/>
              <a:cs typeface="Roboto Condensed"/>
              <a:sym typeface="Roboto Condensed"/>
            </a:endParaRPr>
          </a:p>
        </p:txBody>
      </p:sp>
      <p:cxnSp>
        <p:nvCxnSpPr>
          <p:cNvPr id="1470" name="Google Shape;1470;p11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471" name="Google Shape;1471;p114"/>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1472" name="Google Shape;1472;p114"/>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pic>
        <p:nvPicPr>
          <p:cNvPr id="1473" name="Google Shape;1473;p114"/>
          <p:cNvPicPr preferRelativeResize="0"/>
          <p:nvPr/>
        </p:nvPicPr>
        <p:blipFill rotWithShape="1">
          <a:blip r:embed="rId5">
            <a:alphaModFix/>
          </a:blip>
          <a:srcRect b="15404" l="18369" r="16720" t="15237"/>
          <a:stretch/>
        </p:blipFill>
        <p:spPr>
          <a:xfrm>
            <a:off x="5023175" y="1358313"/>
            <a:ext cx="2973852" cy="317762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