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Lst>
  <p:sldSz cy="5143500" cx="9144000"/>
  <p:notesSz cx="6858000" cy="9144000"/>
  <p:embeddedFontLst>
    <p:embeddedFont>
      <p:font typeface="Raleway"/>
      <p:regular r:id="rId61"/>
      <p:bold r:id="rId62"/>
      <p:italic r:id="rId63"/>
      <p:boldItalic r:id="rId64"/>
    </p:embeddedFont>
    <p:embeddedFont>
      <p:font typeface="Roboto"/>
      <p:regular r:id="rId65"/>
      <p:bold r:id="rId66"/>
      <p:italic r:id="rId67"/>
      <p:boldItalic r:id="rId68"/>
    </p:embeddedFont>
    <p:embeddedFont>
      <p:font typeface="Roboto Condensed"/>
      <p:regular r:id="rId69"/>
      <p:bold r:id="rId70"/>
      <p:italic r:id="rId71"/>
      <p:boldItalic r:id="rId72"/>
    </p:embeddedFont>
    <p:embeddedFont>
      <p:font typeface="Raleway Medium"/>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8AE311C-4A3F-4FAC-9216-E39D8A6297B4}">
  <a:tblStyle styleId="{28AE311C-4A3F-4FAC-9216-E39D8A6297B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0E497CD-1667-4C24-B67D-F7A8E799C6A6}"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RalewayMedium-regular.fntdata"/><Relationship Id="rId72" Type="http://schemas.openxmlformats.org/officeDocument/2006/relationships/font" Target="fonts/RobotoCondensed-boldItalic.fntdata"/><Relationship Id="rId31" Type="http://schemas.openxmlformats.org/officeDocument/2006/relationships/slide" Target="slides/slide25.xml"/><Relationship Id="rId75" Type="http://schemas.openxmlformats.org/officeDocument/2006/relationships/font" Target="fonts/RalewayMedium-italic.fntdata"/><Relationship Id="rId30" Type="http://schemas.openxmlformats.org/officeDocument/2006/relationships/slide" Target="slides/slide24.xml"/><Relationship Id="rId74" Type="http://schemas.openxmlformats.org/officeDocument/2006/relationships/font" Target="fonts/RalewayMedium-bold.fntdata"/><Relationship Id="rId33" Type="http://schemas.openxmlformats.org/officeDocument/2006/relationships/slide" Target="slides/slide27.xml"/><Relationship Id="rId32" Type="http://schemas.openxmlformats.org/officeDocument/2006/relationships/slide" Target="slides/slide26.xml"/><Relationship Id="rId76" Type="http://schemas.openxmlformats.org/officeDocument/2006/relationships/font" Target="fonts/RalewayMedium-boldItalic.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RobotoCondensed-italic.fntdata"/><Relationship Id="rId70" Type="http://schemas.openxmlformats.org/officeDocument/2006/relationships/font" Target="fonts/RobotoCondensed-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aleway-bold.fntdata"/><Relationship Id="rId61" Type="http://schemas.openxmlformats.org/officeDocument/2006/relationships/font" Target="fonts/Raleway-regular.fntdata"/><Relationship Id="rId20" Type="http://schemas.openxmlformats.org/officeDocument/2006/relationships/slide" Target="slides/slide14.xml"/><Relationship Id="rId64" Type="http://schemas.openxmlformats.org/officeDocument/2006/relationships/font" Target="fonts/Raleway-boldItalic.fntdata"/><Relationship Id="rId63" Type="http://schemas.openxmlformats.org/officeDocument/2006/relationships/font" Target="fonts/Raleway-italic.fntdata"/><Relationship Id="rId22" Type="http://schemas.openxmlformats.org/officeDocument/2006/relationships/slide" Target="slides/slide16.xml"/><Relationship Id="rId66" Type="http://schemas.openxmlformats.org/officeDocument/2006/relationships/font" Target="fonts/Roboto-bold.fntdata"/><Relationship Id="rId21" Type="http://schemas.openxmlformats.org/officeDocument/2006/relationships/slide" Target="slides/slide15.xml"/><Relationship Id="rId65" Type="http://schemas.openxmlformats.org/officeDocument/2006/relationships/font" Target="fonts/Roboto-regular.fntdata"/><Relationship Id="rId24" Type="http://schemas.openxmlformats.org/officeDocument/2006/relationships/slide" Target="slides/slide18.xml"/><Relationship Id="rId68" Type="http://schemas.openxmlformats.org/officeDocument/2006/relationships/font" Target="fonts/Roboto-boldItalic.fntdata"/><Relationship Id="rId23" Type="http://schemas.openxmlformats.org/officeDocument/2006/relationships/slide" Target="slides/slide17.xml"/><Relationship Id="rId67" Type="http://schemas.openxmlformats.org/officeDocument/2006/relationships/font" Target="fonts/Roboto-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RobotoCondensed-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px8AgoOVWYN1TD3JNDmY6bmBWR53Srk3tzIc3BPJu0/edit?usp=sharing" TargetMode="External"/><Relationship Id="rId3" Type="http://schemas.openxmlformats.org/officeDocument/2006/relationships/hyperlink" Target="https://docs.google.com/document/d/1hdJ4bK5Z0RMIH-ug8E51ACwatD6Rwt7nptR7LQHVTwI/edit?usp=sharing" TargetMode="External"/><Relationship Id="rId4" Type="http://schemas.openxmlformats.org/officeDocument/2006/relationships/hyperlink" Target="https://docs.google.com/document/d/17428RHyl2SkXFg5CR3hahLwt68zzchB8XydWyuZ6bow/edit?usp=sharing" TargetMode="External"/><Relationship Id="rId5" Type="http://schemas.openxmlformats.org/officeDocument/2006/relationships/hyperlink" Target="https://docs.google.com/document/d/1EdvSOtfFNYmOnaZ139q-B9-fgV4zELDOye9cxux9slI/copy" TargetMode="External"/><Relationship Id="rId6" Type="http://schemas.openxmlformats.org/officeDocument/2006/relationships/hyperlink" Target="https://docs.google.com/document/d/1Pi0e9kgNSo16Sic6JxDKzhdIdYG7YAzlet8p_tQNzSs/copy" TargetMode="External"/><Relationship Id="rId7" Type="http://schemas.openxmlformats.org/officeDocument/2006/relationships/hyperlink" Target="https://docs.google.com/spreadsheets/d/1MVB7KHG3qw1XaWF7JcDJ-EwK0BIJ1PUDmg4wBzg89Ow/copy"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EdvSOtfFNYmOnaZ139q-B9-fgV4zELDOye9cxux9slI/copy"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EdvSOtfFNYmOnaZ139q-B9-fgV4zELDOye9cxux9slI/copy"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EdvSOtfFNYmOnaZ139q-B9-fgV4zELDOye9cxux9slI/copy"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EdvSOtfFNYmOnaZ139q-B9-fgV4zELDOye9cxux9slI/copy"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EdvSOtfFNYmOnaZ139q-B9-fgV4zELDOye9cxux9slI/copy"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EdvSOtfFNYmOnaZ139q-B9-fgV4zELDOye9cxux9slI/copy"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EdvSOtfFNYmOnaZ139q-B9-fgV4zELDOye9cxux9slI/copy"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gBgIwBKOo-4hPANdsmZeUyeF4JT1KykdPlbE3Shgm0/edit?usp=sharing"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EdvSOtfFNYmOnaZ139q-B9-fgV4zELDOye9cxux9slI/copy"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gBgIwBKOo-4hPANdsmZeUyeF4JT1KykdPlbE3Shgm0/edit?usp=sharing"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Pi0e9kgNSo16Sic6JxDKzhdIdYG7YAzlet8p_tQNzSs/copy"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EdvSOtfFNYmOnaZ139q-B9-fgV4zELDOye9cxux9slI/copy"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Pi0e9kgNSo16Sic6JxDKzhdIdYG7YAzlet8p_tQNzSs/copy"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Pi0e9kgNSo16Sic6JxDKzhdIdYG7YAzlet8p_tQNzSs/copy"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Pi0e9kgNSo16Sic6JxDKzhdIdYG7YAzlet8p_tQNzSs/copy"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Pi0e9kgNSo16Sic6JxDKzhdIdYG7YAzlet8p_tQNzSs/copy"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Pi0e9kgNSo16Sic6JxDKzhdIdYG7YAzlet8p_tQNzSs/copy"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Pi0e9kgNSo16Sic6JxDKzhdIdYG7YAzlet8p_tQNzSs/copy"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Pi0e9kgNSo16Sic6JxDKzhdIdYG7YAzlet8p_tQNzSs/copy"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Pi0e9kgNSo16Sic6JxDKzhdIdYG7YAzlet8p_tQNzSs/copy"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Pi0e9kgNSo16Sic6JxDKzhdIdYG7YAzlet8p_tQNzSs/copy"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gBgIwBKOo-4hPANdsmZeUyeF4JT1KykdPlbE3Shgm0/edit?usp=sharing"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Pvfw9LunrgvruKW2wkZRmkmqYfAWhiUkTlm-nF2-smM/preview" TargetMode="External"/><Relationship Id="rId3" Type="http://schemas.openxmlformats.org/officeDocument/2006/relationships/hyperlink" Target="https://docs.google.com/spreadsheets/d/1MVB7KHG3qw1XaWF7JcDJ-EwK0BIJ1PUDmg4wBzg89Ow/copy" TargetMode="Externa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rm.jotform.com/212085625057151" TargetMode="Externa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df36e18ea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df36e18ea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3-day initiative, s</a:t>
            </a:r>
            <a:r>
              <a:rPr lang="en"/>
              <a:t>tudents will differentiate between wealth and cash in terms of financial well-being. They will then delve into real-world problems around net-wealth, giving them an understanding of essential financial literacy topics and associated mathematical concepts. The initiative culminates in a contest. The math in this initiative is roughly at the level of Algebra I.</a:t>
            </a:r>
            <a:endParaRPr/>
          </a:p>
          <a:p>
            <a:pPr indent="-298450" lvl="0" marL="457200" rtl="0" algn="l">
              <a:spcBef>
                <a:spcPts val="0"/>
              </a:spcBef>
              <a:spcAft>
                <a:spcPts val="0"/>
              </a:spcAft>
              <a:buSzPts val="1100"/>
              <a:buChar char="●"/>
            </a:pPr>
            <a:r>
              <a:rPr lang="en">
                <a:solidFill>
                  <a:schemeClr val="dk1"/>
                </a:solidFill>
              </a:rPr>
              <a:t>Access the Teacher Lesson Plans</a:t>
            </a:r>
            <a:endParaRPr>
              <a:solidFill>
                <a:schemeClr val="dk1"/>
              </a:solidFill>
            </a:endParaRPr>
          </a:p>
          <a:p>
            <a:pPr indent="-298450" lvl="1" marL="914400" rtl="0" algn="l">
              <a:spcBef>
                <a:spcPts val="0"/>
              </a:spcBef>
              <a:spcAft>
                <a:spcPts val="0"/>
              </a:spcAft>
              <a:buClr>
                <a:schemeClr val="dk1"/>
              </a:buClr>
              <a:buSzPts val="1100"/>
              <a:buChar char="○"/>
            </a:pPr>
            <a:r>
              <a:rPr lang="en" u="sng">
                <a:solidFill>
                  <a:schemeClr val="hlink"/>
                </a:solidFill>
                <a:hlinkClick r:id="rId2"/>
              </a:rPr>
              <a:t>Day 1</a:t>
            </a:r>
            <a:endParaRPr>
              <a:solidFill>
                <a:schemeClr val="dk1"/>
              </a:solidFill>
            </a:endParaRPr>
          </a:p>
          <a:p>
            <a:pPr indent="-298450" lvl="1" marL="914400" rtl="0" algn="l">
              <a:spcBef>
                <a:spcPts val="0"/>
              </a:spcBef>
              <a:spcAft>
                <a:spcPts val="0"/>
              </a:spcAft>
              <a:buClr>
                <a:schemeClr val="dk1"/>
              </a:buClr>
              <a:buSzPts val="1100"/>
              <a:buChar char="○"/>
            </a:pPr>
            <a:r>
              <a:rPr lang="en" u="sng">
                <a:solidFill>
                  <a:schemeClr val="hlink"/>
                </a:solidFill>
                <a:hlinkClick r:id="rId3"/>
              </a:rPr>
              <a:t>Day 2</a:t>
            </a:r>
            <a:endParaRPr>
              <a:solidFill>
                <a:schemeClr val="dk1"/>
              </a:solidFill>
            </a:endParaRPr>
          </a:p>
          <a:p>
            <a:pPr indent="-298450" lvl="1" marL="914400" rtl="0" algn="l">
              <a:spcBef>
                <a:spcPts val="0"/>
              </a:spcBef>
              <a:spcAft>
                <a:spcPts val="0"/>
              </a:spcAft>
              <a:buClr>
                <a:schemeClr val="dk1"/>
              </a:buClr>
              <a:buSzPts val="1100"/>
              <a:buChar char="○"/>
            </a:pPr>
            <a:r>
              <a:rPr lang="en" u="sng">
                <a:solidFill>
                  <a:schemeClr val="hlink"/>
                </a:solidFill>
                <a:hlinkClick r:id="rId4"/>
              </a:rPr>
              <a:t>Day 3</a:t>
            </a:r>
            <a:endParaRPr>
              <a:solidFill>
                <a:schemeClr val="dk1"/>
              </a:solidFill>
            </a:endParaRPr>
          </a:p>
          <a:p>
            <a:pPr indent="-298450" lvl="0" marL="457200" rtl="0" algn="l">
              <a:spcBef>
                <a:spcPts val="0"/>
              </a:spcBef>
              <a:spcAft>
                <a:spcPts val="0"/>
              </a:spcAft>
              <a:buSzPts val="1100"/>
              <a:buChar char="●"/>
            </a:pPr>
            <a:r>
              <a:rPr lang="en">
                <a:solidFill>
                  <a:schemeClr val="dk1"/>
                </a:solidFill>
              </a:rPr>
              <a:t>Access to printable versions of the student handouts here </a:t>
            </a:r>
            <a:endParaRPr>
              <a:solidFill>
                <a:schemeClr val="dk1"/>
              </a:solidFill>
            </a:endParaRPr>
          </a:p>
          <a:p>
            <a:pPr indent="-298450" lvl="1" marL="914400" rtl="0" algn="l">
              <a:spcBef>
                <a:spcPts val="0"/>
              </a:spcBef>
              <a:spcAft>
                <a:spcPts val="0"/>
              </a:spcAft>
              <a:buClr>
                <a:schemeClr val="dk1"/>
              </a:buClr>
              <a:buSzPts val="1100"/>
              <a:buChar char="○"/>
            </a:pPr>
            <a:r>
              <a:rPr lang="en" u="sng">
                <a:solidFill>
                  <a:schemeClr val="hlink"/>
                </a:solidFill>
                <a:hlinkClick r:id="rId5"/>
              </a:rPr>
              <a:t>Day 1</a:t>
            </a:r>
            <a:endParaRPr>
              <a:solidFill>
                <a:schemeClr val="dk1"/>
              </a:solidFill>
            </a:endParaRPr>
          </a:p>
          <a:p>
            <a:pPr indent="-298450" lvl="1" marL="914400" rtl="0" algn="l">
              <a:spcBef>
                <a:spcPts val="0"/>
              </a:spcBef>
              <a:spcAft>
                <a:spcPts val="0"/>
              </a:spcAft>
              <a:buClr>
                <a:schemeClr val="dk1"/>
              </a:buClr>
              <a:buSzPts val="1100"/>
              <a:buChar char="○"/>
            </a:pPr>
            <a:r>
              <a:rPr lang="en" u="sng">
                <a:solidFill>
                  <a:schemeClr val="hlink"/>
                </a:solidFill>
                <a:hlinkClick r:id="rId6"/>
              </a:rPr>
              <a:t>Day 2</a:t>
            </a:r>
            <a:endParaRPr>
              <a:solidFill>
                <a:schemeClr val="dk1"/>
              </a:solidFill>
            </a:endParaRPr>
          </a:p>
          <a:p>
            <a:pPr indent="-298450" lvl="1" marL="914400" rtl="0" algn="l">
              <a:spcBef>
                <a:spcPts val="0"/>
              </a:spcBef>
              <a:spcAft>
                <a:spcPts val="0"/>
              </a:spcAft>
              <a:buClr>
                <a:schemeClr val="dk1"/>
              </a:buClr>
              <a:buSzPts val="1100"/>
              <a:buChar char="○"/>
            </a:pPr>
            <a:r>
              <a:rPr lang="en" u="sng">
                <a:solidFill>
                  <a:schemeClr val="hlink"/>
                </a:solidFill>
                <a:hlinkClick r:id="rId7"/>
              </a:rPr>
              <a:t>Unspent Game of Life Worksheet</a:t>
            </a:r>
            <a:endParaRPr>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df36e18eaa_1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df36e18eaa_1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As a class, read the statement on the slide and identify the key terms in yellow</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df36e18eaa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df36e18eaa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Distribute the </a:t>
            </a:r>
            <a:r>
              <a:rPr lang="en" u="sng">
                <a:solidFill>
                  <a:schemeClr val="hlink"/>
                </a:solidFill>
                <a:hlinkClick r:id="rId2"/>
              </a:rPr>
              <a:t>Day 1 Cornell Notes</a:t>
            </a:r>
            <a:r>
              <a:rPr lang="en"/>
              <a:t> Handout and guide students through filling it out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e1348f2e87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e1348f2e87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Read the instructions on the slide. Explain that you will be showing different activities on the board and students will be asked to identify whether it is considered consumption or not. Click through the items and ask for student to respond (as a group or call on students </a:t>
            </a:r>
            <a:r>
              <a:rPr lang="en"/>
              <a:t>individually</a:t>
            </a:r>
            <a:r>
              <a:rPr lang="en"/>
              <a:t>)</a:t>
            </a:r>
            <a:endParaRPr/>
          </a:p>
          <a:p>
            <a:pPr indent="-298450" lvl="0" marL="457200" rtl="0" algn="l">
              <a:spcBef>
                <a:spcPts val="0"/>
              </a:spcBef>
              <a:spcAft>
                <a:spcPts val="0"/>
              </a:spcAft>
              <a:buSzPts val="1100"/>
              <a:buAutoNum type="arabicPeriod"/>
            </a:pPr>
            <a:r>
              <a:rPr lang="en"/>
              <a:t>Answers:</a:t>
            </a:r>
            <a:endParaRPr/>
          </a:p>
          <a:p>
            <a:pPr indent="-298450" lvl="1" marL="914400" rtl="0" algn="l">
              <a:spcBef>
                <a:spcPts val="0"/>
              </a:spcBef>
              <a:spcAft>
                <a:spcPts val="0"/>
              </a:spcAft>
              <a:buSzPts val="1100"/>
              <a:buAutoNum type="alphaLcPeriod"/>
            </a:pPr>
            <a:r>
              <a:rPr lang="en"/>
              <a:t>Yes</a:t>
            </a:r>
            <a:endParaRPr/>
          </a:p>
          <a:p>
            <a:pPr indent="-298450" lvl="1" marL="914400" rtl="0" algn="l">
              <a:spcBef>
                <a:spcPts val="0"/>
              </a:spcBef>
              <a:spcAft>
                <a:spcPts val="0"/>
              </a:spcAft>
              <a:buSzPts val="1100"/>
              <a:buAutoNum type="alphaLcPeriod"/>
            </a:pPr>
            <a:r>
              <a:rPr lang="en"/>
              <a:t>Yes</a:t>
            </a:r>
            <a:endParaRPr/>
          </a:p>
          <a:p>
            <a:pPr indent="-298450" lvl="1" marL="914400" rtl="0" algn="l">
              <a:spcBef>
                <a:spcPts val="0"/>
              </a:spcBef>
              <a:spcAft>
                <a:spcPts val="0"/>
              </a:spcAft>
              <a:buSzPts val="1100"/>
              <a:buAutoNum type="alphaLcPeriod"/>
            </a:pPr>
            <a:r>
              <a:rPr lang="en"/>
              <a:t>No</a:t>
            </a:r>
            <a:endParaRPr/>
          </a:p>
          <a:p>
            <a:pPr indent="-298450" lvl="1" marL="914400" rtl="0" algn="l">
              <a:spcBef>
                <a:spcPts val="0"/>
              </a:spcBef>
              <a:spcAft>
                <a:spcPts val="0"/>
              </a:spcAft>
              <a:buSzPts val="1100"/>
              <a:buAutoNum type="alphaLcPeriod"/>
            </a:pPr>
            <a:r>
              <a:rPr lang="en"/>
              <a:t>Yes</a:t>
            </a:r>
            <a:endParaRPr/>
          </a:p>
          <a:p>
            <a:pPr indent="-298450" lvl="1" marL="914400" rtl="0" algn="l">
              <a:spcBef>
                <a:spcPts val="0"/>
              </a:spcBef>
              <a:spcAft>
                <a:spcPts val="0"/>
              </a:spcAft>
              <a:buSzPts val="1100"/>
              <a:buAutoNum type="alphaLcPeriod"/>
            </a:pPr>
            <a:r>
              <a:rPr lang="en"/>
              <a:t>No</a:t>
            </a:r>
            <a:endParaRPr/>
          </a:p>
          <a:p>
            <a:pPr indent="-298450" lvl="1" marL="914400" rtl="0" algn="l">
              <a:spcBef>
                <a:spcPts val="0"/>
              </a:spcBef>
              <a:spcAft>
                <a:spcPts val="0"/>
              </a:spcAft>
              <a:buSzPts val="1100"/>
              <a:buAutoNum type="alphaLcPeriod"/>
            </a:pPr>
            <a:r>
              <a:rPr lang="en"/>
              <a:t>Yes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df36e18eaa_1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df36e18eaa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Distribute the </a:t>
            </a:r>
            <a:r>
              <a:rPr lang="en" u="sng">
                <a:solidFill>
                  <a:schemeClr val="hlink"/>
                </a:solidFill>
                <a:hlinkClick r:id="rId2"/>
              </a:rPr>
              <a:t>Day 1 Cornell Notes Handou</a:t>
            </a:r>
            <a:r>
              <a:rPr lang="en">
                <a:solidFill>
                  <a:schemeClr val="dk1"/>
                </a:solidFill>
              </a:rPr>
              <a:t>t and guide students through filling it out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e1348f2e87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e1348f2e87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Ask students to brainstorm about Steve and Fiona. If using a smartboard, ask a student to write on the board while others call out answers</a:t>
            </a:r>
            <a:endParaRPr/>
          </a:p>
          <a:p>
            <a:pPr indent="-298450" lvl="0" marL="457200" rtl="0" algn="l">
              <a:spcBef>
                <a:spcPts val="0"/>
              </a:spcBef>
              <a:spcAft>
                <a:spcPts val="0"/>
              </a:spcAft>
              <a:buSzPts val="1100"/>
              <a:buAutoNum type="arabicPeriod"/>
            </a:pPr>
            <a:r>
              <a:rPr lang="en"/>
              <a:t>Potential answers</a:t>
            </a:r>
            <a:endParaRPr/>
          </a:p>
          <a:p>
            <a:pPr indent="-298450" lvl="0" marL="914400" rtl="0" algn="l">
              <a:spcBef>
                <a:spcPts val="0"/>
              </a:spcBef>
              <a:spcAft>
                <a:spcPts val="0"/>
              </a:spcAft>
              <a:buSzPts val="1100"/>
              <a:buAutoNum type="arabicPeriod"/>
            </a:pPr>
            <a:r>
              <a:rPr lang="en"/>
              <a:t>Theo</a:t>
            </a:r>
            <a:endParaRPr/>
          </a:p>
          <a:p>
            <a:pPr indent="-298450" lvl="1" marL="1371600" rtl="0" algn="l">
              <a:spcBef>
                <a:spcPts val="0"/>
              </a:spcBef>
              <a:spcAft>
                <a:spcPts val="0"/>
              </a:spcAft>
              <a:buSzPts val="1100"/>
              <a:buAutoNum type="alphaLcPeriod"/>
            </a:pPr>
            <a:r>
              <a:rPr lang="en"/>
              <a:t>+ Lots of cash</a:t>
            </a:r>
            <a:endParaRPr/>
          </a:p>
          <a:p>
            <a:pPr indent="-298450" lvl="1" marL="1371600" rtl="0" algn="l">
              <a:spcBef>
                <a:spcPts val="0"/>
              </a:spcBef>
              <a:spcAft>
                <a:spcPts val="0"/>
              </a:spcAft>
              <a:buSzPts val="1100"/>
              <a:buAutoNum type="alphaLcPeriod"/>
            </a:pPr>
            <a:r>
              <a:rPr lang="en"/>
              <a:t>- Owes money</a:t>
            </a:r>
            <a:endParaRPr/>
          </a:p>
          <a:p>
            <a:pPr indent="-298450" lvl="1" marL="1371600" rtl="0" algn="l">
              <a:spcBef>
                <a:spcPts val="0"/>
              </a:spcBef>
              <a:spcAft>
                <a:spcPts val="0"/>
              </a:spcAft>
              <a:buSzPts val="1100"/>
              <a:buAutoNum type="alphaLcPeriod"/>
            </a:pPr>
            <a:r>
              <a:rPr lang="en"/>
              <a:t>- Has no valuable possessions</a:t>
            </a:r>
            <a:endParaRPr/>
          </a:p>
          <a:p>
            <a:pPr indent="-298450" lvl="0" marL="914400" rtl="0" algn="l">
              <a:spcBef>
                <a:spcPts val="0"/>
              </a:spcBef>
              <a:spcAft>
                <a:spcPts val="0"/>
              </a:spcAft>
              <a:buSzPts val="1100"/>
              <a:buAutoNum type="arabicPeriod"/>
            </a:pPr>
            <a:r>
              <a:rPr lang="en"/>
              <a:t>Shannon</a:t>
            </a:r>
            <a:endParaRPr/>
          </a:p>
          <a:p>
            <a:pPr indent="-298450" lvl="1" marL="1371600" rtl="0" algn="l">
              <a:spcBef>
                <a:spcPts val="0"/>
              </a:spcBef>
              <a:spcAft>
                <a:spcPts val="0"/>
              </a:spcAft>
              <a:buSzPts val="1100"/>
              <a:buAutoNum type="alphaLcPeriod"/>
            </a:pPr>
            <a:r>
              <a:rPr lang="en"/>
              <a:t>- Not much cash</a:t>
            </a:r>
            <a:endParaRPr/>
          </a:p>
          <a:p>
            <a:pPr indent="-298450" lvl="1" marL="1371600" rtl="0" algn="l">
              <a:spcBef>
                <a:spcPts val="0"/>
              </a:spcBef>
              <a:spcAft>
                <a:spcPts val="0"/>
              </a:spcAft>
              <a:buSzPts val="1100"/>
              <a:buAutoNum type="alphaLcPeriod"/>
            </a:pPr>
            <a:r>
              <a:rPr lang="en"/>
              <a:t>+ Valuable investments</a:t>
            </a:r>
            <a:endParaRPr/>
          </a:p>
          <a:p>
            <a:pPr indent="-298450" lvl="1" marL="1371600" rtl="0" algn="l">
              <a:spcBef>
                <a:spcPts val="0"/>
              </a:spcBef>
              <a:spcAft>
                <a:spcPts val="0"/>
              </a:spcAft>
              <a:buSzPts val="1100"/>
              <a:buAutoNum type="alphaLcPeriod"/>
            </a:pPr>
            <a:r>
              <a:rPr lang="en"/>
              <a:t>+ Owns property which will last a long time</a:t>
            </a:r>
            <a:endParaRPr/>
          </a:p>
          <a:p>
            <a:pPr indent="-298450" lvl="1" marL="1371600" rtl="0" algn="l">
              <a:spcBef>
                <a:spcPts val="0"/>
              </a:spcBef>
              <a:spcAft>
                <a:spcPts val="0"/>
              </a:spcAft>
              <a:buSzPts val="1100"/>
              <a:buAutoNum type="alphaLcPeriod"/>
            </a:pPr>
            <a:r>
              <a:rPr lang="en"/>
              <a:t>+ In a good position to earn money as a lawyer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df36e18eaa_1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df36e18eaa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Introduce students to the Four Key concepts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df36e18eaa_1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df36e18eaa_1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Distribute the </a:t>
            </a:r>
            <a:r>
              <a:rPr lang="en" u="sng">
                <a:solidFill>
                  <a:schemeClr val="hlink"/>
                </a:solidFill>
                <a:hlinkClick r:id="rId2"/>
              </a:rPr>
              <a:t>Day 1 Cornell Notes Handou</a:t>
            </a:r>
            <a:r>
              <a:rPr lang="en">
                <a:solidFill>
                  <a:schemeClr val="dk1"/>
                </a:solidFill>
              </a:rPr>
              <a:t>t and guide students through filling it out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Other forms of income may include</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Earning interest on an investment</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Receiving money for a birthday or graduation</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Finding money on the street</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df36e18eaa_1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df36e18eaa_1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Distribute the </a:t>
            </a:r>
            <a:r>
              <a:rPr lang="en" u="sng">
                <a:solidFill>
                  <a:schemeClr val="hlink"/>
                </a:solidFill>
                <a:hlinkClick r:id="rId2"/>
              </a:rPr>
              <a:t>Day 1 Cornell Notes Handout</a:t>
            </a:r>
            <a:r>
              <a:rPr lang="en">
                <a:solidFill>
                  <a:schemeClr val="dk1"/>
                </a:solidFill>
              </a:rPr>
              <a:t> and guide students through filling it out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Other forms of expenses</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Rent</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Gas</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Taxes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df36e18eaa_1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df36e18eaa_1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Review income and expenses and introduce the next two key concepts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df36e18eaa_1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df36e18eaa_1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Distribute the </a:t>
            </a:r>
            <a:r>
              <a:rPr lang="en" u="sng">
                <a:solidFill>
                  <a:schemeClr val="hlink"/>
                </a:solidFill>
                <a:hlinkClick r:id="rId2"/>
              </a:rPr>
              <a:t>Day 1 Cornell Notes Handout</a:t>
            </a:r>
            <a:r>
              <a:rPr lang="en">
                <a:solidFill>
                  <a:schemeClr val="dk1"/>
                </a:solidFill>
              </a:rPr>
              <a:t> and guide students through filling it out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df36e18eaa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df36e18eaa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
                <a:solidFill>
                  <a:srgbClr val="222222"/>
                </a:solidFill>
                <a:latin typeface="Roboto"/>
                <a:ea typeface="Roboto"/>
                <a:cs typeface="Roboto"/>
                <a:sym typeface="Roboto"/>
              </a:rPr>
              <a:t>This lesson introduces students to the fundamental concepts in finance, teaching them to understand financial wellbeing in terms of wealth, rather than simply cash. In addition, the lesson uses the accounting equations to get a precise mathematical model of these concepts, and students must critically apply them in context to deepen their understanding.</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e1348f2e8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e1348f2e8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Distribute the </a:t>
            </a:r>
            <a:r>
              <a:rPr lang="en" u="sng">
                <a:solidFill>
                  <a:schemeClr val="hlink"/>
                </a:solidFill>
                <a:hlinkClick r:id="rId2"/>
              </a:rPr>
              <a:t>Day 1 Cornell Notes Handout</a:t>
            </a:r>
            <a:r>
              <a:rPr lang="en">
                <a:solidFill>
                  <a:schemeClr val="dk1"/>
                </a:solidFill>
              </a:rPr>
              <a:t> and guide students through filling it out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df36e18eaa_1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df36e18eaa_1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Distribute the </a:t>
            </a:r>
            <a:r>
              <a:rPr lang="en" u="sng">
                <a:solidFill>
                  <a:schemeClr val="hlink"/>
                </a:solidFill>
                <a:hlinkClick r:id="rId2"/>
              </a:rPr>
              <a:t>Day 1 Cornell Notes Handout</a:t>
            </a:r>
            <a:r>
              <a:rPr lang="en">
                <a:solidFill>
                  <a:schemeClr val="dk1"/>
                </a:solidFill>
              </a:rPr>
              <a:t> and guide students through filling it out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Note: Your liabilities are things you owe, such as unpaid bills, a mortgage, a car loan, or unpaid taxes.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f5bdcaac7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f5bdcaac7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If time permits, bring the class back together to review their answers</a:t>
            </a:r>
            <a:endParaRPr/>
          </a:p>
          <a:p>
            <a:pPr indent="-298450" lvl="0" marL="457200" rtl="0" algn="l">
              <a:spcBef>
                <a:spcPts val="0"/>
              </a:spcBef>
              <a:spcAft>
                <a:spcPts val="0"/>
              </a:spcAft>
              <a:buClr>
                <a:schemeClr val="dk1"/>
              </a:buClr>
              <a:buSzPts val="1100"/>
              <a:buAutoNum type="arabicPeriod"/>
            </a:pPr>
            <a:r>
              <a:rPr lang="en">
                <a:solidFill>
                  <a:schemeClr val="dk1"/>
                </a:solidFill>
              </a:rPr>
              <a:t>Review </a:t>
            </a:r>
            <a:r>
              <a:rPr lang="en" u="sng">
                <a:solidFill>
                  <a:schemeClr val="hlink"/>
                </a:solidFill>
                <a:hlinkClick r:id="rId2"/>
              </a:rPr>
              <a:t>answer key</a:t>
            </a:r>
            <a:r>
              <a:rPr lang="en">
                <a:solidFill>
                  <a:schemeClr val="dk1"/>
                </a:solidFill>
              </a:rPr>
              <a:t> for answers</a:t>
            </a:r>
            <a:endParaRPr>
              <a:solidFill>
                <a:schemeClr val="dk1"/>
              </a:solidFill>
            </a:endParaRPr>
          </a:p>
          <a:p>
            <a:pPr indent="0" lvl="0" marL="45720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df36e18eaa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df36e18eaa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Distribute the </a:t>
            </a:r>
            <a:r>
              <a:rPr lang="en" u="sng">
                <a:solidFill>
                  <a:schemeClr val="hlink"/>
                </a:solidFill>
                <a:hlinkClick r:id="rId2"/>
              </a:rPr>
              <a:t>Day 1 Activity Handout</a:t>
            </a:r>
            <a:r>
              <a:rPr lang="en"/>
              <a:t> and instruct students to complete the activity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e1348f2e87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e1348f2e87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If time permits, bring the class back together to review their answers</a:t>
            </a:r>
            <a:endParaRPr/>
          </a:p>
          <a:p>
            <a:pPr indent="-298450" lvl="0" marL="457200" rtl="0" algn="l">
              <a:spcBef>
                <a:spcPts val="0"/>
              </a:spcBef>
              <a:spcAft>
                <a:spcPts val="0"/>
              </a:spcAft>
              <a:buClr>
                <a:schemeClr val="dk1"/>
              </a:buClr>
              <a:buSzPts val="1100"/>
              <a:buAutoNum type="arabicPeriod"/>
            </a:pPr>
            <a:r>
              <a:rPr lang="en">
                <a:solidFill>
                  <a:schemeClr val="dk1"/>
                </a:solidFill>
              </a:rPr>
              <a:t>Review </a:t>
            </a:r>
            <a:r>
              <a:rPr lang="en" u="sng">
                <a:solidFill>
                  <a:schemeClr val="hlink"/>
                </a:solidFill>
                <a:hlinkClick r:id="rId2"/>
              </a:rPr>
              <a:t>answer key</a:t>
            </a:r>
            <a:r>
              <a:rPr lang="en">
                <a:solidFill>
                  <a:schemeClr val="dk1"/>
                </a:solidFill>
              </a:rPr>
              <a:t> for answers</a:t>
            </a:r>
            <a:endParaRPr>
              <a:solidFill>
                <a:schemeClr val="dk1"/>
              </a:solidFill>
            </a:endParaRPr>
          </a:p>
          <a:p>
            <a:pPr indent="0" lvl="0" marL="45720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e1348f2e87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e1348f2e87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Before students leave class, ask them to complete the exit ticket on the handout, a piece of paper or submit one through your virtual classroom.</a:t>
            </a:r>
            <a:endParaRPr>
              <a:solidFill>
                <a:schemeClr val="dk1"/>
              </a:solidFill>
            </a:endParaRPr>
          </a:p>
          <a:p>
            <a:pPr indent="-298450" lvl="0" marL="457200" rtl="0" algn="l">
              <a:spcBef>
                <a:spcPts val="0"/>
              </a:spcBef>
              <a:spcAft>
                <a:spcPts val="0"/>
              </a:spcAft>
              <a:buSzPts val="1100"/>
              <a:buAutoNum type="arabicPeriod"/>
            </a:pPr>
            <a:r>
              <a:rPr lang="en"/>
              <a:t>Answers</a:t>
            </a:r>
            <a:endParaRPr/>
          </a:p>
          <a:p>
            <a:pPr indent="-298450" lvl="1" marL="914400" rtl="0" algn="l">
              <a:spcBef>
                <a:spcPts val="0"/>
              </a:spcBef>
              <a:spcAft>
                <a:spcPts val="0"/>
              </a:spcAft>
              <a:buSzPts val="1100"/>
              <a:buAutoNum type="alphaLcPeriod"/>
            </a:pPr>
            <a:r>
              <a:rPr lang="en"/>
              <a:t>Consumption</a:t>
            </a:r>
            <a:endParaRPr/>
          </a:p>
          <a:p>
            <a:pPr indent="-298450" lvl="1" marL="914400" rtl="0" algn="l">
              <a:spcBef>
                <a:spcPts val="0"/>
              </a:spcBef>
              <a:spcAft>
                <a:spcPts val="0"/>
              </a:spcAft>
              <a:buSzPts val="1100"/>
              <a:buAutoNum type="alphaLcPeriod"/>
            </a:pPr>
            <a:r>
              <a:rPr lang="en"/>
              <a:t>Expense</a:t>
            </a:r>
            <a:endParaRPr/>
          </a:p>
          <a:p>
            <a:pPr indent="-298450" lvl="1" marL="914400" rtl="0" algn="l">
              <a:spcBef>
                <a:spcPts val="0"/>
              </a:spcBef>
              <a:spcAft>
                <a:spcPts val="0"/>
              </a:spcAft>
              <a:buSzPts val="1100"/>
              <a:buAutoNum type="alphaLcPeriod"/>
            </a:pPr>
            <a:r>
              <a:rPr lang="en"/>
              <a:t>Asset</a:t>
            </a:r>
            <a:endParaRPr/>
          </a:p>
          <a:p>
            <a:pPr indent="-298450" lvl="1" marL="914400" rtl="0" algn="l">
              <a:spcBef>
                <a:spcPts val="0"/>
              </a:spcBef>
              <a:spcAft>
                <a:spcPts val="0"/>
              </a:spcAft>
              <a:buSzPts val="1100"/>
              <a:buAutoNum type="alphaLcPeriod"/>
            </a:pPr>
            <a:r>
              <a:rPr lang="en"/>
              <a:t>Income</a:t>
            </a:r>
            <a:endParaRPr/>
          </a:p>
          <a:p>
            <a:pPr indent="-298450" lvl="1" marL="914400" rtl="0" algn="l">
              <a:spcBef>
                <a:spcPts val="0"/>
              </a:spcBef>
              <a:spcAft>
                <a:spcPts val="0"/>
              </a:spcAft>
              <a:buSzPts val="1100"/>
              <a:buAutoNum type="alphaLcPeriod"/>
            </a:pPr>
            <a:r>
              <a:rPr lang="en"/>
              <a:t>Liability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e1348f2e87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e1348f2e87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lesson, </a:t>
            </a:r>
            <a:r>
              <a:rPr lang="en">
                <a:solidFill>
                  <a:srgbClr val="222222"/>
                </a:solidFill>
                <a:latin typeface="Roboto"/>
                <a:ea typeface="Roboto"/>
                <a:cs typeface="Roboto"/>
                <a:sym typeface="Roboto"/>
              </a:rPr>
              <a:t>Students will learn the concepts of assets and liabilities and the flow (an amount per unit of time) concepts of income and expenses. Students use this distinction to determine net worth, cash flow, and the relationship between them.</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e1348f2e87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e1348f2e87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As students enter classroom, have the Do Now prompt on the screen for them to respond to in their journals, </a:t>
            </a:r>
            <a:r>
              <a:rPr lang="en" u="sng">
                <a:solidFill>
                  <a:schemeClr val="hlink"/>
                </a:solidFill>
                <a:hlinkClick r:id="rId2"/>
              </a:rPr>
              <a:t>handout</a:t>
            </a:r>
            <a:r>
              <a:rPr lang="en">
                <a:solidFill>
                  <a:schemeClr val="dk1"/>
                </a:solidFill>
              </a:rPr>
              <a:t>, or piece of paper.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e1348f2e87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e1348f2e87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a:t>
            </a:r>
            <a:r>
              <a:rPr lang="en">
                <a:solidFill>
                  <a:schemeClr val="dk1"/>
                </a:solidFill>
              </a:rPr>
              <a:t> the agenda for the day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e1348f2e87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e1348f2e87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 </a:t>
            </a:r>
            <a:r>
              <a:rPr lang="en">
                <a:solidFill>
                  <a:schemeClr val="dk1"/>
                </a:solidFill>
              </a:rPr>
              <a:t> the objectives for the day, so students know what is expected of their learning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df36e18eaa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df36e18eaa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As students enter classroom, have the Do Now prompt on the screen for them to respond to in their journals, </a:t>
            </a:r>
            <a:r>
              <a:rPr lang="en" u="sng">
                <a:solidFill>
                  <a:schemeClr val="hlink"/>
                </a:solidFill>
                <a:hlinkClick r:id="rId2"/>
              </a:rPr>
              <a:t>handout</a:t>
            </a:r>
            <a:r>
              <a:rPr lang="en">
                <a:solidFill>
                  <a:schemeClr val="dk1"/>
                </a:solidFill>
              </a:rPr>
              <a:t>, or piece of paper.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e1348f2e87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e1348f2e87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Briefly review the key concepts that students learned about in the last lesson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e1348f2e87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e1348f2e87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Introduce the ALIE activity by explaining the directions on the slide</a:t>
            </a:r>
            <a:endParaRPr/>
          </a:p>
          <a:p>
            <a:pPr indent="-298450" lvl="0" marL="457200" rtl="0" algn="l">
              <a:spcBef>
                <a:spcPts val="0"/>
              </a:spcBef>
              <a:spcAft>
                <a:spcPts val="0"/>
              </a:spcAft>
              <a:buSzPts val="1100"/>
              <a:buAutoNum type="arabicPeriod"/>
            </a:pPr>
            <a:r>
              <a:rPr lang="en"/>
              <a:t>Ask students to take a piece of paper and fold it in half twice. Have them cut or tear across the folds. Now, with their four pieces, have them write an A, L, I, and E on separate pieces to use for the game. Alternatively, you can have cards already made for students to use.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e1348f2e87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e1348f2e8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Click through the slide to show the different scenarios and then pause before clicking to view the answers for each scenario. Continue through all six scenarios.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df36e18eaa_1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df36e18eaa_1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Introduce the </a:t>
            </a:r>
            <a:r>
              <a:rPr lang="en"/>
              <a:t>concept</a:t>
            </a:r>
            <a:r>
              <a:rPr lang="en"/>
              <a:t> of net worth by reading the slide to </a:t>
            </a:r>
            <a:r>
              <a:rPr lang="en"/>
              <a:t>students</a:t>
            </a:r>
            <a:r>
              <a:rPr lang="en"/>
              <a:t> or asking for a volunteer to read</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e1348f2e87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e1348f2e87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Distribute the </a:t>
            </a:r>
            <a:r>
              <a:rPr lang="en" u="sng">
                <a:solidFill>
                  <a:schemeClr val="hlink"/>
                </a:solidFill>
                <a:hlinkClick r:id="rId2"/>
              </a:rPr>
              <a:t>Day 2 Cornell Notes Handout</a:t>
            </a:r>
            <a:r>
              <a:rPr lang="en">
                <a:solidFill>
                  <a:schemeClr val="dk1"/>
                </a:solidFill>
              </a:rPr>
              <a:t> and guide students through filling it out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df36e18eaa_1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df36e18eaa_1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Distribute the </a:t>
            </a:r>
            <a:r>
              <a:rPr lang="en" u="sng">
                <a:solidFill>
                  <a:srgbClr val="0097A7"/>
                </a:solidFill>
                <a:hlinkClick r:id="rId2">
                  <a:extLst>
                    <a:ext uri="{A12FA001-AC4F-418D-AE19-62706E023703}">
                      <ahyp:hlinkClr val="tx"/>
                    </a:ext>
                  </a:extLst>
                </a:hlinkClick>
              </a:rPr>
              <a:t>Day 2 Cornell Notes Handout</a:t>
            </a:r>
            <a:r>
              <a:rPr lang="en">
                <a:solidFill>
                  <a:schemeClr val="dk1"/>
                </a:solidFill>
              </a:rPr>
              <a:t> and guide students through filling it out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Click through the slide to make the answers appear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e1348f2e87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e1348f2e87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Distribute the </a:t>
            </a:r>
            <a:r>
              <a:rPr lang="en" u="sng">
                <a:solidFill>
                  <a:srgbClr val="0097A7"/>
                </a:solidFill>
                <a:hlinkClick r:id="rId2">
                  <a:extLst>
                    <a:ext uri="{A12FA001-AC4F-418D-AE19-62706E023703}">
                      <ahyp:hlinkClr val="tx"/>
                    </a:ext>
                  </a:extLst>
                </a:hlinkClick>
              </a:rPr>
              <a:t>Day 2 Cornell Notes Handout</a:t>
            </a:r>
            <a:r>
              <a:rPr lang="en">
                <a:solidFill>
                  <a:schemeClr val="dk1"/>
                </a:solidFill>
              </a:rPr>
              <a:t> and guide students through filling it out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Click through the slide to make the answers appear</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e1348f2e87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e1348f2e87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Distribute the </a:t>
            </a:r>
            <a:r>
              <a:rPr lang="en" u="sng">
                <a:solidFill>
                  <a:srgbClr val="0097A7"/>
                </a:solidFill>
                <a:hlinkClick r:id="rId2">
                  <a:extLst>
                    <a:ext uri="{A12FA001-AC4F-418D-AE19-62706E023703}">
                      <ahyp:hlinkClr val="tx"/>
                    </a:ext>
                  </a:extLst>
                </a:hlinkClick>
              </a:rPr>
              <a:t>Day 2 Cornell Notes Handout</a:t>
            </a:r>
            <a:r>
              <a:rPr lang="en">
                <a:solidFill>
                  <a:schemeClr val="dk1"/>
                </a:solidFill>
              </a:rPr>
              <a:t> and guide students through filling it out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Click through the slide to make the answers appear</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e1348f2e87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e1348f2e87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Introduce the concept of cash flow by reading the slide to students or asking for a volunteer to read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e1348f2e87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e1348f2e87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Distribute the </a:t>
            </a:r>
            <a:r>
              <a:rPr lang="en" u="sng">
                <a:solidFill>
                  <a:srgbClr val="0097A7"/>
                </a:solidFill>
                <a:hlinkClick r:id="rId2">
                  <a:extLst>
                    <a:ext uri="{A12FA001-AC4F-418D-AE19-62706E023703}">
                      <ahyp:hlinkClr val="tx"/>
                    </a:ext>
                  </a:extLst>
                </a:hlinkClick>
              </a:rPr>
              <a:t>Day 2 Cornell Notes Handout</a:t>
            </a:r>
            <a:r>
              <a:rPr lang="en">
                <a:solidFill>
                  <a:schemeClr val="dk1"/>
                </a:solidFill>
              </a:rPr>
              <a:t> and guide students through filling it 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df36e18eaa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df36e18eaa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a:t>
            </a:r>
            <a:r>
              <a:rPr lang="en">
                <a:solidFill>
                  <a:schemeClr val="dk1"/>
                </a:solidFill>
              </a:rPr>
              <a:t> the agenda for the day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e1348f2e87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e1348f2e87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Distribute the </a:t>
            </a:r>
            <a:r>
              <a:rPr lang="en" u="sng">
                <a:solidFill>
                  <a:srgbClr val="0097A7"/>
                </a:solidFill>
                <a:hlinkClick r:id="rId2">
                  <a:extLst>
                    <a:ext uri="{A12FA001-AC4F-418D-AE19-62706E023703}">
                      <ahyp:hlinkClr val="tx"/>
                    </a:ext>
                  </a:extLst>
                </a:hlinkClick>
              </a:rPr>
              <a:t>Day 2 Cornell Notes Handout</a:t>
            </a:r>
            <a:r>
              <a:rPr lang="en">
                <a:solidFill>
                  <a:schemeClr val="dk1"/>
                </a:solidFill>
              </a:rPr>
              <a:t> and guide students through filling it out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Click through the slide to make the answers appear</a:t>
            </a: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e1348f2e87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e1348f2e87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Distribute the </a:t>
            </a:r>
            <a:r>
              <a:rPr lang="en" u="sng">
                <a:solidFill>
                  <a:srgbClr val="0097A7"/>
                </a:solidFill>
                <a:hlinkClick r:id="rId2">
                  <a:extLst>
                    <a:ext uri="{A12FA001-AC4F-418D-AE19-62706E023703}">
                      <ahyp:hlinkClr val="tx"/>
                    </a:ext>
                  </a:extLst>
                </a:hlinkClick>
              </a:rPr>
              <a:t>Day 2 Cornell Notes Handout</a:t>
            </a:r>
            <a:r>
              <a:rPr lang="en">
                <a:solidFill>
                  <a:schemeClr val="dk1"/>
                </a:solidFill>
              </a:rPr>
              <a:t> and guide students through filling it out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Click through the slide to make the answers appear</a:t>
            </a:r>
            <a:endParaRPr>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e1348f2e87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e1348f2e87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Distribute the </a:t>
            </a:r>
            <a:r>
              <a:rPr lang="en" u="sng">
                <a:solidFill>
                  <a:srgbClr val="0097A7"/>
                </a:solidFill>
                <a:hlinkClick r:id="rId2">
                  <a:extLst>
                    <a:ext uri="{A12FA001-AC4F-418D-AE19-62706E023703}">
                      <ahyp:hlinkClr val="tx"/>
                    </a:ext>
                  </a:extLst>
                </a:hlinkClick>
              </a:rPr>
              <a:t>Day 2 Cornell Notes Handout</a:t>
            </a:r>
            <a:r>
              <a:rPr lang="en">
                <a:solidFill>
                  <a:schemeClr val="dk1"/>
                </a:solidFill>
              </a:rPr>
              <a:t> and guide students through filling it out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Click through the slide to make the answers appear</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e1348f2e87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e1348f2e87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Read the instructions for the short activity and click through the three scenarios, pausing to ask students to give a thumbs up or thumbs down. Review answers.</a:t>
            </a:r>
            <a:endParaRPr/>
          </a:p>
          <a:p>
            <a:pPr indent="-298450" lvl="0" marL="457200" rtl="0" algn="l">
              <a:spcBef>
                <a:spcPts val="0"/>
              </a:spcBef>
              <a:spcAft>
                <a:spcPts val="0"/>
              </a:spcAft>
              <a:buSzPts val="1100"/>
              <a:buAutoNum type="arabicPeriod"/>
            </a:pPr>
            <a:r>
              <a:rPr lang="en"/>
              <a:t>Answers</a:t>
            </a:r>
            <a:endParaRPr/>
          </a:p>
          <a:p>
            <a:pPr indent="-298450" lvl="1" marL="914400" rtl="0" algn="l">
              <a:spcBef>
                <a:spcPts val="0"/>
              </a:spcBef>
              <a:spcAft>
                <a:spcPts val="0"/>
              </a:spcAft>
              <a:buSzPts val="1100"/>
              <a:buAutoNum type="alphaLcPeriod"/>
            </a:pPr>
            <a:r>
              <a:rPr lang="en"/>
              <a:t>Thumbs up</a:t>
            </a:r>
            <a:endParaRPr/>
          </a:p>
          <a:p>
            <a:pPr indent="-298450" lvl="1" marL="914400" rtl="0" algn="l">
              <a:spcBef>
                <a:spcPts val="0"/>
              </a:spcBef>
              <a:spcAft>
                <a:spcPts val="0"/>
              </a:spcAft>
              <a:buSzPts val="1100"/>
              <a:buAutoNum type="alphaLcPeriod"/>
            </a:pPr>
            <a:r>
              <a:rPr lang="en"/>
              <a:t>Thumbs down</a:t>
            </a:r>
            <a:endParaRPr/>
          </a:p>
          <a:p>
            <a:pPr indent="-298450" lvl="1" marL="914400" rtl="0" algn="l">
              <a:spcBef>
                <a:spcPts val="0"/>
              </a:spcBef>
              <a:spcAft>
                <a:spcPts val="0"/>
              </a:spcAft>
              <a:buSzPts val="1100"/>
              <a:buAutoNum type="alphaLcPeriod"/>
            </a:pPr>
            <a:r>
              <a:rPr lang="en"/>
              <a:t>Thumbs up</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e1348f2e87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e1348f2e87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Distribute a copy of the </a:t>
            </a:r>
            <a:r>
              <a:rPr lang="en" u="sng">
                <a:solidFill>
                  <a:schemeClr val="hlink"/>
                </a:solidFill>
                <a:hlinkClick r:id="rId2"/>
              </a:rPr>
              <a:t>Day 2 Handout </a:t>
            </a:r>
            <a:r>
              <a:rPr lang="en"/>
              <a:t>to each student and allow time for students to work (in groups or </a:t>
            </a:r>
            <a:r>
              <a:rPr lang="en"/>
              <a:t>independently)</a:t>
            </a:r>
            <a:endParaRPr/>
          </a:p>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e1348f2e87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e1348f2e87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If helpful, leave these vocabulary definitions up while students work through the worksheet</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e1348f2e87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e1348f2e87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If time permits, bring the class back together to review their answers</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Review </a:t>
            </a:r>
            <a:r>
              <a:rPr lang="en" u="sng">
                <a:solidFill>
                  <a:schemeClr val="hlink"/>
                </a:solidFill>
                <a:hlinkClick r:id="rId2"/>
              </a:rPr>
              <a:t>answer key</a:t>
            </a:r>
            <a:r>
              <a:rPr lang="en">
                <a:solidFill>
                  <a:schemeClr val="dk1"/>
                </a:solidFill>
              </a:rPr>
              <a:t> for answers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df36e18eaa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df36e18eaa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Before students leave class, ask them to complete the exit ticket on the handout, a piece of paper or submit one through your virtual classroom.</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Review answer key for sample answers</a:t>
            </a: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e29c5c21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e29c5c21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
                <a:solidFill>
                  <a:srgbClr val="222222"/>
                </a:solidFill>
                <a:latin typeface="Roboto"/>
                <a:ea typeface="Roboto"/>
                <a:cs typeface="Roboto"/>
                <a:sym typeface="Roboto"/>
              </a:rPr>
              <a:t>In this lesson, students will play the Unspent Game of Life to make financial choices that are common in life. As they make choices, students will keep track of them on the worksheet and see how the choices affect their monthly budget. At the end of the game, students will see how their choices add up… will their net worth be likely to increase or decrease?</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e29c5c21b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e29c5c21b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As students enter classroom, have the Do Now prompt on the screen for them to respond to in their journals, handout, or piece of paper.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df36e18eaa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df36e18eaa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 </a:t>
            </a:r>
            <a:r>
              <a:rPr lang="en">
                <a:solidFill>
                  <a:schemeClr val="dk1"/>
                </a:solidFill>
              </a:rPr>
              <a:t> the objectives for the day, so students know what is expected of their learning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e29c5c21b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e29c5c21b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a:t>
            </a:r>
            <a:r>
              <a:rPr lang="en">
                <a:solidFill>
                  <a:schemeClr val="dk1"/>
                </a:solidFill>
              </a:rPr>
              <a:t> the agenda for the day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e29c5c21b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e29c5c21b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 </a:t>
            </a:r>
            <a:r>
              <a:rPr lang="en">
                <a:solidFill>
                  <a:schemeClr val="dk1"/>
                </a:solidFill>
              </a:rPr>
              <a:t> the objectives for the day, so students know what is expected of their learning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e29c5c21b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e29c5c21b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Students will play the game independently and complete the worksheet as they go through each step of the game.</a:t>
            </a:r>
            <a:endParaRPr/>
          </a:p>
          <a:p>
            <a:pPr indent="-298450" lvl="1" marL="914400" rtl="0" algn="l">
              <a:spcBef>
                <a:spcPts val="0"/>
              </a:spcBef>
              <a:spcAft>
                <a:spcPts val="0"/>
              </a:spcAft>
              <a:buSzPts val="1100"/>
              <a:buAutoNum type="alphaLcPeriod"/>
            </a:pPr>
            <a:r>
              <a:rPr lang="en"/>
              <a:t>Game </a:t>
            </a:r>
            <a:r>
              <a:rPr lang="en" u="sng">
                <a:solidFill>
                  <a:schemeClr val="hlink"/>
                </a:solidFill>
                <a:hlinkClick r:id="rId2"/>
              </a:rPr>
              <a:t>link</a:t>
            </a:r>
            <a:endParaRPr/>
          </a:p>
          <a:p>
            <a:pPr indent="-298450" lvl="1" marL="914400" rtl="0" algn="l">
              <a:spcBef>
                <a:spcPts val="0"/>
              </a:spcBef>
              <a:spcAft>
                <a:spcPts val="0"/>
              </a:spcAft>
              <a:buSzPts val="1100"/>
              <a:buAutoNum type="alphaLcPeriod"/>
            </a:pPr>
            <a:r>
              <a:rPr lang="en"/>
              <a:t>Game Worksheet</a:t>
            </a:r>
            <a:endParaRPr/>
          </a:p>
          <a:p>
            <a:pPr indent="-298450" lvl="2" marL="1371600" rtl="0" algn="l">
              <a:spcBef>
                <a:spcPts val="0"/>
              </a:spcBef>
              <a:spcAft>
                <a:spcPts val="0"/>
              </a:spcAft>
              <a:buSzPts val="1100"/>
              <a:buAutoNum type="romanLcPeriod"/>
            </a:pPr>
            <a:r>
              <a:rPr lang="en" u="sng">
                <a:solidFill>
                  <a:schemeClr val="hlink"/>
                </a:solidFill>
                <a:hlinkClick r:id="rId3"/>
              </a:rPr>
              <a:t>Google sheet</a:t>
            </a:r>
            <a:r>
              <a:rPr lang="en"/>
              <a:t> can be printed OR if students are using their own computers, a copy can be made for each of them to complete</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e68127fb0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e68127fb0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Collect and submit your students’ Unspent Game of Life worksheet through our </a:t>
            </a:r>
            <a:r>
              <a:rPr lang="en" u="sng">
                <a:solidFill>
                  <a:schemeClr val="hlink"/>
                </a:solidFill>
                <a:hlinkClick r:id="rId2"/>
              </a:rPr>
              <a:t>portal</a:t>
            </a:r>
            <a:r>
              <a:rPr lang="en"/>
              <a:t> by August 27, 2021. Each student will be entered into our lottery for the chance to win a Chromebook.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e29c5c21b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e29c5c21b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Before students leave class, ask them to complete the exit ticket on a piece of paper or submit one through your virtual classroom.</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f36e18eaa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df36e18eaa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Tell students there’s more to the story from the Do Now prompt… </a:t>
            </a:r>
            <a:endParaRPr/>
          </a:p>
          <a:p>
            <a:pPr indent="-298450" lvl="0" marL="457200" rtl="0" algn="l">
              <a:spcBef>
                <a:spcPts val="0"/>
              </a:spcBef>
              <a:spcAft>
                <a:spcPts val="0"/>
              </a:spcAft>
              <a:buSzPts val="1100"/>
              <a:buAutoNum type="arabicPeriod"/>
            </a:pPr>
            <a:r>
              <a:rPr lang="en"/>
              <a:t>Ask a student to read the continuation of Theo and Shannon’s story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e1348f2e8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e1348f2e8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Give students a few moments to read the summary to themselves and consider all the facts about both Theo and Shannon before clicking to the next slide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df36e18eaa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df36e18eaa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Pose the question in blue to students and ask a few students to share their answers (or have students raise their hands to vote on who is in the better financial decision)</a:t>
            </a:r>
            <a:endParaRPr/>
          </a:p>
          <a:p>
            <a:pPr indent="-298450" lvl="1" marL="914400" rtl="0" algn="l">
              <a:spcBef>
                <a:spcPts val="0"/>
              </a:spcBef>
              <a:spcAft>
                <a:spcPts val="0"/>
              </a:spcAft>
              <a:buSzPts val="1100"/>
              <a:buAutoNum type="alphaLcPeriod"/>
            </a:pPr>
            <a:r>
              <a:rPr lang="en"/>
              <a:t>Ask students if their opinions changed from the Do Now activity</a:t>
            </a:r>
            <a:endParaRPr/>
          </a:p>
          <a:p>
            <a:pPr indent="-298450" lvl="0" marL="457200" rtl="0" algn="l">
              <a:spcBef>
                <a:spcPts val="0"/>
              </a:spcBef>
              <a:spcAft>
                <a:spcPts val="0"/>
              </a:spcAft>
              <a:buSzPts val="1100"/>
              <a:buAutoNum type="arabicPeriod"/>
            </a:pPr>
            <a:r>
              <a:rPr lang="en"/>
              <a:t>Click through to ask the following questions in black to students</a:t>
            </a:r>
            <a:endParaRPr/>
          </a:p>
          <a:p>
            <a:pPr indent="-298450" lvl="1" marL="914400" rtl="0" algn="l">
              <a:spcBef>
                <a:spcPts val="0"/>
              </a:spcBef>
              <a:spcAft>
                <a:spcPts val="0"/>
              </a:spcAft>
              <a:buSzPts val="1100"/>
              <a:buAutoNum type="alphaLcPeriod"/>
            </a:pPr>
            <a:r>
              <a:rPr lang="en"/>
              <a:t>Note: Cash does not tell the whole story. There are many other aspects of a person’s finances that can indicate their overall wealth and financial position.</a:t>
            </a:r>
            <a:endParaRPr/>
          </a:p>
          <a:p>
            <a:pPr indent="-298450" lvl="1" marL="914400" rtl="0" algn="l">
              <a:spcBef>
                <a:spcPts val="0"/>
              </a:spcBef>
              <a:spcAft>
                <a:spcPts val="0"/>
              </a:spcAft>
              <a:buSzPts val="1100"/>
              <a:buAutoNum type="alphaLcPeriod"/>
            </a:pPr>
            <a:r>
              <a:rPr lang="en"/>
              <a:t>Note: A person’s wealth is not solely reflected by their cash savings. You can be cash poor, but still be in a very good financial position.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df36e18eaa_1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df36e18eaa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Read the text from the slide to review what they just discovered</a:t>
            </a:r>
            <a:endParaRPr/>
          </a:p>
          <a:p>
            <a:pPr indent="-298450" lvl="0" marL="457200" rtl="0" algn="l">
              <a:spcBef>
                <a:spcPts val="0"/>
              </a:spcBef>
              <a:spcAft>
                <a:spcPts val="0"/>
              </a:spcAft>
              <a:buSzPts val="1100"/>
              <a:buAutoNum type="arabicPeriod"/>
            </a:pPr>
            <a:r>
              <a:rPr lang="en"/>
              <a:t>Point out that the icons in turquoise are examples of the different types of assets one may have that factor into their overall financial wealth (cash, real estate, cars, jewelry/clothing)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28.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28.png"/><Relationship Id="rId5"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hyperlink" Target="https://docs.google.com/document/d/1EdvSOtfFNYmOnaZ139q-B9-fgV4zELDOye9cxux9slI/copy" TargetMode="External"/><Relationship Id="rId6"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1.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8.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6.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4.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29.png"/><Relationship Id="rId6"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2.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4.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1.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1.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1.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1.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4.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1.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2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1.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1.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1.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2.pn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2.png"/><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1.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5.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2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8.png"/><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6.png"/><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hyperlink" Target="https://docs.google.com/presentation/d/1Pvfw9LunrgvruKW2wkZRmkmqYfAWhiUkTlm-nF2-smM/preview" TargetMode="External"/><Relationship Id="rId6" Type="http://schemas.openxmlformats.org/officeDocument/2006/relationships/image" Target="../media/image3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hyperlink" Target="https://docs.google.com/presentation/d/1Pvfw9LunrgvruKW2wkZRmkmqYfAWhiUkTlm-nF2-smM/preview" TargetMode="External"/><Relationship Id="rId6" Type="http://schemas.openxmlformats.org/officeDocument/2006/relationships/image" Target="../media/image3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31.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28.png"/><Relationship Id="rId5" Type="http://schemas.openxmlformats.org/officeDocument/2006/relationships/image" Target="../media/image2.png"/><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28.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9152400" cy="5143500"/>
          </a:xfrm>
          <a:prstGeom prst="rect">
            <a:avLst/>
          </a:prstGeom>
          <a:solidFill>
            <a:srgbClr val="1F3A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ctrTitle"/>
          </p:nvPr>
        </p:nvSpPr>
        <p:spPr>
          <a:xfrm>
            <a:off x="597375" y="2126526"/>
            <a:ext cx="4887300" cy="123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Unspent</a:t>
            </a:r>
            <a:endParaRPr b="1" sz="4800">
              <a:solidFill>
                <a:schemeClr val="lt1"/>
              </a:solidFill>
              <a:latin typeface="Roboto Condensed"/>
              <a:ea typeface="Roboto Condensed"/>
              <a:cs typeface="Roboto Condensed"/>
              <a:sym typeface="Roboto Condensed"/>
            </a:endParaRPr>
          </a:p>
        </p:txBody>
      </p:sp>
      <p:sp>
        <p:nvSpPr>
          <p:cNvPr id="56" name="Google Shape;56;p13"/>
          <p:cNvSpPr txBox="1"/>
          <p:nvPr>
            <p:ph idx="1" type="subTitle"/>
          </p:nvPr>
        </p:nvSpPr>
        <p:spPr>
          <a:xfrm>
            <a:off x="597375" y="3393196"/>
            <a:ext cx="4025100" cy="74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600">
                <a:solidFill>
                  <a:schemeClr val="lt1"/>
                </a:solidFill>
                <a:latin typeface="Raleway Medium"/>
                <a:ea typeface="Raleway Medium"/>
                <a:cs typeface="Raleway Medium"/>
                <a:sym typeface="Raleway Medium"/>
              </a:rPr>
              <a:t>Wealth v. Cash</a:t>
            </a:r>
            <a:endParaRPr sz="2600">
              <a:solidFill>
                <a:schemeClr val="lt1"/>
              </a:solidFill>
              <a:latin typeface="Raleway Medium"/>
              <a:ea typeface="Raleway Medium"/>
              <a:cs typeface="Raleway Medium"/>
              <a:sym typeface="Raleway Medium"/>
            </a:endParaRPr>
          </a:p>
        </p:txBody>
      </p:sp>
      <p:cxnSp>
        <p:nvCxnSpPr>
          <p:cNvPr id="57" name="Google Shape;57;p13"/>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58" name="Google Shape;58;p13"/>
          <p:cNvPicPr preferRelativeResize="0"/>
          <p:nvPr/>
        </p:nvPicPr>
        <p:blipFill>
          <a:blip r:embed="rId3">
            <a:alphaModFix/>
          </a:blip>
          <a:stretch>
            <a:fillRect/>
          </a:stretch>
        </p:blipFill>
        <p:spPr>
          <a:xfrm>
            <a:off x="690719" y="1064375"/>
            <a:ext cx="1947275" cy="581013"/>
          </a:xfrm>
          <a:prstGeom prst="rect">
            <a:avLst/>
          </a:prstGeom>
          <a:noFill/>
          <a:ln>
            <a:noFill/>
          </a:ln>
        </p:spPr>
      </p:pic>
      <p:pic>
        <p:nvPicPr>
          <p:cNvPr id="59" name="Google Shape;59;p13"/>
          <p:cNvPicPr preferRelativeResize="0"/>
          <p:nvPr/>
        </p:nvPicPr>
        <p:blipFill rotWithShape="1">
          <a:blip r:embed="rId4">
            <a:alphaModFix/>
          </a:blip>
          <a:srcRect b="34824" l="0" r="19916" t="1996"/>
          <a:stretch/>
        </p:blipFill>
        <p:spPr>
          <a:xfrm>
            <a:off x="4781550" y="1695450"/>
            <a:ext cx="4370850" cy="3448050"/>
          </a:xfrm>
          <a:prstGeom prst="rect">
            <a:avLst/>
          </a:prstGeom>
          <a:noFill/>
          <a:ln>
            <a:noFill/>
          </a:ln>
        </p:spPr>
      </p:pic>
      <p:pic>
        <p:nvPicPr>
          <p:cNvPr id="60" name="Google Shape;60;p13"/>
          <p:cNvPicPr preferRelativeResize="0"/>
          <p:nvPr/>
        </p:nvPicPr>
        <p:blipFill>
          <a:blip r:embed="rId5">
            <a:alphaModFix/>
          </a:blip>
          <a:stretch>
            <a:fillRect/>
          </a:stretch>
        </p:blipFill>
        <p:spPr>
          <a:xfrm>
            <a:off x="5121725" y="1306538"/>
            <a:ext cx="4225875" cy="4225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Wealth or Cash?</a:t>
            </a:r>
            <a:endParaRPr b="1">
              <a:solidFill>
                <a:srgbClr val="1F3A93"/>
              </a:solidFill>
              <a:latin typeface="Roboto Condensed"/>
              <a:ea typeface="Roboto Condensed"/>
              <a:cs typeface="Roboto Condensed"/>
              <a:sym typeface="Roboto Condensed"/>
            </a:endParaRPr>
          </a:p>
        </p:txBody>
      </p:sp>
      <p:cxnSp>
        <p:nvCxnSpPr>
          <p:cNvPr id="147" name="Google Shape;147;p2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48" name="Google Shape;148;p22"/>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49" name="Google Shape;149;p22"/>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150" name="Google Shape;150;p22"/>
          <p:cNvSpPr txBox="1"/>
          <p:nvPr/>
        </p:nvSpPr>
        <p:spPr>
          <a:xfrm>
            <a:off x="409575" y="1163500"/>
            <a:ext cx="8277300" cy="3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b="1" i="1">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 sz="2100">
                <a:solidFill>
                  <a:srgbClr val="FDB82C"/>
                </a:solidFill>
                <a:latin typeface="Roboto"/>
                <a:ea typeface="Roboto"/>
                <a:cs typeface="Roboto"/>
                <a:sym typeface="Roboto"/>
              </a:rPr>
              <a:t>Cash</a:t>
            </a:r>
            <a:r>
              <a:rPr b="1" lang="en" sz="2100">
                <a:solidFill>
                  <a:schemeClr val="dk1"/>
                </a:solidFill>
                <a:latin typeface="Roboto"/>
                <a:ea typeface="Roboto"/>
                <a:cs typeface="Roboto"/>
                <a:sym typeface="Roboto"/>
              </a:rPr>
              <a:t> </a:t>
            </a:r>
            <a:r>
              <a:rPr lang="en" sz="2100">
                <a:solidFill>
                  <a:srgbClr val="424242"/>
                </a:solidFill>
                <a:latin typeface="Roboto"/>
                <a:ea typeface="Roboto"/>
                <a:cs typeface="Roboto"/>
                <a:sym typeface="Roboto"/>
              </a:rPr>
              <a:t>is important when assessing your current financial situation (can I buy this car right now? Can I afford to go out to the movies?)</a:t>
            </a:r>
            <a:endParaRPr sz="2100">
              <a:solidFill>
                <a:srgbClr val="424242"/>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2100">
              <a:solidFill>
                <a:srgbClr val="424242"/>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 sz="2100">
                <a:solidFill>
                  <a:srgbClr val="FDB82C"/>
                </a:solidFill>
                <a:latin typeface="Roboto"/>
                <a:ea typeface="Roboto"/>
                <a:cs typeface="Roboto"/>
                <a:sym typeface="Roboto"/>
              </a:rPr>
              <a:t>Wealth</a:t>
            </a:r>
            <a:r>
              <a:rPr lang="en" sz="2100">
                <a:solidFill>
                  <a:schemeClr val="dk1"/>
                </a:solidFill>
                <a:latin typeface="Roboto"/>
                <a:ea typeface="Roboto"/>
                <a:cs typeface="Roboto"/>
                <a:sym typeface="Roboto"/>
              </a:rPr>
              <a:t> </a:t>
            </a:r>
            <a:r>
              <a:rPr lang="en" sz="2100">
                <a:solidFill>
                  <a:srgbClr val="424242"/>
                </a:solidFill>
                <a:latin typeface="Roboto"/>
                <a:ea typeface="Roboto"/>
                <a:cs typeface="Roboto"/>
                <a:sym typeface="Roboto"/>
              </a:rPr>
              <a:t>is important when assessing your long-term </a:t>
            </a:r>
            <a:endParaRPr sz="2100">
              <a:solidFill>
                <a:srgbClr val="424242"/>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2100">
                <a:solidFill>
                  <a:srgbClr val="424242"/>
                </a:solidFill>
                <a:latin typeface="Roboto"/>
                <a:ea typeface="Roboto"/>
                <a:cs typeface="Roboto"/>
                <a:sym typeface="Roboto"/>
              </a:rPr>
              <a:t>financial situation</a:t>
            </a:r>
            <a:endParaRPr sz="2100">
              <a:solidFill>
                <a:srgbClr val="424242"/>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2100">
              <a:solidFill>
                <a:srgbClr val="42424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i="1" lang="en" sz="2100">
                <a:solidFill>
                  <a:srgbClr val="00B2A9"/>
                </a:solidFill>
                <a:latin typeface="Roboto"/>
                <a:ea typeface="Roboto"/>
                <a:cs typeface="Roboto"/>
                <a:sym typeface="Roboto"/>
              </a:rPr>
              <a:t>So, if you want to be wealthy when you get older, </a:t>
            </a:r>
            <a:endParaRPr b="1" i="1" sz="2100">
              <a:solidFill>
                <a:srgbClr val="00B2A9"/>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i="1" lang="en" sz="2100">
                <a:solidFill>
                  <a:srgbClr val="00B2A9"/>
                </a:solidFill>
                <a:latin typeface="Roboto"/>
                <a:ea typeface="Roboto"/>
                <a:cs typeface="Roboto"/>
                <a:sym typeface="Roboto"/>
              </a:rPr>
              <a:t>should you save or spend your money? </a:t>
            </a:r>
            <a:endParaRPr sz="2100">
              <a:solidFill>
                <a:srgbClr val="424242"/>
              </a:solidFill>
              <a:latin typeface="Roboto"/>
              <a:ea typeface="Roboto"/>
              <a:cs typeface="Roboto"/>
              <a:sym typeface="Roboto"/>
            </a:endParaRPr>
          </a:p>
        </p:txBody>
      </p:sp>
      <p:pic>
        <p:nvPicPr>
          <p:cNvPr id="151" name="Google Shape;151;p22"/>
          <p:cNvPicPr preferRelativeResize="0"/>
          <p:nvPr/>
        </p:nvPicPr>
        <p:blipFill>
          <a:blip r:embed="rId5">
            <a:alphaModFix/>
          </a:blip>
          <a:stretch>
            <a:fillRect/>
          </a:stretch>
        </p:blipFill>
        <p:spPr>
          <a:xfrm>
            <a:off x="6844900" y="2954225"/>
            <a:ext cx="2299101" cy="22991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157" name="Google Shape;157;p2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cxnSp>
        <p:nvCxnSpPr>
          <p:cNvPr id="158" name="Google Shape;158;p23"/>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cxnSp>
        <p:nvCxnSpPr>
          <p:cNvPr id="159" name="Google Shape;159;p23"/>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160" name="Google Shape;160;p23"/>
          <p:cNvPicPr preferRelativeResize="0"/>
          <p:nvPr/>
        </p:nvPicPr>
        <p:blipFill>
          <a:blip r:embed="rId3">
            <a:alphaModFix/>
          </a:blip>
          <a:stretch>
            <a:fillRect/>
          </a:stretch>
        </p:blipFill>
        <p:spPr>
          <a:xfrm>
            <a:off x="7798475" y="41425"/>
            <a:ext cx="910725" cy="910725"/>
          </a:xfrm>
          <a:prstGeom prst="rect">
            <a:avLst/>
          </a:prstGeom>
          <a:noFill/>
          <a:ln>
            <a:noFill/>
          </a:ln>
        </p:spPr>
      </p:pic>
      <p:pic>
        <p:nvPicPr>
          <p:cNvPr id="161" name="Google Shape;161;p23"/>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
        <p:nvSpPr>
          <p:cNvPr id="162" name="Google Shape;162;p23"/>
          <p:cNvSpPr txBox="1"/>
          <p:nvPr/>
        </p:nvSpPr>
        <p:spPr>
          <a:xfrm>
            <a:off x="3838825" y="1105250"/>
            <a:ext cx="5198400" cy="391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b="1" lang="en" sz="1600">
                <a:solidFill>
                  <a:srgbClr val="424242"/>
                </a:solidFill>
                <a:latin typeface="Roboto"/>
                <a:ea typeface="Roboto"/>
                <a:cs typeface="Roboto"/>
                <a:sym typeface="Roboto"/>
              </a:rPr>
              <a:t>Definition</a:t>
            </a:r>
            <a:r>
              <a:rPr lang="en" sz="1600">
                <a:solidFill>
                  <a:srgbClr val="424242"/>
                </a:solidFill>
                <a:latin typeface="Roboto"/>
                <a:ea typeface="Roboto"/>
                <a:cs typeface="Roboto"/>
                <a:sym typeface="Roboto"/>
              </a:rPr>
              <a:t>: The purchase and use of goods and services</a:t>
            </a:r>
            <a:endParaRPr sz="1600">
              <a:solidFill>
                <a:srgbClr val="42424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600">
              <a:solidFill>
                <a:srgbClr val="42424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600">
                <a:solidFill>
                  <a:srgbClr val="424242"/>
                </a:solidFill>
                <a:latin typeface="Roboto"/>
                <a:ea typeface="Roboto"/>
                <a:cs typeface="Roboto"/>
                <a:sym typeface="Roboto"/>
              </a:rPr>
              <a:t>Our ability to purchase (or consume) goods and services is determined by our financial position</a:t>
            </a:r>
            <a:endParaRPr sz="1600">
              <a:solidFill>
                <a:srgbClr val="424242"/>
              </a:solidFill>
              <a:latin typeface="Roboto"/>
              <a:ea typeface="Roboto"/>
              <a:cs typeface="Roboto"/>
              <a:sym typeface="Roboto"/>
            </a:endParaRPr>
          </a:p>
          <a:p>
            <a:pPr indent="-330200" lvl="0" marL="457200" rtl="0" algn="l">
              <a:spcBef>
                <a:spcPts val="0"/>
              </a:spcBef>
              <a:spcAft>
                <a:spcPts val="0"/>
              </a:spcAft>
              <a:buClr>
                <a:srgbClr val="424242"/>
              </a:buClr>
              <a:buSzPts val="1600"/>
              <a:buFont typeface="Roboto"/>
              <a:buChar char="●"/>
            </a:pPr>
            <a:r>
              <a:rPr lang="en" sz="1600">
                <a:solidFill>
                  <a:srgbClr val="424242"/>
                </a:solidFill>
                <a:latin typeface="Roboto"/>
                <a:ea typeface="Roboto"/>
                <a:cs typeface="Roboto"/>
                <a:sym typeface="Roboto"/>
              </a:rPr>
              <a:t>Whether we can buy food, live in a particular neighborhood, drive a certain car, all depends on how much money we have. </a:t>
            </a:r>
            <a:endParaRPr sz="1600">
              <a:solidFill>
                <a:srgbClr val="424242"/>
              </a:solidFill>
              <a:latin typeface="Roboto"/>
              <a:ea typeface="Roboto"/>
              <a:cs typeface="Roboto"/>
              <a:sym typeface="Roboto"/>
            </a:endParaRPr>
          </a:p>
          <a:p>
            <a:pPr indent="-330200" lvl="0" marL="457200" rtl="0" algn="l">
              <a:spcBef>
                <a:spcPts val="0"/>
              </a:spcBef>
              <a:spcAft>
                <a:spcPts val="0"/>
              </a:spcAft>
              <a:buClr>
                <a:srgbClr val="424242"/>
              </a:buClr>
              <a:buSzPts val="1600"/>
              <a:buFont typeface="Roboto"/>
              <a:buChar char="●"/>
            </a:pPr>
            <a:r>
              <a:rPr lang="en" sz="1600">
                <a:solidFill>
                  <a:srgbClr val="424242"/>
                </a:solidFill>
                <a:latin typeface="Roboto"/>
                <a:ea typeface="Roboto"/>
                <a:cs typeface="Roboto"/>
                <a:sym typeface="Roboto"/>
              </a:rPr>
              <a:t>Sometimes we choose to save our money for </a:t>
            </a:r>
            <a:r>
              <a:rPr i="1" lang="en" sz="1600">
                <a:solidFill>
                  <a:srgbClr val="424242"/>
                </a:solidFill>
                <a:latin typeface="Roboto"/>
                <a:ea typeface="Roboto"/>
                <a:cs typeface="Roboto"/>
                <a:sym typeface="Roboto"/>
              </a:rPr>
              <a:t>future</a:t>
            </a:r>
            <a:r>
              <a:rPr lang="en" sz="1600">
                <a:solidFill>
                  <a:srgbClr val="424242"/>
                </a:solidFill>
                <a:latin typeface="Roboto"/>
                <a:ea typeface="Roboto"/>
                <a:cs typeface="Roboto"/>
                <a:sym typeface="Roboto"/>
              </a:rPr>
              <a:t> consumption</a:t>
            </a:r>
            <a:endParaRPr sz="1600">
              <a:solidFill>
                <a:srgbClr val="424242"/>
              </a:solidFill>
              <a:latin typeface="Roboto"/>
              <a:ea typeface="Roboto"/>
              <a:cs typeface="Roboto"/>
              <a:sym typeface="Roboto"/>
            </a:endParaRPr>
          </a:p>
          <a:p>
            <a:pPr indent="0" lvl="0" marL="0" rtl="0" algn="l">
              <a:spcBef>
                <a:spcPts val="0"/>
              </a:spcBef>
              <a:spcAft>
                <a:spcPts val="0"/>
              </a:spcAft>
              <a:buNone/>
            </a:pPr>
            <a:r>
              <a:t/>
            </a:r>
            <a:endParaRPr sz="1600">
              <a:solidFill>
                <a:srgbClr val="424242"/>
              </a:solidFill>
              <a:latin typeface="Roboto"/>
              <a:ea typeface="Roboto"/>
              <a:cs typeface="Roboto"/>
              <a:sym typeface="Roboto"/>
            </a:endParaRPr>
          </a:p>
          <a:p>
            <a:pPr indent="0" lvl="0" marL="0" rtl="0" algn="l">
              <a:spcBef>
                <a:spcPts val="0"/>
              </a:spcBef>
              <a:spcAft>
                <a:spcPts val="0"/>
              </a:spcAft>
              <a:buNone/>
            </a:pPr>
            <a:r>
              <a:rPr lang="en" sz="1600">
                <a:solidFill>
                  <a:srgbClr val="424242"/>
                </a:solidFill>
                <a:latin typeface="Roboto"/>
                <a:ea typeface="Roboto"/>
                <a:cs typeface="Roboto"/>
                <a:sym typeface="Roboto"/>
              </a:rPr>
              <a:t>Example of consumption:</a:t>
            </a:r>
            <a:endParaRPr sz="1600">
              <a:solidFill>
                <a:srgbClr val="424242"/>
              </a:solidFill>
              <a:latin typeface="Roboto"/>
              <a:ea typeface="Roboto"/>
              <a:cs typeface="Roboto"/>
              <a:sym typeface="Roboto"/>
            </a:endParaRPr>
          </a:p>
          <a:p>
            <a:pPr indent="-330200" lvl="0" marL="457200" rtl="0" algn="l">
              <a:spcBef>
                <a:spcPts val="0"/>
              </a:spcBef>
              <a:spcAft>
                <a:spcPts val="0"/>
              </a:spcAft>
              <a:buClr>
                <a:srgbClr val="424242"/>
              </a:buClr>
              <a:buSzPts val="1600"/>
              <a:buFont typeface="Roboto"/>
              <a:buChar char="●"/>
            </a:pPr>
            <a:r>
              <a:rPr lang="en" sz="1600">
                <a:solidFill>
                  <a:srgbClr val="424242"/>
                </a:solidFill>
                <a:latin typeface="Roboto"/>
                <a:ea typeface="Roboto"/>
                <a:cs typeface="Roboto"/>
                <a:sym typeface="Roboto"/>
              </a:rPr>
              <a:t>Buying a pair of shoes and wearing them to school is consumption</a:t>
            </a:r>
            <a:endParaRPr sz="1600">
              <a:solidFill>
                <a:srgbClr val="424242"/>
              </a:solidFill>
              <a:latin typeface="Roboto"/>
              <a:ea typeface="Roboto"/>
              <a:cs typeface="Roboto"/>
              <a:sym typeface="Roboto"/>
            </a:endParaRPr>
          </a:p>
        </p:txBody>
      </p:sp>
      <p:sp>
        <p:nvSpPr>
          <p:cNvPr id="163" name="Google Shape;163;p23"/>
          <p:cNvSpPr txBox="1"/>
          <p:nvPr/>
        </p:nvSpPr>
        <p:spPr>
          <a:xfrm>
            <a:off x="452625" y="1116225"/>
            <a:ext cx="2952300" cy="141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rPr b="1" lang="en" sz="1600">
                <a:solidFill>
                  <a:srgbClr val="424242"/>
                </a:solidFill>
                <a:latin typeface="Roboto"/>
                <a:ea typeface="Roboto"/>
                <a:cs typeface="Roboto"/>
                <a:sym typeface="Roboto"/>
              </a:rPr>
              <a:t>Consumption</a:t>
            </a:r>
            <a:endParaRPr b="1" sz="1600">
              <a:solidFill>
                <a:srgbClr val="424242"/>
              </a:solidFill>
              <a:latin typeface="Roboto"/>
              <a:ea typeface="Roboto"/>
              <a:cs typeface="Roboto"/>
              <a:sym typeface="Roboto"/>
            </a:endParaRPr>
          </a:p>
          <a:p>
            <a:pPr indent="0" lvl="0" marL="0" rtl="0" algn="l">
              <a:spcBef>
                <a:spcPts val="16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4"/>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169" name="Google Shape;169;p24"/>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Activity: Consumption or not?</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70" name="Google Shape;170;p2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71" name="Google Shape;171;p24"/>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172" name="Google Shape;172;p24"/>
          <p:cNvSpPr txBox="1"/>
          <p:nvPr>
            <p:ph idx="1" type="body"/>
          </p:nvPr>
        </p:nvSpPr>
        <p:spPr>
          <a:xfrm>
            <a:off x="311700" y="1152475"/>
            <a:ext cx="8520600" cy="845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414143"/>
                </a:solidFill>
                <a:latin typeface="Roboto"/>
                <a:ea typeface="Roboto"/>
                <a:cs typeface="Roboto"/>
                <a:sym typeface="Roboto"/>
              </a:rPr>
              <a:t>Which of the following activities do you think are examples of consumption? Give reasons that relate to the definition you’ve been given of ‘consumption’.</a:t>
            </a:r>
            <a:endParaRPr>
              <a:solidFill>
                <a:srgbClr val="00B2A9"/>
              </a:solidFill>
              <a:latin typeface="Roboto"/>
              <a:ea typeface="Roboto"/>
              <a:cs typeface="Roboto"/>
              <a:sym typeface="Roboto"/>
            </a:endParaRPr>
          </a:p>
        </p:txBody>
      </p:sp>
      <p:sp>
        <p:nvSpPr>
          <p:cNvPr id="173" name="Google Shape;173;p24"/>
          <p:cNvSpPr txBox="1"/>
          <p:nvPr/>
        </p:nvSpPr>
        <p:spPr>
          <a:xfrm>
            <a:off x="297125" y="2151675"/>
            <a:ext cx="8520600" cy="2696100"/>
          </a:xfrm>
          <a:prstGeom prst="rect">
            <a:avLst/>
          </a:prstGeom>
          <a:noFill/>
          <a:ln>
            <a:noFill/>
          </a:ln>
        </p:spPr>
        <p:txBody>
          <a:bodyPr anchorCtr="0" anchor="t" bIns="91425" lIns="91425" spcFirstLastPara="1" rIns="91425" wrap="square" tIns="91425">
            <a:spAutoFit/>
          </a:bodyPr>
          <a:lstStyle/>
          <a:p>
            <a:pPr indent="-342900" lvl="0" marL="914400" rtl="0" algn="l">
              <a:lnSpc>
                <a:spcPct val="115000"/>
              </a:lnSpc>
              <a:spcBef>
                <a:spcPts val="0"/>
              </a:spcBef>
              <a:spcAft>
                <a:spcPts val="0"/>
              </a:spcAft>
              <a:buClr>
                <a:srgbClr val="00B2A9"/>
              </a:buClr>
              <a:buSzPts val="1800"/>
              <a:buFont typeface="Roboto"/>
              <a:buAutoNum type="arabicPeriod"/>
            </a:pPr>
            <a:r>
              <a:rPr lang="en" sz="1800">
                <a:solidFill>
                  <a:srgbClr val="00B2A9"/>
                </a:solidFill>
                <a:latin typeface="Roboto"/>
                <a:ea typeface="Roboto"/>
                <a:cs typeface="Roboto"/>
                <a:sym typeface="Roboto"/>
              </a:rPr>
              <a:t>Sleeping in new pajamas</a:t>
            </a:r>
            <a:endParaRPr sz="1800">
              <a:solidFill>
                <a:srgbClr val="00B2A9"/>
              </a:solidFill>
              <a:latin typeface="Roboto"/>
              <a:ea typeface="Roboto"/>
              <a:cs typeface="Roboto"/>
              <a:sym typeface="Roboto"/>
            </a:endParaRPr>
          </a:p>
          <a:p>
            <a:pPr indent="-342900" lvl="0" marL="914400" rtl="0" algn="l">
              <a:lnSpc>
                <a:spcPct val="115000"/>
              </a:lnSpc>
              <a:spcBef>
                <a:spcPts val="1000"/>
              </a:spcBef>
              <a:spcAft>
                <a:spcPts val="0"/>
              </a:spcAft>
              <a:buClr>
                <a:srgbClr val="00B2A9"/>
              </a:buClr>
              <a:buSzPts val="1800"/>
              <a:buFont typeface="Roboto"/>
              <a:buAutoNum type="arabicPeriod"/>
            </a:pPr>
            <a:r>
              <a:rPr lang="en" sz="1800">
                <a:solidFill>
                  <a:srgbClr val="00B2A9"/>
                </a:solidFill>
                <a:latin typeface="Roboto"/>
                <a:ea typeface="Roboto"/>
                <a:cs typeface="Roboto"/>
                <a:sym typeface="Roboto"/>
              </a:rPr>
              <a:t>Drinking a milkshake from a diner</a:t>
            </a:r>
            <a:endParaRPr sz="1800">
              <a:solidFill>
                <a:srgbClr val="00B2A9"/>
              </a:solidFill>
              <a:latin typeface="Roboto"/>
              <a:ea typeface="Roboto"/>
              <a:cs typeface="Roboto"/>
              <a:sym typeface="Roboto"/>
            </a:endParaRPr>
          </a:p>
          <a:p>
            <a:pPr indent="-342900" lvl="0" marL="914400" rtl="0" algn="l">
              <a:lnSpc>
                <a:spcPct val="115000"/>
              </a:lnSpc>
              <a:spcBef>
                <a:spcPts val="1000"/>
              </a:spcBef>
              <a:spcAft>
                <a:spcPts val="0"/>
              </a:spcAft>
              <a:buClr>
                <a:srgbClr val="00B2A9"/>
              </a:buClr>
              <a:buSzPts val="1800"/>
              <a:buFont typeface="Roboto"/>
              <a:buAutoNum type="arabicPeriod"/>
            </a:pPr>
            <a:r>
              <a:rPr lang="en" sz="1800">
                <a:solidFill>
                  <a:srgbClr val="00B2A9"/>
                </a:solidFill>
                <a:latin typeface="Roboto"/>
                <a:ea typeface="Roboto"/>
                <a:cs typeface="Roboto"/>
                <a:sym typeface="Roboto"/>
              </a:rPr>
              <a:t>Birdwatching at your local park</a:t>
            </a:r>
            <a:endParaRPr sz="1800">
              <a:solidFill>
                <a:srgbClr val="00B2A9"/>
              </a:solidFill>
              <a:latin typeface="Roboto"/>
              <a:ea typeface="Roboto"/>
              <a:cs typeface="Roboto"/>
              <a:sym typeface="Roboto"/>
            </a:endParaRPr>
          </a:p>
          <a:p>
            <a:pPr indent="-342900" lvl="0" marL="914400" rtl="0" algn="l">
              <a:lnSpc>
                <a:spcPct val="115000"/>
              </a:lnSpc>
              <a:spcBef>
                <a:spcPts val="1000"/>
              </a:spcBef>
              <a:spcAft>
                <a:spcPts val="0"/>
              </a:spcAft>
              <a:buClr>
                <a:srgbClr val="00B2A9"/>
              </a:buClr>
              <a:buSzPts val="1800"/>
              <a:buFont typeface="Roboto"/>
              <a:buAutoNum type="arabicPeriod"/>
            </a:pPr>
            <a:r>
              <a:rPr lang="en" sz="1800">
                <a:solidFill>
                  <a:srgbClr val="00B2A9"/>
                </a:solidFill>
                <a:latin typeface="Roboto"/>
                <a:ea typeface="Roboto"/>
                <a:cs typeface="Roboto"/>
                <a:sym typeface="Roboto"/>
              </a:rPr>
              <a:t>Going to a theme park</a:t>
            </a:r>
            <a:endParaRPr sz="1800">
              <a:solidFill>
                <a:srgbClr val="00B2A9"/>
              </a:solidFill>
              <a:latin typeface="Roboto"/>
              <a:ea typeface="Roboto"/>
              <a:cs typeface="Roboto"/>
              <a:sym typeface="Roboto"/>
            </a:endParaRPr>
          </a:p>
          <a:p>
            <a:pPr indent="-342900" lvl="0" marL="914400" rtl="0" algn="l">
              <a:lnSpc>
                <a:spcPct val="115000"/>
              </a:lnSpc>
              <a:spcBef>
                <a:spcPts val="1000"/>
              </a:spcBef>
              <a:spcAft>
                <a:spcPts val="0"/>
              </a:spcAft>
              <a:buClr>
                <a:srgbClr val="00B2A9"/>
              </a:buClr>
              <a:buSzPts val="1800"/>
              <a:buFont typeface="Roboto"/>
              <a:buAutoNum type="arabicPeriod"/>
            </a:pPr>
            <a:r>
              <a:rPr lang="en" sz="1800">
                <a:solidFill>
                  <a:srgbClr val="00B2A9"/>
                </a:solidFill>
                <a:latin typeface="Roboto"/>
                <a:ea typeface="Roboto"/>
                <a:cs typeface="Roboto"/>
                <a:sym typeface="Roboto"/>
              </a:rPr>
              <a:t>Listening to your neighbor play the piano</a:t>
            </a:r>
            <a:endParaRPr sz="1800">
              <a:solidFill>
                <a:srgbClr val="00B2A9"/>
              </a:solidFill>
              <a:latin typeface="Roboto"/>
              <a:ea typeface="Roboto"/>
              <a:cs typeface="Roboto"/>
              <a:sym typeface="Roboto"/>
            </a:endParaRPr>
          </a:p>
          <a:p>
            <a:pPr indent="-342900" lvl="0" marL="914400" rtl="0" algn="l">
              <a:lnSpc>
                <a:spcPct val="115000"/>
              </a:lnSpc>
              <a:spcBef>
                <a:spcPts val="1000"/>
              </a:spcBef>
              <a:spcAft>
                <a:spcPts val="1000"/>
              </a:spcAft>
              <a:buClr>
                <a:srgbClr val="00B2A9"/>
              </a:buClr>
              <a:buSzPts val="1800"/>
              <a:buFont typeface="Roboto"/>
              <a:buAutoNum type="arabicPeriod"/>
            </a:pPr>
            <a:r>
              <a:rPr lang="en" sz="1800">
                <a:solidFill>
                  <a:srgbClr val="00B2A9"/>
                </a:solidFill>
                <a:latin typeface="Roboto"/>
                <a:ea typeface="Roboto"/>
                <a:cs typeface="Roboto"/>
                <a:sym typeface="Roboto"/>
              </a:rPr>
              <a:t>Watching a movie at the theater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1000"/>
                                        <p:tgtEl>
                                          <p:spTgt spid="1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Effect filter="fade" transition="in">
                                      <p:cBhvr>
                                        <p:cTn dur="1000"/>
                                        <p:tgtEl>
                                          <p:spTgt spid="1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animEffect filter="fade" transition="in">
                                      <p:cBhvr>
                                        <p:cTn dur="1000"/>
                                        <p:tgtEl>
                                          <p:spTgt spid="1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animEffect filter="fade" transition="in">
                                      <p:cBhvr>
                                        <p:cTn dur="1000"/>
                                        <p:tgtEl>
                                          <p:spTgt spid="17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4" st="4"/>
                                            </p:txEl>
                                          </p:spTgt>
                                        </p:tgtEl>
                                        <p:attrNameLst>
                                          <p:attrName>style.visibility</p:attrName>
                                        </p:attrNameLst>
                                      </p:cBhvr>
                                      <p:to>
                                        <p:strVal val="visible"/>
                                      </p:to>
                                    </p:set>
                                    <p:animEffect filter="fade" transition="in">
                                      <p:cBhvr>
                                        <p:cTn dur="1000"/>
                                        <p:tgtEl>
                                          <p:spTgt spid="17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5" st="5"/>
                                            </p:txEl>
                                          </p:spTgt>
                                        </p:tgtEl>
                                        <p:attrNameLst>
                                          <p:attrName>style.visibility</p:attrName>
                                        </p:attrNameLst>
                                      </p:cBhvr>
                                      <p:to>
                                        <p:strVal val="visible"/>
                                      </p:to>
                                    </p:set>
                                    <p:animEffect filter="fade" transition="in">
                                      <p:cBhvr>
                                        <p:cTn dur="1000"/>
                                        <p:tgtEl>
                                          <p:spTgt spid="17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1000"/>
                                        <p:tgtEl>
                                          <p:spTgt spid="1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Effect filter="fade" transition="in">
                                      <p:cBhvr>
                                        <p:cTn dur="1000"/>
                                        <p:tgtEl>
                                          <p:spTgt spid="1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animEffect filter="fade" transition="in">
                                      <p:cBhvr>
                                        <p:cTn dur="1000"/>
                                        <p:tgtEl>
                                          <p:spTgt spid="1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animEffect filter="fade" transition="in">
                                      <p:cBhvr>
                                        <p:cTn dur="1000"/>
                                        <p:tgtEl>
                                          <p:spTgt spid="17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4" st="4"/>
                                            </p:txEl>
                                          </p:spTgt>
                                        </p:tgtEl>
                                        <p:attrNameLst>
                                          <p:attrName>style.visibility</p:attrName>
                                        </p:attrNameLst>
                                      </p:cBhvr>
                                      <p:to>
                                        <p:strVal val="visible"/>
                                      </p:to>
                                    </p:set>
                                    <p:animEffect filter="fade" transition="in">
                                      <p:cBhvr>
                                        <p:cTn dur="1000"/>
                                        <p:tgtEl>
                                          <p:spTgt spid="17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5" st="5"/>
                                            </p:txEl>
                                          </p:spTgt>
                                        </p:tgtEl>
                                        <p:attrNameLst>
                                          <p:attrName>style.visibility</p:attrName>
                                        </p:attrNameLst>
                                      </p:cBhvr>
                                      <p:to>
                                        <p:strVal val="visible"/>
                                      </p:to>
                                    </p:set>
                                    <p:animEffect filter="fade" transition="in">
                                      <p:cBhvr>
                                        <p:cTn dur="1000"/>
                                        <p:tgtEl>
                                          <p:spTgt spid="17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5"/>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179" name="Google Shape;179;p2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cxnSp>
        <p:nvCxnSpPr>
          <p:cNvPr id="180" name="Google Shape;180;p25"/>
          <p:cNvCxnSpPr/>
          <p:nvPr/>
        </p:nvCxnSpPr>
        <p:spPr>
          <a:xfrm>
            <a:off x="3583494" y="1188350"/>
            <a:ext cx="0" cy="3871200"/>
          </a:xfrm>
          <a:prstGeom prst="straightConnector1">
            <a:avLst/>
          </a:prstGeom>
          <a:noFill/>
          <a:ln cap="flat" cmpd="sng" w="19050">
            <a:solidFill>
              <a:srgbClr val="1F3A92"/>
            </a:solidFill>
            <a:prstDash val="solid"/>
            <a:round/>
            <a:headEnd len="med" w="med" type="none"/>
            <a:tailEnd len="med" w="med" type="none"/>
          </a:ln>
        </p:spPr>
      </p:cxnSp>
      <p:cxnSp>
        <p:nvCxnSpPr>
          <p:cNvPr id="181" name="Google Shape;181;p25"/>
          <p:cNvCxnSpPr/>
          <p:nvPr/>
        </p:nvCxnSpPr>
        <p:spPr>
          <a:xfrm rot="10800000">
            <a:off x="106650" y="1635263"/>
            <a:ext cx="8930700" cy="0"/>
          </a:xfrm>
          <a:prstGeom prst="straightConnector1">
            <a:avLst/>
          </a:prstGeom>
          <a:noFill/>
          <a:ln cap="flat" cmpd="sng" w="19050">
            <a:solidFill>
              <a:srgbClr val="1F3A92"/>
            </a:solidFill>
            <a:prstDash val="solid"/>
            <a:round/>
            <a:headEnd len="med" w="med" type="none"/>
            <a:tailEnd len="med" w="med" type="none"/>
          </a:ln>
        </p:spPr>
      </p:cxnSp>
      <p:pic>
        <p:nvPicPr>
          <p:cNvPr id="182" name="Google Shape;182;p25"/>
          <p:cNvPicPr preferRelativeResize="0"/>
          <p:nvPr/>
        </p:nvPicPr>
        <p:blipFill>
          <a:blip r:embed="rId3">
            <a:alphaModFix/>
          </a:blip>
          <a:stretch>
            <a:fillRect/>
          </a:stretch>
        </p:blipFill>
        <p:spPr>
          <a:xfrm>
            <a:off x="7798475" y="41425"/>
            <a:ext cx="910725" cy="910725"/>
          </a:xfrm>
          <a:prstGeom prst="rect">
            <a:avLst/>
          </a:prstGeom>
          <a:noFill/>
          <a:ln>
            <a:noFill/>
          </a:ln>
        </p:spPr>
      </p:pic>
      <p:pic>
        <p:nvPicPr>
          <p:cNvPr id="183" name="Google Shape;183;p25"/>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
        <p:nvSpPr>
          <p:cNvPr id="184" name="Google Shape;184;p25"/>
          <p:cNvSpPr txBox="1"/>
          <p:nvPr/>
        </p:nvSpPr>
        <p:spPr>
          <a:xfrm>
            <a:off x="3698800" y="1105250"/>
            <a:ext cx="5338500" cy="391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b="1" lang="en" sz="1600">
                <a:solidFill>
                  <a:srgbClr val="424242"/>
                </a:solidFill>
                <a:latin typeface="Roboto"/>
                <a:ea typeface="Roboto"/>
                <a:cs typeface="Roboto"/>
                <a:sym typeface="Roboto"/>
              </a:rPr>
              <a:t>Definition:</a:t>
            </a:r>
            <a:r>
              <a:rPr lang="en" sz="1600">
                <a:solidFill>
                  <a:srgbClr val="424242"/>
                </a:solidFill>
                <a:latin typeface="Roboto"/>
                <a:ea typeface="Roboto"/>
                <a:cs typeface="Roboto"/>
                <a:sym typeface="Roboto"/>
              </a:rPr>
              <a:t> Measures your ability to consume. The more wealth you have, the more you can consume. </a:t>
            </a:r>
            <a:endParaRPr sz="1600">
              <a:solidFill>
                <a:srgbClr val="42424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600">
              <a:solidFill>
                <a:srgbClr val="42424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600">
                <a:solidFill>
                  <a:srgbClr val="424242"/>
                </a:solidFill>
                <a:latin typeface="Roboto"/>
                <a:ea typeface="Roboto"/>
                <a:cs typeface="Roboto"/>
                <a:sym typeface="Roboto"/>
              </a:rPr>
              <a:t>You can use </a:t>
            </a:r>
            <a:r>
              <a:rPr b="1" lang="en" sz="1600">
                <a:solidFill>
                  <a:srgbClr val="424242"/>
                </a:solidFill>
                <a:latin typeface="Roboto"/>
                <a:ea typeface="Roboto"/>
                <a:cs typeface="Roboto"/>
                <a:sym typeface="Roboto"/>
              </a:rPr>
              <a:t>cash</a:t>
            </a:r>
            <a:r>
              <a:rPr lang="en" sz="1600">
                <a:solidFill>
                  <a:srgbClr val="424242"/>
                </a:solidFill>
                <a:latin typeface="Roboto"/>
                <a:ea typeface="Roboto"/>
                <a:cs typeface="Roboto"/>
                <a:sym typeface="Roboto"/>
              </a:rPr>
              <a:t> to purchase goods, so </a:t>
            </a:r>
            <a:r>
              <a:rPr lang="en" sz="1600" u="sng">
                <a:solidFill>
                  <a:srgbClr val="424242"/>
                </a:solidFill>
                <a:latin typeface="Roboto"/>
                <a:ea typeface="Roboto"/>
                <a:cs typeface="Roboto"/>
                <a:sym typeface="Roboto"/>
              </a:rPr>
              <a:t>having cash does increase your wealth</a:t>
            </a:r>
            <a:r>
              <a:rPr lang="en" sz="1600">
                <a:solidFill>
                  <a:srgbClr val="424242"/>
                </a:solidFill>
                <a:latin typeface="Roboto"/>
                <a:ea typeface="Roboto"/>
                <a:cs typeface="Roboto"/>
                <a:sym typeface="Roboto"/>
              </a:rPr>
              <a:t>, but it’s not the whole story:</a:t>
            </a:r>
            <a:endParaRPr sz="1600">
              <a:solidFill>
                <a:srgbClr val="42424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600">
              <a:solidFill>
                <a:srgbClr val="424242"/>
              </a:solidFill>
              <a:latin typeface="Roboto"/>
              <a:ea typeface="Roboto"/>
              <a:cs typeface="Roboto"/>
              <a:sym typeface="Roboto"/>
            </a:endParaRPr>
          </a:p>
          <a:p>
            <a:pPr indent="-330200" lvl="0" marL="457200" rtl="0" algn="l">
              <a:spcBef>
                <a:spcPts val="0"/>
              </a:spcBef>
              <a:spcAft>
                <a:spcPts val="0"/>
              </a:spcAft>
              <a:buClr>
                <a:srgbClr val="424242"/>
              </a:buClr>
              <a:buSzPts val="1600"/>
              <a:buFont typeface="Roboto"/>
              <a:buChar char="●"/>
            </a:pPr>
            <a:r>
              <a:rPr lang="en" sz="1600">
                <a:solidFill>
                  <a:srgbClr val="424242"/>
                </a:solidFill>
                <a:latin typeface="Roboto"/>
                <a:ea typeface="Roboto"/>
                <a:cs typeface="Roboto"/>
                <a:sym typeface="Roboto"/>
              </a:rPr>
              <a:t>Other items can be used to consume, like trading items, gold, or jewels</a:t>
            </a:r>
            <a:endParaRPr sz="1600">
              <a:solidFill>
                <a:srgbClr val="424242"/>
              </a:solidFill>
              <a:latin typeface="Roboto"/>
              <a:ea typeface="Roboto"/>
              <a:cs typeface="Roboto"/>
              <a:sym typeface="Roboto"/>
            </a:endParaRPr>
          </a:p>
          <a:p>
            <a:pPr indent="0" lvl="0" marL="914400" rtl="0" algn="l">
              <a:spcBef>
                <a:spcPts val="0"/>
              </a:spcBef>
              <a:spcAft>
                <a:spcPts val="0"/>
              </a:spcAft>
              <a:buNone/>
            </a:pPr>
            <a:r>
              <a:t/>
            </a:r>
            <a:endParaRPr sz="1600">
              <a:solidFill>
                <a:srgbClr val="424242"/>
              </a:solidFill>
              <a:latin typeface="Roboto"/>
              <a:ea typeface="Roboto"/>
              <a:cs typeface="Roboto"/>
              <a:sym typeface="Roboto"/>
            </a:endParaRPr>
          </a:p>
          <a:p>
            <a:pPr indent="-330200" lvl="0" marL="457200" rtl="0" algn="l">
              <a:spcBef>
                <a:spcPts val="0"/>
              </a:spcBef>
              <a:spcAft>
                <a:spcPts val="0"/>
              </a:spcAft>
              <a:buClr>
                <a:srgbClr val="424242"/>
              </a:buClr>
              <a:buSzPts val="1600"/>
              <a:buFont typeface="Roboto"/>
              <a:buChar char="●"/>
            </a:pPr>
            <a:r>
              <a:rPr lang="en" sz="1600">
                <a:solidFill>
                  <a:srgbClr val="424242"/>
                </a:solidFill>
                <a:latin typeface="Roboto"/>
                <a:ea typeface="Roboto"/>
                <a:cs typeface="Roboto"/>
                <a:sym typeface="Roboto"/>
              </a:rPr>
              <a:t>If you owe money from loans, the amount of cash you have needs to be used toward those loan payments, rather than consuming new goods or services..</a:t>
            </a:r>
            <a:endParaRPr>
              <a:solidFill>
                <a:srgbClr val="424242"/>
              </a:solidFill>
            </a:endParaRPr>
          </a:p>
        </p:txBody>
      </p:sp>
      <p:sp>
        <p:nvSpPr>
          <p:cNvPr id="185" name="Google Shape;185;p25"/>
          <p:cNvSpPr txBox="1"/>
          <p:nvPr/>
        </p:nvSpPr>
        <p:spPr>
          <a:xfrm>
            <a:off x="409575" y="1116225"/>
            <a:ext cx="3102000" cy="141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rPr b="1" lang="en" sz="1600">
                <a:solidFill>
                  <a:srgbClr val="424242"/>
                </a:solidFill>
                <a:latin typeface="Roboto"/>
                <a:ea typeface="Roboto"/>
                <a:cs typeface="Roboto"/>
                <a:sym typeface="Roboto"/>
              </a:rPr>
              <a:t>Wealth</a:t>
            </a:r>
            <a:endParaRPr b="1" sz="1600">
              <a:solidFill>
                <a:srgbClr val="424242"/>
              </a:solidFill>
              <a:latin typeface="Roboto"/>
              <a:ea typeface="Roboto"/>
              <a:cs typeface="Roboto"/>
              <a:sym typeface="Roboto"/>
            </a:endParaRPr>
          </a:p>
          <a:p>
            <a:pPr indent="0" lvl="0" marL="0" rtl="0" algn="l">
              <a:spcBef>
                <a:spcPts val="16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6"/>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191" name="Google Shape;191;p26"/>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Activity: Consumption or not?</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92" name="Google Shape;192;p2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93" name="Google Shape;193;p26"/>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194" name="Google Shape;194;p26"/>
          <p:cNvSpPr txBox="1"/>
          <p:nvPr>
            <p:ph idx="1" type="body"/>
          </p:nvPr>
        </p:nvSpPr>
        <p:spPr>
          <a:xfrm>
            <a:off x="311700" y="1152475"/>
            <a:ext cx="8520600" cy="845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917">
                <a:solidFill>
                  <a:srgbClr val="414143"/>
                </a:solidFill>
                <a:latin typeface="Roboto"/>
                <a:ea typeface="Roboto"/>
                <a:cs typeface="Roboto"/>
                <a:sym typeface="Roboto"/>
              </a:rPr>
              <a:t>Given what you know about Theo and Shannon, list some things that are good and bad for their wealth:</a:t>
            </a:r>
            <a:endParaRPr sz="1917">
              <a:solidFill>
                <a:srgbClr val="00B2A9"/>
              </a:solidFill>
              <a:latin typeface="Roboto"/>
              <a:ea typeface="Roboto"/>
              <a:cs typeface="Roboto"/>
              <a:sym typeface="Roboto"/>
            </a:endParaRPr>
          </a:p>
        </p:txBody>
      </p:sp>
      <p:graphicFrame>
        <p:nvGraphicFramePr>
          <p:cNvPr id="195" name="Google Shape;195;p26"/>
          <p:cNvGraphicFramePr/>
          <p:nvPr/>
        </p:nvGraphicFramePr>
        <p:xfrm>
          <a:off x="589155" y="2161050"/>
          <a:ext cx="3000000" cy="3000000"/>
        </p:xfrm>
        <a:graphic>
          <a:graphicData uri="http://schemas.openxmlformats.org/drawingml/2006/table">
            <a:tbl>
              <a:tblPr>
                <a:noFill/>
                <a:tableStyleId>{28AE311C-4A3F-4FAC-9216-E39D8A6297B4}</a:tableStyleId>
              </a:tblPr>
              <a:tblGrid>
                <a:gridCol w="3959075"/>
                <a:gridCol w="3959075"/>
              </a:tblGrid>
              <a:tr h="2435300">
                <a:tc>
                  <a:txBody>
                    <a:bodyPr/>
                    <a:lstStyle/>
                    <a:p>
                      <a:pPr indent="0" lvl="0" marL="0" rtl="0" algn="ctr">
                        <a:spcBef>
                          <a:spcPts val="0"/>
                        </a:spcBef>
                        <a:spcAft>
                          <a:spcPts val="0"/>
                        </a:spcAft>
                        <a:buNone/>
                      </a:pPr>
                      <a:r>
                        <a:rPr b="1" lang="en" sz="1600">
                          <a:solidFill>
                            <a:srgbClr val="00B2A9"/>
                          </a:solidFill>
                          <a:latin typeface="Roboto"/>
                          <a:ea typeface="Roboto"/>
                          <a:cs typeface="Roboto"/>
                          <a:sym typeface="Roboto"/>
                        </a:rPr>
                        <a:t>Thrifty Theo</a:t>
                      </a:r>
                      <a:endParaRPr b="1" sz="1600">
                        <a:solidFill>
                          <a:srgbClr val="00B2A9"/>
                        </a:solidFill>
                        <a:latin typeface="Roboto"/>
                        <a:ea typeface="Roboto"/>
                        <a:cs typeface="Roboto"/>
                        <a:sym typeface="Roboto"/>
                      </a:endParaRPr>
                    </a:p>
                    <a:p>
                      <a:pPr indent="0" lvl="0" marL="0" rtl="0" algn="ctr">
                        <a:spcBef>
                          <a:spcPts val="0"/>
                        </a:spcBef>
                        <a:spcAft>
                          <a:spcPts val="0"/>
                        </a:spcAft>
                        <a:buNone/>
                      </a:pPr>
                      <a:r>
                        <a:t/>
                      </a:r>
                      <a:endParaRPr b="1" sz="1600">
                        <a:solidFill>
                          <a:srgbClr val="00B2A9"/>
                        </a:solidFill>
                        <a:latin typeface="Roboto"/>
                        <a:ea typeface="Roboto"/>
                        <a:cs typeface="Roboto"/>
                        <a:sym typeface="Roboto"/>
                      </a:endParaRPr>
                    </a:p>
                    <a:p>
                      <a:pPr indent="0" lvl="0" marL="0" rtl="0" algn="ctr">
                        <a:spcBef>
                          <a:spcPts val="0"/>
                        </a:spcBef>
                        <a:spcAft>
                          <a:spcPts val="0"/>
                        </a:spcAft>
                        <a:buNone/>
                      </a:pPr>
                      <a:r>
                        <a:t/>
                      </a:r>
                      <a:endParaRPr sz="1600">
                        <a:solidFill>
                          <a:srgbClr val="00B2A9"/>
                        </a:solidFill>
                        <a:latin typeface="Roboto"/>
                        <a:ea typeface="Roboto"/>
                        <a:cs typeface="Roboto"/>
                        <a:sym typeface="Roboto"/>
                      </a:endParaRPr>
                    </a:p>
                  </a:txBody>
                  <a:tcPr marT="91425" marB="91425" marR="91425" marL="91425">
                    <a:lnL cap="flat" cmpd="sng" w="28575">
                      <a:solidFill>
                        <a:srgbClr val="00B2A9"/>
                      </a:solidFill>
                      <a:prstDash val="solid"/>
                      <a:round/>
                      <a:headEnd len="sm" w="sm" type="none"/>
                      <a:tailEnd len="sm" w="sm" type="none"/>
                    </a:lnL>
                    <a:lnR cap="flat" cmpd="sng" w="28575">
                      <a:solidFill>
                        <a:srgbClr val="00B2A9"/>
                      </a:solidFill>
                      <a:prstDash val="solid"/>
                      <a:round/>
                      <a:headEnd len="sm" w="sm" type="none"/>
                      <a:tailEnd len="sm" w="sm" type="none"/>
                    </a:lnR>
                    <a:lnT cap="flat" cmpd="sng" w="28575">
                      <a:solidFill>
                        <a:srgbClr val="00B2A9"/>
                      </a:solidFill>
                      <a:prstDash val="solid"/>
                      <a:round/>
                      <a:headEnd len="sm" w="sm" type="none"/>
                      <a:tailEnd len="sm" w="sm" type="none"/>
                    </a:lnT>
                    <a:lnB cap="flat" cmpd="sng" w="28575">
                      <a:solidFill>
                        <a:srgbClr val="00B2A9"/>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00B2A9"/>
                          </a:solidFill>
                          <a:latin typeface="Roboto"/>
                          <a:ea typeface="Roboto"/>
                          <a:cs typeface="Roboto"/>
                          <a:sym typeface="Roboto"/>
                        </a:rPr>
                        <a:t>Showy Shannon</a:t>
                      </a:r>
                      <a:endParaRPr b="1" sz="1600">
                        <a:solidFill>
                          <a:srgbClr val="00B2A9"/>
                        </a:solidFill>
                        <a:latin typeface="Roboto"/>
                        <a:ea typeface="Roboto"/>
                        <a:cs typeface="Roboto"/>
                        <a:sym typeface="Roboto"/>
                      </a:endParaRPr>
                    </a:p>
                    <a:p>
                      <a:pPr indent="0" lvl="0" marL="0" rtl="0" algn="ctr">
                        <a:spcBef>
                          <a:spcPts val="0"/>
                        </a:spcBef>
                        <a:spcAft>
                          <a:spcPts val="0"/>
                        </a:spcAft>
                        <a:buNone/>
                      </a:pPr>
                      <a:r>
                        <a:t/>
                      </a:r>
                      <a:endParaRPr b="1" sz="1600">
                        <a:solidFill>
                          <a:srgbClr val="00B2A9"/>
                        </a:solidFill>
                        <a:latin typeface="Roboto"/>
                        <a:ea typeface="Roboto"/>
                        <a:cs typeface="Roboto"/>
                        <a:sym typeface="Roboto"/>
                      </a:endParaRPr>
                    </a:p>
                    <a:p>
                      <a:pPr indent="0" lvl="0" marL="0" rtl="0" algn="ctr">
                        <a:spcBef>
                          <a:spcPts val="0"/>
                        </a:spcBef>
                        <a:spcAft>
                          <a:spcPts val="0"/>
                        </a:spcAft>
                        <a:buNone/>
                      </a:pPr>
                      <a:r>
                        <a:t/>
                      </a:r>
                      <a:endParaRPr sz="1600">
                        <a:solidFill>
                          <a:srgbClr val="00B2A9"/>
                        </a:solidFill>
                        <a:latin typeface="Roboto"/>
                        <a:ea typeface="Roboto"/>
                        <a:cs typeface="Roboto"/>
                        <a:sym typeface="Roboto"/>
                      </a:endParaRPr>
                    </a:p>
                    <a:p>
                      <a:pPr indent="0" lvl="0" marL="0" rtl="0" algn="ctr">
                        <a:spcBef>
                          <a:spcPts val="1000"/>
                        </a:spcBef>
                        <a:spcAft>
                          <a:spcPts val="0"/>
                        </a:spcAft>
                        <a:buNone/>
                      </a:pPr>
                      <a:r>
                        <a:t/>
                      </a:r>
                      <a:endParaRPr sz="2000">
                        <a:solidFill>
                          <a:srgbClr val="00B2A9"/>
                        </a:solidFill>
                        <a:latin typeface="Roboto"/>
                        <a:ea typeface="Roboto"/>
                        <a:cs typeface="Roboto"/>
                        <a:sym typeface="Roboto"/>
                      </a:endParaRPr>
                    </a:p>
                  </a:txBody>
                  <a:tcPr marT="91425" marB="91425" marR="91425" marL="91425">
                    <a:lnL cap="flat" cmpd="sng" w="28575">
                      <a:solidFill>
                        <a:srgbClr val="00B2A9"/>
                      </a:solidFill>
                      <a:prstDash val="solid"/>
                      <a:round/>
                      <a:headEnd len="sm" w="sm" type="none"/>
                      <a:tailEnd len="sm" w="sm" type="none"/>
                    </a:lnL>
                    <a:lnR cap="flat" cmpd="sng" w="28575">
                      <a:solidFill>
                        <a:srgbClr val="00B2A9"/>
                      </a:solidFill>
                      <a:prstDash val="solid"/>
                      <a:round/>
                      <a:headEnd len="sm" w="sm" type="none"/>
                      <a:tailEnd len="sm" w="sm" type="none"/>
                    </a:lnR>
                    <a:lnT cap="flat" cmpd="sng" w="28575">
                      <a:solidFill>
                        <a:srgbClr val="00B2A9"/>
                      </a:solidFill>
                      <a:prstDash val="solid"/>
                      <a:round/>
                      <a:headEnd len="sm" w="sm" type="none"/>
                      <a:tailEnd len="sm" w="sm" type="none"/>
                    </a:lnT>
                    <a:lnB cap="flat" cmpd="sng" w="28575">
                      <a:solidFill>
                        <a:srgbClr val="00B2A9"/>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7"/>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The Four Key Concepts</a:t>
            </a:r>
            <a:endParaRPr b="1">
              <a:solidFill>
                <a:srgbClr val="1F3A93"/>
              </a:solidFill>
              <a:latin typeface="Roboto Condensed"/>
              <a:ea typeface="Roboto Condensed"/>
              <a:cs typeface="Roboto Condensed"/>
              <a:sym typeface="Roboto Condensed"/>
            </a:endParaRPr>
          </a:p>
        </p:txBody>
      </p:sp>
      <p:cxnSp>
        <p:nvCxnSpPr>
          <p:cNvPr id="201" name="Google Shape;201;p2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202" name="Google Shape;202;p27"/>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203" name="Google Shape;203;p27"/>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204" name="Google Shape;204;p27"/>
          <p:cNvSpPr txBox="1"/>
          <p:nvPr/>
        </p:nvSpPr>
        <p:spPr>
          <a:xfrm>
            <a:off x="396000" y="1219275"/>
            <a:ext cx="8520600" cy="325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1"/>
                </a:solidFill>
                <a:latin typeface="Roboto"/>
                <a:ea typeface="Roboto"/>
                <a:cs typeface="Roboto"/>
                <a:sym typeface="Roboto"/>
              </a:rPr>
              <a:t>We know from Theo and Shannon that cash is not enough to understand someone’s wealth. There are four concepts that we need to understand to assess someone’s wealth: </a:t>
            </a:r>
            <a:endParaRPr sz="1900">
              <a:solidFill>
                <a:schemeClr val="dk1"/>
              </a:solidFill>
              <a:latin typeface="Roboto"/>
              <a:ea typeface="Roboto"/>
              <a:cs typeface="Roboto"/>
              <a:sym typeface="Roboto"/>
            </a:endParaRPr>
          </a:p>
          <a:p>
            <a:pPr indent="0" lvl="0" marL="0" rtl="0" algn="l">
              <a:spcBef>
                <a:spcPts val="0"/>
              </a:spcBef>
              <a:spcAft>
                <a:spcPts val="0"/>
              </a:spcAft>
              <a:buNone/>
            </a:pPr>
            <a:r>
              <a:t/>
            </a:r>
            <a:endParaRPr sz="1900">
              <a:solidFill>
                <a:schemeClr val="dk1"/>
              </a:solidFill>
              <a:latin typeface="Roboto"/>
              <a:ea typeface="Roboto"/>
              <a:cs typeface="Roboto"/>
              <a:sym typeface="Roboto"/>
            </a:endParaRPr>
          </a:p>
          <a:p>
            <a:pPr indent="-349250" lvl="0" marL="914400" rtl="0" algn="l">
              <a:spcBef>
                <a:spcPts val="0"/>
              </a:spcBef>
              <a:spcAft>
                <a:spcPts val="0"/>
              </a:spcAft>
              <a:buClr>
                <a:srgbClr val="00B2A9"/>
              </a:buClr>
              <a:buSzPts val="1900"/>
              <a:buFont typeface="Roboto"/>
              <a:buChar char="●"/>
            </a:pPr>
            <a:r>
              <a:rPr b="1" lang="en" sz="1900">
                <a:solidFill>
                  <a:srgbClr val="00B2A9"/>
                </a:solidFill>
                <a:latin typeface="Roboto"/>
                <a:ea typeface="Roboto"/>
                <a:cs typeface="Roboto"/>
                <a:sym typeface="Roboto"/>
              </a:rPr>
              <a:t>Income</a:t>
            </a:r>
            <a:endParaRPr b="1" sz="1900">
              <a:solidFill>
                <a:srgbClr val="00B2A9"/>
              </a:solidFill>
              <a:latin typeface="Roboto"/>
              <a:ea typeface="Roboto"/>
              <a:cs typeface="Roboto"/>
              <a:sym typeface="Roboto"/>
            </a:endParaRPr>
          </a:p>
          <a:p>
            <a:pPr indent="-349250" lvl="0" marL="914400" rtl="0" algn="l">
              <a:spcBef>
                <a:spcPts val="1000"/>
              </a:spcBef>
              <a:spcAft>
                <a:spcPts val="0"/>
              </a:spcAft>
              <a:buClr>
                <a:srgbClr val="00B2A9"/>
              </a:buClr>
              <a:buSzPts val="1900"/>
              <a:buFont typeface="Roboto"/>
              <a:buChar char="●"/>
            </a:pPr>
            <a:r>
              <a:rPr b="1" lang="en" sz="1900">
                <a:solidFill>
                  <a:srgbClr val="00B2A9"/>
                </a:solidFill>
                <a:latin typeface="Roboto"/>
                <a:ea typeface="Roboto"/>
                <a:cs typeface="Roboto"/>
                <a:sym typeface="Roboto"/>
              </a:rPr>
              <a:t>Expense</a:t>
            </a:r>
            <a:endParaRPr b="1" sz="1900">
              <a:solidFill>
                <a:srgbClr val="00B2A9"/>
              </a:solidFill>
              <a:latin typeface="Roboto"/>
              <a:ea typeface="Roboto"/>
              <a:cs typeface="Roboto"/>
              <a:sym typeface="Roboto"/>
            </a:endParaRPr>
          </a:p>
          <a:p>
            <a:pPr indent="-349250" lvl="0" marL="914400" rtl="0" algn="l">
              <a:spcBef>
                <a:spcPts val="1000"/>
              </a:spcBef>
              <a:spcAft>
                <a:spcPts val="0"/>
              </a:spcAft>
              <a:buClr>
                <a:srgbClr val="00B2A9"/>
              </a:buClr>
              <a:buSzPts val="1900"/>
              <a:buFont typeface="Roboto"/>
              <a:buChar char="●"/>
            </a:pPr>
            <a:r>
              <a:rPr b="1" lang="en" sz="1900">
                <a:solidFill>
                  <a:srgbClr val="00B2A9"/>
                </a:solidFill>
                <a:latin typeface="Roboto"/>
                <a:ea typeface="Roboto"/>
                <a:cs typeface="Roboto"/>
                <a:sym typeface="Roboto"/>
              </a:rPr>
              <a:t>Asset</a:t>
            </a:r>
            <a:endParaRPr b="1" sz="1900">
              <a:solidFill>
                <a:srgbClr val="00B2A9"/>
              </a:solidFill>
              <a:latin typeface="Roboto"/>
              <a:ea typeface="Roboto"/>
              <a:cs typeface="Roboto"/>
              <a:sym typeface="Roboto"/>
            </a:endParaRPr>
          </a:p>
          <a:p>
            <a:pPr indent="-349250" lvl="0" marL="914400" rtl="0" algn="l">
              <a:spcBef>
                <a:spcPts val="1000"/>
              </a:spcBef>
              <a:spcAft>
                <a:spcPts val="0"/>
              </a:spcAft>
              <a:buClr>
                <a:srgbClr val="00B2A9"/>
              </a:buClr>
              <a:buSzPts val="1900"/>
              <a:buFont typeface="Roboto"/>
              <a:buChar char="●"/>
            </a:pPr>
            <a:r>
              <a:rPr b="1" lang="en" sz="1900">
                <a:solidFill>
                  <a:srgbClr val="00B2A9"/>
                </a:solidFill>
                <a:latin typeface="Roboto"/>
                <a:ea typeface="Roboto"/>
                <a:cs typeface="Roboto"/>
                <a:sym typeface="Roboto"/>
              </a:rPr>
              <a:t>Liability</a:t>
            </a:r>
            <a:endParaRPr b="1" sz="1900">
              <a:solidFill>
                <a:srgbClr val="00B2A9"/>
              </a:solidFill>
              <a:latin typeface="Roboto"/>
              <a:ea typeface="Roboto"/>
              <a:cs typeface="Roboto"/>
              <a:sym typeface="Roboto"/>
            </a:endParaRPr>
          </a:p>
          <a:p>
            <a:pPr indent="0" lvl="0" marL="0" rtl="0" algn="l">
              <a:spcBef>
                <a:spcPts val="1000"/>
              </a:spcBef>
              <a:spcAft>
                <a:spcPts val="0"/>
              </a:spcAft>
              <a:buNone/>
            </a:pPr>
            <a:r>
              <a:t/>
            </a:r>
            <a:endParaRPr i="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8"/>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210" name="Google Shape;210;p2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cxnSp>
        <p:nvCxnSpPr>
          <p:cNvPr id="211" name="Google Shape;211;p28"/>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cxnSp>
        <p:nvCxnSpPr>
          <p:cNvPr id="212" name="Google Shape;212;p28"/>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213" name="Google Shape;213;p28"/>
          <p:cNvPicPr preferRelativeResize="0"/>
          <p:nvPr/>
        </p:nvPicPr>
        <p:blipFill>
          <a:blip r:embed="rId3">
            <a:alphaModFix/>
          </a:blip>
          <a:stretch>
            <a:fillRect/>
          </a:stretch>
        </p:blipFill>
        <p:spPr>
          <a:xfrm>
            <a:off x="7798475" y="41425"/>
            <a:ext cx="910725" cy="910725"/>
          </a:xfrm>
          <a:prstGeom prst="rect">
            <a:avLst/>
          </a:prstGeom>
          <a:noFill/>
          <a:ln>
            <a:noFill/>
          </a:ln>
        </p:spPr>
      </p:pic>
      <p:pic>
        <p:nvPicPr>
          <p:cNvPr id="214" name="Google Shape;214;p28"/>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
        <p:nvSpPr>
          <p:cNvPr id="215" name="Google Shape;215;p28"/>
          <p:cNvSpPr txBox="1"/>
          <p:nvPr/>
        </p:nvSpPr>
        <p:spPr>
          <a:xfrm>
            <a:off x="389350" y="1131570"/>
            <a:ext cx="3149400" cy="344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rPr b="1" lang="en" sz="1600">
                <a:solidFill>
                  <a:srgbClr val="424242"/>
                </a:solidFill>
                <a:latin typeface="Roboto"/>
                <a:ea typeface="Roboto"/>
                <a:cs typeface="Roboto"/>
                <a:sym typeface="Roboto"/>
              </a:rPr>
              <a:t>Income</a:t>
            </a:r>
            <a:endParaRPr b="1" sz="1600">
              <a:solidFill>
                <a:srgbClr val="424242"/>
              </a:solidFill>
              <a:latin typeface="Roboto"/>
              <a:ea typeface="Roboto"/>
              <a:cs typeface="Roboto"/>
              <a:sym typeface="Roboto"/>
            </a:endParaRPr>
          </a:p>
          <a:p>
            <a:pPr indent="0" lvl="0" marL="0" rtl="0" algn="l">
              <a:spcBef>
                <a:spcPts val="16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600"/>
          </a:p>
          <a:p>
            <a:pPr indent="0" lvl="0" marL="0" rtl="0" algn="l">
              <a:spcBef>
                <a:spcPts val="0"/>
              </a:spcBef>
              <a:spcAft>
                <a:spcPts val="0"/>
              </a:spcAft>
              <a:buNone/>
            </a:pPr>
            <a:r>
              <a:rPr lang="en" sz="1600"/>
              <a:t>What are some other forms of income?</a:t>
            </a:r>
            <a:endParaRPr sz="1600"/>
          </a:p>
        </p:txBody>
      </p:sp>
      <p:sp>
        <p:nvSpPr>
          <p:cNvPr id="216" name="Google Shape;216;p28"/>
          <p:cNvSpPr txBox="1"/>
          <p:nvPr/>
        </p:nvSpPr>
        <p:spPr>
          <a:xfrm>
            <a:off x="3811525" y="1105250"/>
            <a:ext cx="5225700" cy="3140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b="1" lang="en" sz="1600">
                <a:solidFill>
                  <a:srgbClr val="424242"/>
                </a:solidFill>
                <a:latin typeface="Roboto"/>
                <a:ea typeface="Roboto"/>
                <a:cs typeface="Roboto"/>
                <a:sym typeface="Roboto"/>
              </a:rPr>
              <a:t>Definition:</a:t>
            </a:r>
            <a:r>
              <a:rPr lang="en" sz="1600">
                <a:solidFill>
                  <a:srgbClr val="424242"/>
                </a:solidFill>
                <a:latin typeface="Roboto"/>
                <a:ea typeface="Roboto"/>
                <a:cs typeface="Roboto"/>
                <a:sym typeface="Roboto"/>
              </a:rPr>
              <a:t> Money received that leads to an increase in wealth.</a:t>
            </a:r>
            <a:endParaRPr sz="1600">
              <a:solidFill>
                <a:srgbClr val="424242"/>
              </a:solidFill>
              <a:latin typeface="Roboto"/>
              <a:ea typeface="Roboto"/>
              <a:cs typeface="Roboto"/>
              <a:sym typeface="Roboto"/>
            </a:endParaRPr>
          </a:p>
          <a:p>
            <a:pPr indent="-330200" lvl="0" marL="457200" rtl="0" algn="l">
              <a:spcBef>
                <a:spcPts val="0"/>
              </a:spcBef>
              <a:spcAft>
                <a:spcPts val="0"/>
              </a:spcAft>
              <a:buClr>
                <a:srgbClr val="424242"/>
              </a:buClr>
              <a:buSzPts val="1600"/>
              <a:buFont typeface="Roboto"/>
              <a:buChar char="●"/>
            </a:pPr>
            <a:r>
              <a:rPr lang="en" sz="1600">
                <a:solidFill>
                  <a:srgbClr val="424242"/>
                </a:solidFill>
                <a:latin typeface="Roboto"/>
                <a:ea typeface="Roboto"/>
                <a:cs typeface="Roboto"/>
                <a:sym typeface="Roboto"/>
              </a:rPr>
              <a:t>When you receive income, your ability to consume increases.</a:t>
            </a:r>
            <a:endParaRPr sz="1600">
              <a:solidFill>
                <a:srgbClr val="424242"/>
              </a:solidFill>
              <a:latin typeface="Roboto"/>
              <a:ea typeface="Roboto"/>
              <a:cs typeface="Roboto"/>
              <a:sym typeface="Roboto"/>
            </a:endParaRPr>
          </a:p>
          <a:p>
            <a:pPr indent="0" lvl="0" marL="914400" rtl="0" algn="l">
              <a:spcBef>
                <a:spcPts val="0"/>
              </a:spcBef>
              <a:spcAft>
                <a:spcPts val="0"/>
              </a:spcAft>
              <a:buClr>
                <a:schemeClr val="dk1"/>
              </a:buClr>
              <a:buSzPts val="1100"/>
              <a:buFont typeface="Arial"/>
              <a:buNone/>
            </a:pPr>
            <a:r>
              <a:t/>
            </a:r>
            <a:endParaRPr sz="1600">
              <a:solidFill>
                <a:srgbClr val="42424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600" u="sng">
                <a:solidFill>
                  <a:srgbClr val="424242"/>
                </a:solidFill>
                <a:latin typeface="Roboto"/>
                <a:ea typeface="Roboto"/>
                <a:cs typeface="Roboto"/>
                <a:sym typeface="Roboto"/>
              </a:rPr>
              <a:t>Note 1: </a:t>
            </a:r>
            <a:r>
              <a:rPr lang="en" sz="1600">
                <a:solidFill>
                  <a:srgbClr val="424242"/>
                </a:solidFill>
                <a:latin typeface="Roboto"/>
                <a:ea typeface="Roboto"/>
                <a:cs typeface="Roboto"/>
                <a:sym typeface="Roboto"/>
              </a:rPr>
              <a:t>The most common form of income is a salary earned for the work you complete.</a:t>
            </a:r>
            <a:endParaRPr sz="1600">
              <a:solidFill>
                <a:srgbClr val="424242"/>
              </a:solidFill>
              <a:latin typeface="Roboto"/>
              <a:ea typeface="Roboto"/>
              <a:cs typeface="Roboto"/>
              <a:sym typeface="Roboto"/>
            </a:endParaRPr>
          </a:p>
          <a:p>
            <a:pPr indent="-330200" lvl="0" marL="457200" rtl="0" algn="l">
              <a:spcBef>
                <a:spcPts val="0"/>
              </a:spcBef>
              <a:spcAft>
                <a:spcPts val="0"/>
              </a:spcAft>
              <a:buClr>
                <a:srgbClr val="424242"/>
              </a:buClr>
              <a:buSzPts val="1600"/>
              <a:buFont typeface="Roboto"/>
              <a:buChar char="●"/>
            </a:pPr>
            <a:r>
              <a:rPr lang="en" sz="1600">
                <a:solidFill>
                  <a:srgbClr val="424242"/>
                </a:solidFill>
                <a:latin typeface="Roboto"/>
                <a:ea typeface="Roboto"/>
                <a:cs typeface="Roboto"/>
                <a:sym typeface="Roboto"/>
              </a:rPr>
              <a:t>When your job pays you, you receive income.</a:t>
            </a:r>
            <a:endParaRPr sz="1600">
              <a:solidFill>
                <a:srgbClr val="42424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600">
              <a:solidFill>
                <a:srgbClr val="424242"/>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9"/>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222" name="Google Shape;222;p2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cxnSp>
        <p:nvCxnSpPr>
          <p:cNvPr id="223" name="Google Shape;223;p29"/>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cxnSp>
        <p:nvCxnSpPr>
          <p:cNvPr id="224" name="Google Shape;224;p29"/>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225" name="Google Shape;225;p29"/>
          <p:cNvPicPr preferRelativeResize="0"/>
          <p:nvPr/>
        </p:nvPicPr>
        <p:blipFill>
          <a:blip r:embed="rId3">
            <a:alphaModFix/>
          </a:blip>
          <a:stretch>
            <a:fillRect/>
          </a:stretch>
        </p:blipFill>
        <p:spPr>
          <a:xfrm>
            <a:off x="7798475" y="41425"/>
            <a:ext cx="910725" cy="910725"/>
          </a:xfrm>
          <a:prstGeom prst="rect">
            <a:avLst/>
          </a:prstGeom>
          <a:noFill/>
          <a:ln>
            <a:noFill/>
          </a:ln>
        </p:spPr>
      </p:pic>
      <p:pic>
        <p:nvPicPr>
          <p:cNvPr id="226" name="Google Shape;226;p29"/>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
        <p:nvSpPr>
          <p:cNvPr id="227" name="Google Shape;227;p29"/>
          <p:cNvSpPr txBox="1"/>
          <p:nvPr/>
        </p:nvSpPr>
        <p:spPr>
          <a:xfrm>
            <a:off x="452650" y="1116225"/>
            <a:ext cx="3065400" cy="413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rPr b="1" lang="en" sz="1600">
                <a:solidFill>
                  <a:srgbClr val="424242"/>
                </a:solidFill>
                <a:latin typeface="Roboto"/>
                <a:ea typeface="Roboto"/>
                <a:cs typeface="Roboto"/>
                <a:sym typeface="Roboto"/>
              </a:rPr>
              <a:t>Expense</a:t>
            </a:r>
            <a:endParaRPr b="1" sz="16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t/>
            </a:r>
            <a:endParaRPr b="1" sz="16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t/>
            </a:r>
            <a:endParaRPr b="1" sz="16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t/>
            </a:r>
            <a:endParaRPr b="1" sz="16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t/>
            </a:r>
            <a:endParaRPr sz="16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rPr lang="en" sz="1600">
                <a:solidFill>
                  <a:srgbClr val="424242"/>
                </a:solidFill>
                <a:latin typeface="Roboto"/>
                <a:ea typeface="Roboto"/>
                <a:cs typeface="Roboto"/>
                <a:sym typeface="Roboto"/>
              </a:rPr>
              <a:t>What are some other examples of expenses?</a:t>
            </a:r>
            <a:endParaRPr sz="1600">
              <a:solidFill>
                <a:srgbClr val="424242"/>
              </a:solidFill>
              <a:latin typeface="Roboto"/>
              <a:ea typeface="Roboto"/>
              <a:cs typeface="Roboto"/>
              <a:sym typeface="Roboto"/>
            </a:endParaRPr>
          </a:p>
          <a:p>
            <a:pPr indent="0" lvl="0" marL="0" rtl="0" algn="l">
              <a:spcBef>
                <a:spcPts val="1600"/>
              </a:spcBef>
              <a:spcAft>
                <a:spcPts val="0"/>
              </a:spcAft>
              <a:buNone/>
            </a:pPr>
            <a:r>
              <a:t/>
            </a:r>
            <a:endParaRPr/>
          </a:p>
        </p:txBody>
      </p:sp>
      <p:sp>
        <p:nvSpPr>
          <p:cNvPr id="228" name="Google Shape;228;p29"/>
          <p:cNvSpPr txBox="1"/>
          <p:nvPr/>
        </p:nvSpPr>
        <p:spPr>
          <a:xfrm>
            <a:off x="3821775" y="1105250"/>
            <a:ext cx="5215500" cy="3386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b="1" lang="en" sz="1600">
                <a:solidFill>
                  <a:srgbClr val="424242"/>
                </a:solidFill>
                <a:latin typeface="Roboto"/>
                <a:ea typeface="Roboto"/>
                <a:cs typeface="Roboto"/>
                <a:sym typeface="Roboto"/>
              </a:rPr>
              <a:t>Definition:</a:t>
            </a:r>
            <a:r>
              <a:rPr lang="en" sz="1600">
                <a:solidFill>
                  <a:srgbClr val="424242"/>
                </a:solidFill>
                <a:latin typeface="Roboto"/>
                <a:ea typeface="Roboto"/>
                <a:cs typeface="Roboto"/>
                <a:sym typeface="Roboto"/>
              </a:rPr>
              <a:t> The money spent on something (cost), which leads to a decrease in wealth</a:t>
            </a:r>
            <a:endParaRPr sz="1600">
              <a:solidFill>
                <a:srgbClr val="424242"/>
              </a:solidFill>
              <a:latin typeface="Roboto"/>
              <a:ea typeface="Roboto"/>
              <a:cs typeface="Roboto"/>
              <a:sym typeface="Roboto"/>
            </a:endParaRPr>
          </a:p>
          <a:p>
            <a:pPr indent="-330200" lvl="0" marL="457200" rtl="0" algn="l">
              <a:spcBef>
                <a:spcPts val="0"/>
              </a:spcBef>
              <a:spcAft>
                <a:spcPts val="0"/>
              </a:spcAft>
              <a:buClr>
                <a:srgbClr val="424242"/>
              </a:buClr>
              <a:buSzPts val="1600"/>
              <a:buFont typeface="Roboto"/>
              <a:buChar char="●"/>
            </a:pPr>
            <a:r>
              <a:rPr lang="en" sz="1600">
                <a:solidFill>
                  <a:srgbClr val="424242"/>
                </a:solidFill>
                <a:latin typeface="Roboto"/>
                <a:ea typeface="Roboto"/>
                <a:cs typeface="Roboto"/>
                <a:sym typeface="Roboto"/>
              </a:rPr>
              <a:t>When you incur (are subject to) expenses, your ability to consume decreases.</a:t>
            </a:r>
            <a:endParaRPr sz="1600">
              <a:solidFill>
                <a:srgbClr val="424242"/>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sz="1600">
              <a:solidFill>
                <a:srgbClr val="42424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600" u="sng">
                <a:solidFill>
                  <a:srgbClr val="424242"/>
                </a:solidFill>
                <a:latin typeface="Roboto"/>
                <a:ea typeface="Roboto"/>
                <a:cs typeface="Roboto"/>
                <a:sym typeface="Roboto"/>
              </a:rPr>
              <a:t>Note 1:</a:t>
            </a:r>
            <a:r>
              <a:rPr lang="en" sz="1600">
                <a:solidFill>
                  <a:srgbClr val="424242"/>
                </a:solidFill>
                <a:latin typeface="Roboto"/>
                <a:ea typeface="Roboto"/>
                <a:cs typeface="Roboto"/>
                <a:sym typeface="Roboto"/>
              </a:rPr>
              <a:t> The most common kind of expense is when you spend cash to consume.</a:t>
            </a:r>
            <a:endParaRPr sz="1600">
              <a:solidFill>
                <a:srgbClr val="424242"/>
              </a:solidFill>
              <a:latin typeface="Roboto"/>
              <a:ea typeface="Roboto"/>
              <a:cs typeface="Roboto"/>
              <a:sym typeface="Roboto"/>
            </a:endParaRPr>
          </a:p>
          <a:p>
            <a:pPr indent="-330200" lvl="0" marL="457200" rtl="0" algn="l">
              <a:spcBef>
                <a:spcPts val="0"/>
              </a:spcBef>
              <a:spcAft>
                <a:spcPts val="0"/>
              </a:spcAft>
              <a:buClr>
                <a:srgbClr val="424242"/>
              </a:buClr>
              <a:buSzPts val="1600"/>
              <a:buFont typeface="Roboto"/>
              <a:buChar char="●"/>
            </a:pPr>
            <a:r>
              <a:rPr lang="en" sz="1600">
                <a:solidFill>
                  <a:srgbClr val="424242"/>
                </a:solidFill>
                <a:latin typeface="Roboto"/>
                <a:ea typeface="Roboto"/>
                <a:cs typeface="Roboto"/>
                <a:sym typeface="Roboto"/>
              </a:rPr>
              <a:t>When you pay $10 to see a movie in a theater, you incur an expense.</a:t>
            </a:r>
            <a:endParaRPr sz="1600">
              <a:solidFill>
                <a:srgbClr val="424242"/>
              </a:solidFill>
              <a:latin typeface="Roboto"/>
              <a:ea typeface="Roboto"/>
              <a:cs typeface="Roboto"/>
              <a:sym typeface="Roboto"/>
            </a:endParaRPr>
          </a:p>
          <a:p>
            <a:pPr indent="0" lvl="0" marL="0" rtl="0" algn="l">
              <a:spcBef>
                <a:spcPts val="0"/>
              </a:spcBef>
              <a:spcAft>
                <a:spcPts val="0"/>
              </a:spcAft>
              <a:buNone/>
            </a:pPr>
            <a:r>
              <a:t/>
            </a:r>
            <a:endParaRPr sz="1600">
              <a:solidFill>
                <a:srgbClr val="42424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0"/>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Income &amp; Expense involve changes in wealth</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234" name="Google Shape;234;p3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235" name="Google Shape;235;p30"/>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236" name="Google Shape;236;p30"/>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237" name="Google Shape;237;p30"/>
          <p:cNvSpPr txBox="1"/>
          <p:nvPr/>
        </p:nvSpPr>
        <p:spPr>
          <a:xfrm>
            <a:off x="396125" y="1163500"/>
            <a:ext cx="8277300" cy="211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900">
                <a:solidFill>
                  <a:srgbClr val="00B2A9"/>
                </a:solidFill>
                <a:latin typeface="Roboto"/>
                <a:ea typeface="Roboto"/>
                <a:cs typeface="Roboto"/>
                <a:sym typeface="Roboto"/>
              </a:rPr>
              <a:t>Income</a:t>
            </a:r>
            <a:r>
              <a:rPr lang="en" sz="1900">
                <a:solidFill>
                  <a:schemeClr val="dk1"/>
                </a:solidFill>
                <a:latin typeface="Roboto"/>
                <a:ea typeface="Roboto"/>
                <a:cs typeface="Roboto"/>
                <a:sym typeface="Roboto"/>
              </a:rPr>
              <a:t> and </a:t>
            </a:r>
            <a:r>
              <a:rPr b="1" lang="en" sz="1900">
                <a:solidFill>
                  <a:srgbClr val="00B2A9"/>
                </a:solidFill>
                <a:latin typeface="Roboto"/>
                <a:ea typeface="Roboto"/>
                <a:cs typeface="Roboto"/>
                <a:sym typeface="Roboto"/>
              </a:rPr>
              <a:t>expenses</a:t>
            </a:r>
            <a:r>
              <a:rPr lang="en" sz="1900">
                <a:solidFill>
                  <a:schemeClr val="dk1"/>
                </a:solidFill>
                <a:latin typeface="Roboto"/>
                <a:ea typeface="Roboto"/>
                <a:cs typeface="Roboto"/>
                <a:sym typeface="Roboto"/>
              </a:rPr>
              <a:t> both lead to a change in wealth. They allow us to track whether your wealth is going up or down.</a:t>
            </a:r>
            <a:endParaRPr sz="1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900">
                <a:solidFill>
                  <a:schemeClr val="dk1"/>
                </a:solidFill>
                <a:latin typeface="Roboto"/>
                <a:ea typeface="Roboto"/>
                <a:cs typeface="Roboto"/>
                <a:sym typeface="Roboto"/>
              </a:rPr>
              <a:t>But what if we want to </a:t>
            </a:r>
            <a:r>
              <a:rPr lang="en" sz="1900">
                <a:solidFill>
                  <a:schemeClr val="dk1"/>
                </a:solidFill>
                <a:latin typeface="Roboto"/>
                <a:ea typeface="Roboto"/>
                <a:cs typeface="Roboto"/>
                <a:sym typeface="Roboto"/>
              </a:rPr>
              <a:t>measure</a:t>
            </a:r>
            <a:r>
              <a:rPr lang="en" sz="1900">
                <a:solidFill>
                  <a:schemeClr val="dk1"/>
                </a:solidFill>
                <a:latin typeface="Roboto"/>
                <a:ea typeface="Roboto"/>
                <a:cs typeface="Roboto"/>
                <a:sym typeface="Roboto"/>
              </a:rPr>
              <a:t> your wealth at a fixed point in time? </a:t>
            </a:r>
            <a:endParaRPr sz="1900">
              <a:solidFill>
                <a:schemeClr val="dk1"/>
              </a:solidFill>
              <a:latin typeface="Roboto"/>
              <a:ea typeface="Roboto"/>
              <a:cs typeface="Roboto"/>
              <a:sym typeface="Roboto"/>
            </a:endParaRPr>
          </a:p>
          <a:p>
            <a:pPr indent="0" lvl="0" marL="0" rtl="0" algn="l">
              <a:spcBef>
                <a:spcPts val="0"/>
              </a:spcBef>
              <a:spcAft>
                <a:spcPts val="0"/>
              </a:spcAft>
              <a:buNone/>
            </a:pPr>
            <a:r>
              <a:t/>
            </a:r>
            <a:endParaRPr sz="1900">
              <a:solidFill>
                <a:schemeClr val="dk1"/>
              </a:solidFill>
              <a:latin typeface="Roboto"/>
              <a:ea typeface="Roboto"/>
              <a:cs typeface="Roboto"/>
              <a:sym typeface="Roboto"/>
            </a:endParaRPr>
          </a:p>
          <a:p>
            <a:pPr indent="0" lvl="0" marL="0" rtl="0" algn="l">
              <a:spcBef>
                <a:spcPts val="0"/>
              </a:spcBef>
              <a:spcAft>
                <a:spcPts val="0"/>
              </a:spcAft>
              <a:buNone/>
            </a:pPr>
            <a:r>
              <a:rPr lang="en" sz="1900">
                <a:solidFill>
                  <a:schemeClr val="dk1"/>
                </a:solidFill>
                <a:latin typeface="Roboto"/>
                <a:ea typeface="Roboto"/>
                <a:cs typeface="Roboto"/>
                <a:sym typeface="Roboto"/>
              </a:rPr>
              <a:t>For that, we need to understand </a:t>
            </a:r>
            <a:r>
              <a:rPr b="1" lang="en" sz="1900">
                <a:solidFill>
                  <a:srgbClr val="00B2A9"/>
                </a:solidFill>
                <a:latin typeface="Roboto"/>
                <a:ea typeface="Roboto"/>
                <a:cs typeface="Roboto"/>
                <a:sym typeface="Roboto"/>
              </a:rPr>
              <a:t>assets</a:t>
            </a:r>
            <a:r>
              <a:rPr lang="en" sz="1900">
                <a:solidFill>
                  <a:schemeClr val="dk1"/>
                </a:solidFill>
                <a:latin typeface="Roboto"/>
                <a:ea typeface="Roboto"/>
                <a:cs typeface="Roboto"/>
                <a:sym typeface="Roboto"/>
              </a:rPr>
              <a:t> and </a:t>
            </a:r>
            <a:r>
              <a:rPr b="1" lang="en" sz="1900">
                <a:solidFill>
                  <a:srgbClr val="00B2A9"/>
                </a:solidFill>
                <a:latin typeface="Roboto"/>
                <a:ea typeface="Roboto"/>
                <a:cs typeface="Roboto"/>
                <a:sym typeface="Roboto"/>
              </a:rPr>
              <a:t>liabilities</a:t>
            </a:r>
            <a:endParaRPr i="1" sz="1900">
              <a:solidFill>
                <a:srgbClr val="00B2A9"/>
              </a:solidFill>
              <a:latin typeface="Roboto"/>
              <a:ea typeface="Roboto"/>
              <a:cs typeface="Roboto"/>
              <a:sym typeface="Roboto"/>
            </a:endParaRPr>
          </a:p>
        </p:txBody>
      </p:sp>
      <p:pic>
        <p:nvPicPr>
          <p:cNvPr id="238" name="Google Shape;238;p30"/>
          <p:cNvPicPr preferRelativeResize="0"/>
          <p:nvPr/>
        </p:nvPicPr>
        <p:blipFill>
          <a:blip r:embed="rId5">
            <a:alphaModFix/>
          </a:blip>
          <a:stretch>
            <a:fillRect/>
          </a:stretch>
        </p:blipFill>
        <p:spPr>
          <a:xfrm>
            <a:off x="6334025" y="2571750"/>
            <a:ext cx="2932200" cy="2932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1"/>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244" name="Google Shape;244;p3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cxnSp>
        <p:nvCxnSpPr>
          <p:cNvPr id="245" name="Google Shape;245;p31"/>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cxnSp>
        <p:nvCxnSpPr>
          <p:cNvPr id="246" name="Google Shape;246;p31"/>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247" name="Google Shape;247;p31"/>
          <p:cNvPicPr preferRelativeResize="0"/>
          <p:nvPr/>
        </p:nvPicPr>
        <p:blipFill>
          <a:blip r:embed="rId3">
            <a:alphaModFix/>
          </a:blip>
          <a:stretch>
            <a:fillRect/>
          </a:stretch>
        </p:blipFill>
        <p:spPr>
          <a:xfrm>
            <a:off x="7798475" y="41425"/>
            <a:ext cx="910725" cy="910725"/>
          </a:xfrm>
          <a:prstGeom prst="rect">
            <a:avLst/>
          </a:prstGeom>
          <a:noFill/>
          <a:ln>
            <a:noFill/>
          </a:ln>
        </p:spPr>
      </p:pic>
      <p:pic>
        <p:nvPicPr>
          <p:cNvPr id="248" name="Google Shape;248;p31"/>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
        <p:nvSpPr>
          <p:cNvPr id="249" name="Google Shape;249;p31"/>
          <p:cNvSpPr txBox="1"/>
          <p:nvPr/>
        </p:nvSpPr>
        <p:spPr>
          <a:xfrm>
            <a:off x="409575" y="1163500"/>
            <a:ext cx="3160200" cy="141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rPr b="1" lang="en" sz="1600">
                <a:solidFill>
                  <a:srgbClr val="424242"/>
                </a:solidFill>
                <a:latin typeface="Roboto"/>
                <a:ea typeface="Roboto"/>
                <a:cs typeface="Roboto"/>
                <a:sym typeface="Roboto"/>
              </a:rPr>
              <a:t>Assets</a:t>
            </a:r>
            <a:endParaRPr b="1" sz="1600">
              <a:solidFill>
                <a:srgbClr val="424242"/>
              </a:solidFill>
              <a:latin typeface="Roboto"/>
              <a:ea typeface="Roboto"/>
              <a:cs typeface="Roboto"/>
              <a:sym typeface="Roboto"/>
            </a:endParaRPr>
          </a:p>
          <a:p>
            <a:pPr indent="0" lvl="0" marL="0" rtl="0" algn="l">
              <a:spcBef>
                <a:spcPts val="1600"/>
              </a:spcBef>
              <a:spcAft>
                <a:spcPts val="0"/>
              </a:spcAft>
              <a:buNone/>
            </a:pPr>
            <a:r>
              <a:t/>
            </a:r>
            <a:endParaRPr/>
          </a:p>
        </p:txBody>
      </p:sp>
      <p:sp>
        <p:nvSpPr>
          <p:cNvPr id="250" name="Google Shape;250;p31"/>
          <p:cNvSpPr txBox="1"/>
          <p:nvPr/>
        </p:nvSpPr>
        <p:spPr>
          <a:xfrm>
            <a:off x="3814275" y="1177250"/>
            <a:ext cx="5329800" cy="3417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b="1" lang="en" sz="1600">
                <a:solidFill>
                  <a:schemeClr val="dk1"/>
                </a:solidFill>
                <a:latin typeface="Roboto"/>
                <a:ea typeface="Roboto"/>
                <a:cs typeface="Roboto"/>
                <a:sym typeface="Roboto"/>
              </a:rPr>
              <a:t>Definition: </a:t>
            </a:r>
            <a:r>
              <a:rPr lang="en" sz="1600">
                <a:solidFill>
                  <a:schemeClr val="dk1"/>
                </a:solidFill>
                <a:latin typeface="Roboto"/>
                <a:ea typeface="Roboto"/>
                <a:cs typeface="Roboto"/>
                <a:sym typeface="Roboto"/>
              </a:rPr>
              <a:t>Anything that holds value and can be converted into cash. (The more assets you have, the greater your wealth)</a:t>
            </a:r>
            <a:endParaRPr sz="1600">
              <a:solidFill>
                <a:schemeClr val="dk1"/>
              </a:solidFill>
              <a:latin typeface="Roboto"/>
              <a:ea typeface="Roboto"/>
              <a:cs typeface="Roboto"/>
              <a:sym typeface="Roboto"/>
            </a:endParaRPr>
          </a:p>
          <a:p>
            <a:pPr indent="0" lvl="0" marL="914400" rtl="0" algn="l">
              <a:spcBef>
                <a:spcPts val="0"/>
              </a:spcBef>
              <a:spcAft>
                <a:spcPts val="0"/>
              </a:spcAft>
              <a:buClr>
                <a:schemeClr val="dk1"/>
              </a:buClr>
              <a:buSzPts val="1100"/>
              <a:buFont typeface="Arial"/>
              <a:buNone/>
            </a:pPr>
            <a:r>
              <a:t/>
            </a:r>
            <a:endParaRPr sz="16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600">
                <a:solidFill>
                  <a:schemeClr val="dk1"/>
                </a:solidFill>
                <a:latin typeface="Roboto"/>
                <a:ea typeface="Roboto"/>
                <a:cs typeface="Roboto"/>
                <a:sym typeface="Roboto"/>
              </a:rPr>
              <a:t>1) The most common kind of asset is an item that can be sold in the future.</a:t>
            </a:r>
            <a:endParaRPr sz="1600">
              <a:solidFill>
                <a:schemeClr val="dk1"/>
              </a:solidFill>
              <a:latin typeface="Roboto"/>
              <a:ea typeface="Roboto"/>
              <a:cs typeface="Roboto"/>
              <a:sym typeface="Roboto"/>
            </a:endParaRPr>
          </a:p>
          <a:p>
            <a:pPr indent="-330200" lvl="0" marL="457200" rtl="0" algn="l">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For example real estate, a car, or stocks</a:t>
            </a:r>
            <a:endParaRPr sz="1600">
              <a:solidFill>
                <a:schemeClr val="dk1"/>
              </a:solidFill>
              <a:latin typeface="Roboto"/>
              <a:ea typeface="Roboto"/>
              <a:cs typeface="Roboto"/>
              <a:sym typeface="Roboto"/>
            </a:endParaRPr>
          </a:p>
          <a:p>
            <a:pPr indent="-330200" lvl="0" marL="457200" rtl="0" algn="l">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Owning these items increases wealth, since you can sell them and use the cash for consumption</a:t>
            </a:r>
            <a:endParaRPr sz="1600">
              <a:solidFill>
                <a:schemeClr val="dk1"/>
              </a:solidFill>
              <a:latin typeface="Roboto"/>
              <a:ea typeface="Roboto"/>
              <a:cs typeface="Roboto"/>
              <a:sym typeface="Roboto"/>
            </a:endParaRPr>
          </a:p>
          <a:p>
            <a:pPr indent="0" lvl="0" marL="1371600" rtl="0" algn="l">
              <a:spcBef>
                <a:spcPts val="0"/>
              </a:spcBef>
              <a:spcAft>
                <a:spcPts val="0"/>
              </a:spcAft>
              <a:buClr>
                <a:schemeClr val="dk1"/>
              </a:buClr>
              <a:buSzPts val="1100"/>
              <a:buFont typeface="Arial"/>
              <a:buNone/>
            </a:pPr>
            <a:r>
              <a:t/>
            </a:r>
            <a:endParaRPr sz="16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600">
                <a:solidFill>
                  <a:schemeClr val="dk1"/>
                </a:solidFill>
                <a:latin typeface="Roboto"/>
                <a:ea typeface="Roboto"/>
                <a:cs typeface="Roboto"/>
                <a:sym typeface="Roboto"/>
              </a:rPr>
              <a:t>2) Cash </a:t>
            </a:r>
            <a:r>
              <a:rPr i="1" lang="en" sz="1600">
                <a:solidFill>
                  <a:schemeClr val="dk1"/>
                </a:solidFill>
                <a:latin typeface="Roboto"/>
                <a:ea typeface="Roboto"/>
                <a:cs typeface="Roboto"/>
                <a:sym typeface="Roboto"/>
              </a:rPr>
              <a:t>itself</a:t>
            </a:r>
            <a:r>
              <a:rPr lang="en" sz="1600">
                <a:solidFill>
                  <a:schemeClr val="dk1"/>
                </a:solidFill>
                <a:latin typeface="Roboto"/>
                <a:ea typeface="Roboto"/>
                <a:cs typeface="Roboto"/>
                <a:sym typeface="Roboto"/>
              </a:rPr>
              <a:t> is an asset</a:t>
            </a:r>
            <a:endParaRPr/>
          </a:p>
        </p:txBody>
      </p:sp>
      <p:sp>
        <p:nvSpPr>
          <p:cNvPr id="251" name="Google Shape;251;p31"/>
          <p:cNvSpPr/>
          <p:nvPr/>
        </p:nvSpPr>
        <p:spPr>
          <a:xfrm>
            <a:off x="653825" y="3470000"/>
            <a:ext cx="2037900" cy="910800"/>
          </a:xfrm>
          <a:prstGeom prst="wedgeRoundRectCallout">
            <a:avLst>
              <a:gd fmla="val 47321" name="adj1"/>
              <a:gd fmla="val 72762" name="adj2"/>
              <a:gd fmla="val 0" name="adj3"/>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1F3A92"/>
                </a:solidFill>
              </a:rPr>
              <a:t>What are some more examples of assets?</a:t>
            </a:r>
            <a:endParaRPr sz="1600">
              <a:solidFill>
                <a:srgbClr val="1F3A9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64" name="Shape 64"/>
        <p:cNvGrpSpPr/>
        <p:nvPr/>
      </p:nvGrpSpPr>
      <p:grpSpPr>
        <a:xfrm>
          <a:off x="0" y="0"/>
          <a:ext cx="0" cy="0"/>
          <a:chOff x="0" y="0"/>
          <a:chExt cx="0" cy="0"/>
        </a:xfrm>
      </p:grpSpPr>
      <p:pic>
        <p:nvPicPr>
          <p:cNvPr id="65" name="Google Shape;65;p14"/>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66" name="Google Shape;66;p14"/>
          <p:cNvSpPr txBox="1"/>
          <p:nvPr>
            <p:ph type="ctrTitle"/>
          </p:nvPr>
        </p:nvSpPr>
        <p:spPr>
          <a:xfrm>
            <a:off x="597375" y="2126526"/>
            <a:ext cx="4887300" cy="123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Day 1</a:t>
            </a:r>
            <a:endParaRPr b="1" sz="4800">
              <a:solidFill>
                <a:schemeClr val="lt1"/>
              </a:solidFill>
              <a:latin typeface="Roboto Condensed"/>
              <a:ea typeface="Roboto Condensed"/>
              <a:cs typeface="Roboto Condensed"/>
              <a:sym typeface="Roboto Condensed"/>
            </a:endParaRPr>
          </a:p>
        </p:txBody>
      </p:sp>
      <p:sp>
        <p:nvSpPr>
          <p:cNvPr id="67" name="Google Shape;67;p14"/>
          <p:cNvSpPr txBox="1"/>
          <p:nvPr>
            <p:ph idx="1" type="subTitle"/>
          </p:nvPr>
        </p:nvSpPr>
        <p:spPr>
          <a:xfrm>
            <a:off x="597375" y="3358021"/>
            <a:ext cx="4025100" cy="748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605"/>
              <a:buFont typeface="Arial"/>
              <a:buNone/>
            </a:pPr>
            <a:r>
              <a:rPr lang="en" sz="2330">
                <a:solidFill>
                  <a:schemeClr val="lt1"/>
                </a:solidFill>
                <a:latin typeface="Raleway Medium"/>
                <a:ea typeface="Raleway Medium"/>
                <a:cs typeface="Raleway Medium"/>
                <a:sym typeface="Raleway Medium"/>
              </a:rPr>
              <a:t>Four Key Concepts</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Clr>
                <a:schemeClr val="dk1"/>
              </a:buClr>
              <a:buSzPts val="605"/>
              <a:buFont typeface="Arial"/>
              <a:buNone/>
            </a:pPr>
            <a:r>
              <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SzPts val="605"/>
              <a:buNone/>
            </a:pPr>
            <a:r>
              <a:t/>
            </a:r>
            <a:endParaRPr sz="1430">
              <a:solidFill>
                <a:schemeClr val="lt1"/>
              </a:solidFill>
              <a:latin typeface="Raleway Medium"/>
              <a:ea typeface="Raleway Medium"/>
              <a:cs typeface="Raleway Medium"/>
              <a:sym typeface="Raleway Medium"/>
            </a:endParaRPr>
          </a:p>
        </p:txBody>
      </p:sp>
      <p:cxnSp>
        <p:nvCxnSpPr>
          <p:cNvPr id="68" name="Google Shape;68;p14"/>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69" name="Google Shape;69;p14"/>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70" name="Google Shape;70;p14"/>
          <p:cNvPicPr preferRelativeResize="0"/>
          <p:nvPr/>
        </p:nvPicPr>
        <p:blipFill>
          <a:blip r:embed="rId5">
            <a:alphaModFix/>
          </a:blip>
          <a:stretch>
            <a:fillRect/>
          </a:stretch>
        </p:blipFill>
        <p:spPr>
          <a:xfrm>
            <a:off x="5343075" y="879125"/>
            <a:ext cx="3726325" cy="3726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2"/>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257" name="Google Shape;257;p3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cxnSp>
        <p:nvCxnSpPr>
          <p:cNvPr id="258" name="Google Shape;258;p32"/>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cxnSp>
        <p:nvCxnSpPr>
          <p:cNvPr id="259" name="Google Shape;259;p32"/>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260" name="Google Shape;260;p32"/>
          <p:cNvPicPr preferRelativeResize="0"/>
          <p:nvPr/>
        </p:nvPicPr>
        <p:blipFill>
          <a:blip r:embed="rId3">
            <a:alphaModFix/>
          </a:blip>
          <a:stretch>
            <a:fillRect/>
          </a:stretch>
        </p:blipFill>
        <p:spPr>
          <a:xfrm>
            <a:off x="7798475" y="41425"/>
            <a:ext cx="910725" cy="910725"/>
          </a:xfrm>
          <a:prstGeom prst="rect">
            <a:avLst/>
          </a:prstGeom>
          <a:noFill/>
          <a:ln>
            <a:noFill/>
          </a:ln>
        </p:spPr>
      </p:pic>
      <p:pic>
        <p:nvPicPr>
          <p:cNvPr id="261" name="Google Shape;261;p32"/>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
        <p:nvSpPr>
          <p:cNvPr id="262" name="Google Shape;262;p32"/>
          <p:cNvSpPr txBox="1"/>
          <p:nvPr/>
        </p:nvSpPr>
        <p:spPr>
          <a:xfrm>
            <a:off x="409575" y="1163500"/>
            <a:ext cx="3160200" cy="141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rPr b="1" lang="en" sz="1600">
                <a:solidFill>
                  <a:srgbClr val="424242"/>
                </a:solidFill>
                <a:latin typeface="Roboto"/>
                <a:ea typeface="Roboto"/>
                <a:cs typeface="Roboto"/>
                <a:sym typeface="Roboto"/>
              </a:rPr>
              <a:t>Assets</a:t>
            </a:r>
            <a:endParaRPr b="1" sz="1600">
              <a:solidFill>
                <a:srgbClr val="424242"/>
              </a:solidFill>
              <a:latin typeface="Roboto"/>
              <a:ea typeface="Roboto"/>
              <a:cs typeface="Roboto"/>
              <a:sym typeface="Roboto"/>
            </a:endParaRPr>
          </a:p>
          <a:p>
            <a:pPr indent="0" lvl="0" marL="0" rtl="0" algn="l">
              <a:spcBef>
                <a:spcPts val="1600"/>
              </a:spcBef>
              <a:spcAft>
                <a:spcPts val="0"/>
              </a:spcAft>
              <a:buNone/>
            </a:pPr>
            <a:r>
              <a:t/>
            </a:r>
            <a:endParaRPr/>
          </a:p>
        </p:txBody>
      </p:sp>
      <p:sp>
        <p:nvSpPr>
          <p:cNvPr id="263" name="Google Shape;263;p32"/>
          <p:cNvSpPr txBox="1"/>
          <p:nvPr/>
        </p:nvSpPr>
        <p:spPr>
          <a:xfrm>
            <a:off x="3814275" y="1177250"/>
            <a:ext cx="5223000" cy="3920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600">
                <a:solidFill>
                  <a:schemeClr val="dk1"/>
                </a:solidFill>
                <a:latin typeface="Roboto"/>
                <a:ea typeface="Roboto"/>
                <a:cs typeface="Roboto"/>
                <a:sym typeface="Roboto"/>
              </a:rPr>
              <a:t>3) Fixed assets: personal property can also be an asset if it retains its value over an extended period of time, even if you can’t sell it</a:t>
            </a:r>
            <a:endParaRPr sz="16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600">
              <a:solidFill>
                <a:schemeClr val="dk1"/>
              </a:solidFill>
              <a:latin typeface="Roboto"/>
              <a:ea typeface="Roboto"/>
              <a:cs typeface="Roboto"/>
              <a:sym typeface="Roboto"/>
            </a:endParaRPr>
          </a:p>
          <a:p>
            <a:pPr indent="-330200" lvl="0" marL="457200" rtl="0" algn="l">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For example, a computer is a fixed asset; while it can’t be resold for much, it retains its value to you because it can be used in your daily life for several years. </a:t>
            </a:r>
            <a:endParaRPr sz="1600">
              <a:solidFill>
                <a:schemeClr val="dk1"/>
              </a:solidFill>
              <a:latin typeface="Roboto"/>
              <a:ea typeface="Roboto"/>
              <a:cs typeface="Roboto"/>
              <a:sym typeface="Roboto"/>
            </a:endParaRPr>
          </a:p>
          <a:p>
            <a:pPr indent="-330200" lvl="0" marL="457200" rtl="0" algn="l">
              <a:spcBef>
                <a:spcPts val="1000"/>
              </a:spcBef>
              <a:spcAft>
                <a:spcPts val="0"/>
              </a:spcAft>
              <a:buClr>
                <a:schemeClr val="dk1"/>
              </a:buClr>
              <a:buSzPts val="1600"/>
              <a:buFont typeface="Roboto"/>
              <a:buChar char="●"/>
            </a:pPr>
            <a:r>
              <a:rPr lang="en" sz="1600">
                <a:solidFill>
                  <a:schemeClr val="dk1"/>
                </a:solidFill>
                <a:latin typeface="Roboto"/>
                <a:ea typeface="Roboto"/>
                <a:cs typeface="Roboto"/>
                <a:sym typeface="Roboto"/>
              </a:rPr>
              <a:t>If an object is useful for an extended period of time, this reduces your expenses, since you don’t have to buy another one during that time.</a:t>
            </a:r>
            <a:endParaRPr sz="1600">
              <a:solidFill>
                <a:schemeClr val="dk1"/>
              </a:solidFill>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t/>
            </a:r>
            <a:endParaRPr sz="1600">
              <a:solidFill>
                <a:schemeClr val="dk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3"/>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269" name="Google Shape;269;p3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cxnSp>
        <p:nvCxnSpPr>
          <p:cNvPr id="270" name="Google Shape;270;p33"/>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cxnSp>
        <p:nvCxnSpPr>
          <p:cNvPr id="271" name="Google Shape;271;p33"/>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272" name="Google Shape;272;p33"/>
          <p:cNvPicPr preferRelativeResize="0"/>
          <p:nvPr/>
        </p:nvPicPr>
        <p:blipFill>
          <a:blip r:embed="rId3">
            <a:alphaModFix/>
          </a:blip>
          <a:stretch>
            <a:fillRect/>
          </a:stretch>
        </p:blipFill>
        <p:spPr>
          <a:xfrm>
            <a:off x="7798475" y="41425"/>
            <a:ext cx="910725" cy="910725"/>
          </a:xfrm>
          <a:prstGeom prst="rect">
            <a:avLst/>
          </a:prstGeom>
          <a:noFill/>
          <a:ln>
            <a:noFill/>
          </a:ln>
        </p:spPr>
      </p:pic>
      <p:pic>
        <p:nvPicPr>
          <p:cNvPr id="273" name="Google Shape;273;p33"/>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
        <p:nvSpPr>
          <p:cNvPr id="274" name="Google Shape;274;p33"/>
          <p:cNvSpPr txBox="1"/>
          <p:nvPr/>
        </p:nvSpPr>
        <p:spPr>
          <a:xfrm>
            <a:off x="452625" y="1163500"/>
            <a:ext cx="3034800" cy="141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rPr b="1" lang="en" sz="1600">
                <a:solidFill>
                  <a:srgbClr val="424242"/>
                </a:solidFill>
                <a:latin typeface="Roboto"/>
                <a:ea typeface="Roboto"/>
                <a:cs typeface="Roboto"/>
                <a:sym typeface="Roboto"/>
              </a:rPr>
              <a:t>Liabilities</a:t>
            </a:r>
            <a:endParaRPr b="1" sz="1600">
              <a:solidFill>
                <a:srgbClr val="424242"/>
              </a:solidFill>
              <a:latin typeface="Roboto"/>
              <a:ea typeface="Roboto"/>
              <a:cs typeface="Roboto"/>
              <a:sym typeface="Roboto"/>
            </a:endParaRPr>
          </a:p>
          <a:p>
            <a:pPr indent="0" lvl="0" marL="0" rtl="0" algn="l">
              <a:spcBef>
                <a:spcPts val="1600"/>
              </a:spcBef>
              <a:spcAft>
                <a:spcPts val="0"/>
              </a:spcAft>
              <a:buNone/>
            </a:pPr>
            <a:r>
              <a:t/>
            </a:r>
            <a:endParaRPr/>
          </a:p>
        </p:txBody>
      </p:sp>
      <p:sp>
        <p:nvSpPr>
          <p:cNvPr id="275" name="Google Shape;275;p33"/>
          <p:cNvSpPr txBox="1"/>
          <p:nvPr/>
        </p:nvSpPr>
        <p:spPr>
          <a:xfrm>
            <a:off x="3825850" y="1187550"/>
            <a:ext cx="5211600" cy="4125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b="1" lang="en" sz="1600">
                <a:solidFill>
                  <a:srgbClr val="424242"/>
                </a:solidFill>
                <a:latin typeface="Roboto"/>
                <a:ea typeface="Roboto"/>
                <a:cs typeface="Roboto"/>
                <a:sym typeface="Roboto"/>
              </a:rPr>
              <a:t>Definition: </a:t>
            </a:r>
            <a:r>
              <a:rPr lang="en" sz="1600">
                <a:solidFill>
                  <a:srgbClr val="424242"/>
                </a:solidFill>
                <a:latin typeface="Roboto"/>
                <a:ea typeface="Roboto"/>
                <a:cs typeface="Roboto"/>
                <a:sym typeface="Roboto"/>
              </a:rPr>
              <a:t>Liabilities</a:t>
            </a:r>
            <a:r>
              <a:rPr b="1" lang="en" sz="1600">
                <a:solidFill>
                  <a:srgbClr val="424242"/>
                </a:solidFill>
                <a:latin typeface="Roboto"/>
                <a:ea typeface="Roboto"/>
                <a:cs typeface="Roboto"/>
                <a:sym typeface="Roboto"/>
              </a:rPr>
              <a:t> </a:t>
            </a:r>
            <a:r>
              <a:rPr lang="en" sz="1600">
                <a:solidFill>
                  <a:srgbClr val="424242"/>
                </a:solidFill>
                <a:latin typeface="Roboto"/>
                <a:ea typeface="Roboto"/>
                <a:cs typeface="Roboto"/>
                <a:sym typeface="Roboto"/>
              </a:rPr>
              <a:t>are something you owe. They are your debts.</a:t>
            </a:r>
            <a:endParaRPr sz="1600">
              <a:solidFill>
                <a:srgbClr val="42424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600">
              <a:solidFill>
                <a:srgbClr val="42424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600">
                <a:solidFill>
                  <a:srgbClr val="424242"/>
                </a:solidFill>
                <a:latin typeface="Roboto"/>
                <a:ea typeface="Roboto"/>
                <a:cs typeface="Roboto"/>
                <a:sym typeface="Roboto"/>
              </a:rPr>
              <a:t>1) The greater your liabilities, the less your wealth, since the money you have will need to go toward paying off those liabilities rather than consumption.</a:t>
            </a:r>
            <a:endParaRPr sz="1600">
              <a:solidFill>
                <a:srgbClr val="424242"/>
              </a:solidFill>
              <a:latin typeface="Roboto"/>
              <a:ea typeface="Roboto"/>
              <a:cs typeface="Roboto"/>
              <a:sym typeface="Roboto"/>
            </a:endParaRPr>
          </a:p>
          <a:p>
            <a:pPr indent="0" lvl="0" marL="457200" rtl="0" algn="l">
              <a:spcBef>
                <a:spcPts val="0"/>
              </a:spcBef>
              <a:spcAft>
                <a:spcPts val="0"/>
              </a:spcAft>
              <a:buNone/>
            </a:pPr>
            <a:r>
              <a:t/>
            </a:r>
            <a:endParaRPr sz="1600">
              <a:solidFill>
                <a:srgbClr val="424242"/>
              </a:solidFill>
              <a:latin typeface="Roboto"/>
              <a:ea typeface="Roboto"/>
              <a:cs typeface="Roboto"/>
              <a:sym typeface="Roboto"/>
            </a:endParaRPr>
          </a:p>
          <a:p>
            <a:pPr indent="0" lvl="0" marL="0" rtl="0" algn="l">
              <a:spcBef>
                <a:spcPts val="0"/>
              </a:spcBef>
              <a:spcAft>
                <a:spcPts val="0"/>
              </a:spcAft>
              <a:buNone/>
            </a:pPr>
            <a:r>
              <a:rPr lang="en" sz="1600">
                <a:solidFill>
                  <a:srgbClr val="424242"/>
                </a:solidFill>
                <a:latin typeface="Roboto"/>
                <a:ea typeface="Roboto"/>
                <a:cs typeface="Roboto"/>
                <a:sym typeface="Roboto"/>
              </a:rPr>
              <a:t>2) Liabilities typically come from borrowing cash.</a:t>
            </a:r>
            <a:endParaRPr sz="1600">
              <a:solidFill>
                <a:srgbClr val="424242"/>
              </a:solidFill>
              <a:latin typeface="Roboto"/>
              <a:ea typeface="Roboto"/>
              <a:cs typeface="Roboto"/>
              <a:sym typeface="Roboto"/>
            </a:endParaRPr>
          </a:p>
          <a:p>
            <a:pPr indent="-330200" lvl="0" marL="457200" rtl="0" algn="l">
              <a:spcBef>
                <a:spcPts val="0"/>
              </a:spcBef>
              <a:spcAft>
                <a:spcPts val="0"/>
              </a:spcAft>
              <a:buClr>
                <a:srgbClr val="424242"/>
              </a:buClr>
              <a:buSzPts val="1600"/>
              <a:buFont typeface="Roboto"/>
              <a:buChar char="●"/>
            </a:pPr>
            <a:r>
              <a:rPr lang="en" sz="1600">
                <a:solidFill>
                  <a:srgbClr val="424242"/>
                </a:solidFill>
                <a:latin typeface="Roboto"/>
                <a:ea typeface="Roboto"/>
                <a:cs typeface="Roboto"/>
                <a:sym typeface="Roboto"/>
              </a:rPr>
              <a:t>For example, you take out a loan to pay for your college tuition.</a:t>
            </a:r>
            <a:endParaRPr sz="1600">
              <a:solidFill>
                <a:srgbClr val="424242"/>
              </a:solidFill>
              <a:latin typeface="Roboto"/>
              <a:ea typeface="Roboto"/>
              <a:cs typeface="Roboto"/>
              <a:sym typeface="Roboto"/>
            </a:endParaRPr>
          </a:p>
          <a:p>
            <a:pPr indent="0" lvl="0" marL="0" rtl="0" algn="l">
              <a:spcBef>
                <a:spcPts val="0"/>
              </a:spcBef>
              <a:spcAft>
                <a:spcPts val="0"/>
              </a:spcAft>
              <a:buNone/>
            </a:pPr>
            <a:r>
              <a:t/>
            </a:r>
            <a:endParaRPr sz="1600">
              <a:solidFill>
                <a:srgbClr val="424242"/>
              </a:solidFill>
              <a:latin typeface="Roboto"/>
              <a:ea typeface="Roboto"/>
              <a:cs typeface="Roboto"/>
              <a:sym typeface="Roboto"/>
            </a:endParaRPr>
          </a:p>
          <a:p>
            <a:pPr indent="0" lvl="0" marL="0" rtl="0" algn="l">
              <a:spcBef>
                <a:spcPts val="0"/>
              </a:spcBef>
              <a:spcAft>
                <a:spcPts val="0"/>
              </a:spcAft>
              <a:buNone/>
            </a:pPr>
            <a:r>
              <a:rPr lang="en" sz="1600">
                <a:solidFill>
                  <a:srgbClr val="424242"/>
                </a:solidFill>
                <a:latin typeface="Roboto"/>
                <a:ea typeface="Roboto"/>
                <a:cs typeface="Roboto"/>
                <a:sym typeface="Roboto"/>
              </a:rPr>
              <a:t>3) Unpaid liabilities  typically increase  over time due to  </a:t>
            </a:r>
            <a:r>
              <a:rPr b="1" lang="en" sz="1600">
                <a:solidFill>
                  <a:srgbClr val="424242"/>
                </a:solidFill>
                <a:latin typeface="Roboto"/>
                <a:ea typeface="Roboto"/>
                <a:cs typeface="Roboto"/>
                <a:sym typeface="Roboto"/>
              </a:rPr>
              <a:t>interest</a:t>
            </a:r>
            <a:r>
              <a:rPr lang="en" sz="1600">
                <a:solidFill>
                  <a:srgbClr val="424242"/>
                </a:solidFill>
                <a:latin typeface="Roboto"/>
                <a:ea typeface="Roboto"/>
                <a:cs typeface="Roboto"/>
                <a:sym typeface="Roboto"/>
              </a:rPr>
              <a:t>.</a:t>
            </a:r>
            <a:endParaRPr sz="1600">
              <a:solidFill>
                <a:srgbClr val="424242"/>
              </a:solidFill>
              <a:latin typeface="Roboto"/>
              <a:ea typeface="Roboto"/>
              <a:cs typeface="Roboto"/>
              <a:sym typeface="Roboto"/>
            </a:endParaRPr>
          </a:p>
          <a:p>
            <a:pPr indent="0" lvl="0" marL="0" rtl="0" algn="l">
              <a:spcBef>
                <a:spcPts val="0"/>
              </a:spcBef>
              <a:spcAft>
                <a:spcPts val="0"/>
              </a:spcAft>
              <a:buNone/>
            </a:pPr>
            <a:r>
              <a:t/>
            </a:r>
            <a:endParaRPr/>
          </a:p>
        </p:txBody>
      </p:sp>
      <p:sp>
        <p:nvSpPr>
          <p:cNvPr id="276" name="Google Shape;276;p33"/>
          <p:cNvSpPr/>
          <p:nvPr/>
        </p:nvSpPr>
        <p:spPr>
          <a:xfrm>
            <a:off x="653825" y="3470000"/>
            <a:ext cx="2037900" cy="910800"/>
          </a:xfrm>
          <a:prstGeom prst="wedgeRoundRectCallout">
            <a:avLst>
              <a:gd fmla="val 47321" name="adj1"/>
              <a:gd fmla="val 72762" name="adj2"/>
              <a:gd fmla="val 0" name="adj3"/>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1F3A92"/>
                </a:solidFill>
              </a:rPr>
              <a:t>What are some more examples of liabilities?</a:t>
            </a:r>
            <a:endParaRPr sz="1600">
              <a:solidFill>
                <a:srgbClr val="1F3A9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34"/>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282" name="Google Shape;282;p34"/>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Activity: Worksheet</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283" name="Google Shape;283;p3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284" name="Google Shape;284;p34"/>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285" name="Google Shape;285;p34"/>
          <p:cNvSpPr txBox="1"/>
          <p:nvPr/>
        </p:nvSpPr>
        <p:spPr>
          <a:xfrm>
            <a:off x="327600" y="1188575"/>
            <a:ext cx="8488800" cy="2034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b="1" sz="2700">
              <a:solidFill>
                <a:srgbClr val="00B2A9"/>
              </a:solidFill>
              <a:latin typeface="Roboto"/>
              <a:ea typeface="Roboto"/>
              <a:cs typeface="Roboto"/>
              <a:sym typeface="Roboto"/>
            </a:endParaRPr>
          </a:p>
          <a:p>
            <a:pPr indent="0" lvl="0" marL="0" rtl="0" algn="ctr">
              <a:lnSpc>
                <a:spcPct val="115000"/>
              </a:lnSpc>
              <a:spcBef>
                <a:spcPts val="0"/>
              </a:spcBef>
              <a:spcAft>
                <a:spcPts val="0"/>
              </a:spcAft>
              <a:buNone/>
            </a:pPr>
            <a:r>
              <a:rPr b="1" lang="en" sz="2700">
                <a:solidFill>
                  <a:srgbClr val="00B2A9"/>
                </a:solidFill>
                <a:latin typeface="Roboto"/>
                <a:ea typeface="Roboto"/>
                <a:cs typeface="Roboto"/>
                <a:sym typeface="Roboto"/>
              </a:rPr>
              <a:t>Liabilities ___________ your wealth</a:t>
            </a:r>
            <a:endParaRPr b="1" sz="2700">
              <a:solidFill>
                <a:srgbClr val="00B2A9"/>
              </a:solidFill>
              <a:latin typeface="Roboto"/>
              <a:ea typeface="Roboto"/>
              <a:cs typeface="Roboto"/>
              <a:sym typeface="Roboto"/>
            </a:endParaRPr>
          </a:p>
          <a:p>
            <a:pPr indent="0" lvl="0" marL="0" rtl="0" algn="ctr">
              <a:lnSpc>
                <a:spcPct val="115000"/>
              </a:lnSpc>
              <a:spcBef>
                <a:spcPts val="0"/>
              </a:spcBef>
              <a:spcAft>
                <a:spcPts val="0"/>
              </a:spcAft>
              <a:buNone/>
            </a:pPr>
            <a:r>
              <a:t/>
            </a:r>
            <a:endParaRPr b="1" sz="2700">
              <a:solidFill>
                <a:srgbClr val="00B2A9"/>
              </a:solidFill>
              <a:latin typeface="Roboto"/>
              <a:ea typeface="Roboto"/>
              <a:cs typeface="Roboto"/>
              <a:sym typeface="Roboto"/>
            </a:endParaRPr>
          </a:p>
          <a:p>
            <a:pPr indent="0" lvl="0" marL="0" rtl="0" algn="ctr">
              <a:lnSpc>
                <a:spcPct val="115000"/>
              </a:lnSpc>
              <a:spcBef>
                <a:spcPts val="0"/>
              </a:spcBef>
              <a:spcAft>
                <a:spcPts val="0"/>
              </a:spcAft>
              <a:buNone/>
            </a:pPr>
            <a:r>
              <a:rPr b="1" lang="en" sz="2700">
                <a:solidFill>
                  <a:srgbClr val="00B2A9"/>
                </a:solidFill>
                <a:latin typeface="Roboto"/>
                <a:ea typeface="Roboto"/>
                <a:cs typeface="Roboto"/>
                <a:sym typeface="Roboto"/>
              </a:rPr>
              <a:t>Assets </a:t>
            </a:r>
            <a:r>
              <a:rPr b="1" lang="en" sz="2700">
                <a:solidFill>
                  <a:srgbClr val="00B2A9"/>
                </a:solidFill>
                <a:latin typeface="Roboto"/>
                <a:ea typeface="Roboto"/>
                <a:cs typeface="Roboto"/>
                <a:sym typeface="Roboto"/>
              </a:rPr>
              <a:t>___________</a:t>
            </a:r>
            <a:r>
              <a:rPr b="1" lang="en" sz="2700">
                <a:solidFill>
                  <a:srgbClr val="00B2A9"/>
                </a:solidFill>
                <a:latin typeface="Roboto"/>
                <a:ea typeface="Roboto"/>
                <a:cs typeface="Roboto"/>
                <a:sym typeface="Roboto"/>
              </a:rPr>
              <a:t> your wealth</a:t>
            </a:r>
            <a:endParaRPr b="1" sz="2700">
              <a:solidFill>
                <a:srgbClr val="00B2A9"/>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35"/>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291" name="Google Shape;291;p35"/>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Activity: Worksheet</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292" name="Google Shape;292;p3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293" name="Google Shape;293;p35"/>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294" name="Google Shape;294;p35"/>
          <p:cNvSpPr txBox="1"/>
          <p:nvPr/>
        </p:nvSpPr>
        <p:spPr>
          <a:xfrm>
            <a:off x="311700" y="2073675"/>
            <a:ext cx="4303500" cy="130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200">
                <a:solidFill>
                  <a:srgbClr val="00B2A9"/>
                </a:solidFill>
                <a:latin typeface="Roboto"/>
                <a:ea typeface="Roboto"/>
                <a:cs typeface="Roboto"/>
                <a:sym typeface="Roboto"/>
              </a:rPr>
              <a:t>Independently or with a partner, complete the worksheet on the four key concepts!</a:t>
            </a:r>
            <a:endParaRPr b="1" sz="2200">
              <a:solidFill>
                <a:srgbClr val="00B2A9"/>
              </a:solidFill>
              <a:latin typeface="Roboto"/>
              <a:ea typeface="Roboto"/>
              <a:cs typeface="Roboto"/>
              <a:sym typeface="Roboto"/>
            </a:endParaRPr>
          </a:p>
        </p:txBody>
      </p:sp>
      <p:pic>
        <p:nvPicPr>
          <p:cNvPr id="295" name="Google Shape;295;p35">
            <a:hlinkClick r:id="rId5"/>
          </p:cNvPr>
          <p:cNvPicPr preferRelativeResize="0"/>
          <p:nvPr/>
        </p:nvPicPr>
        <p:blipFill rotWithShape="1">
          <a:blip r:embed="rId6">
            <a:alphaModFix/>
          </a:blip>
          <a:srcRect b="32400" l="0" r="0" t="0"/>
          <a:stretch/>
        </p:blipFill>
        <p:spPr>
          <a:xfrm>
            <a:off x="4684925" y="1304875"/>
            <a:ext cx="4147374" cy="3628326"/>
          </a:xfrm>
          <a:prstGeom prst="rect">
            <a:avLst/>
          </a:prstGeom>
          <a:noFill/>
          <a:ln cap="flat" cmpd="sng" w="28575">
            <a:solidFill>
              <a:srgbClr val="00B2A9"/>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36"/>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301" name="Google Shape;301;p36"/>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Activity: Worksheet</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302" name="Google Shape;302;p3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03" name="Google Shape;303;p36"/>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304" name="Google Shape;304;p36"/>
          <p:cNvSpPr txBox="1"/>
          <p:nvPr/>
        </p:nvSpPr>
        <p:spPr>
          <a:xfrm>
            <a:off x="327600" y="1188575"/>
            <a:ext cx="8488800" cy="800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4000">
                <a:solidFill>
                  <a:srgbClr val="00B2A9"/>
                </a:solidFill>
                <a:latin typeface="Roboto"/>
                <a:ea typeface="Roboto"/>
                <a:cs typeface="Roboto"/>
                <a:sym typeface="Roboto"/>
              </a:rPr>
              <a:t>Let’s review our answers!</a:t>
            </a:r>
            <a:endParaRPr b="1" sz="4000">
              <a:solidFill>
                <a:srgbClr val="00B2A9"/>
              </a:solidFill>
              <a:latin typeface="Roboto"/>
              <a:ea typeface="Roboto"/>
              <a:cs typeface="Roboto"/>
              <a:sym typeface="Roboto"/>
            </a:endParaRPr>
          </a:p>
        </p:txBody>
      </p:sp>
      <p:pic>
        <p:nvPicPr>
          <p:cNvPr id="305" name="Google Shape;305;p36"/>
          <p:cNvPicPr preferRelativeResize="0"/>
          <p:nvPr/>
        </p:nvPicPr>
        <p:blipFill rotWithShape="1">
          <a:blip r:embed="rId5">
            <a:alphaModFix/>
          </a:blip>
          <a:srcRect b="15206" l="0" r="0" t="15765"/>
          <a:stretch/>
        </p:blipFill>
        <p:spPr>
          <a:xfrm>
            <a:off x="2253588" y="2051950"/>
            <a:ext cx="4589274" cy="31677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7"/>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 </a:t>
            </a:r>
            <a:r>
              <a:rPr b="1" i="1" lang="en">
                <a:solidFill>
                  <a:srgbClr val="1F3A93"/>
                </a:solidFill>
                <a:latin typeface="Roboto Condensed"/>
                <a:ea typeface="Roboto Condensed"/>
                <a:cs typeface="Roboto Condensed"/>
                <a:sym typeface="Roboto Condensed"/>
              </a:rPr>
              <a:t>LeBron James Sneakers</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311" name="Google Shape;311;p3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12" name="Google Shape;312;p37"/>
          <p:cNvPicPr preferRelativeResize="0"/>
          <p:nvPr/>
        </p:nvPicPr>
        <p:blipFill>
          <a:blip r:embed="rId3">
            <a:alphaModFix/>
          </a:blip>
          <a:stretch>
            <a:fillRect/>
          </a:stretch>
        </p:blipFill>
        <p:spPr>
          <a:xfrm>
            <a:off x="7914925" y="-12450"/>
            <a:ext cx="917375" cy="917375"/>
          </a:xfrm>
          <a:prstGeom prst="rect">
            <a:avLst/>
          </a:prstGeom>
          <a:noFill/>
          <a:ln>
            <a:noFill/>
          </a:ln>
        </p:spPr>
      </p:pic>
      <p:pic>
        <p:nvPicPr>
          <p:cNvPr id="313" name="Google Shape;313;p37"/>
          <p:cNvPicPr preferRelativeResize="0"/>
          <p:nvPr/>
        </p:nvPicPr>
        <p:blipFill>
          <a:blip r:embed="rId4">
            <a:alphaModFix/>
          </a:blip>
          <a:stretch>
            <a:fillRect/>
          </a:stretch>
        </p:blipFill>
        <p:spPr>
          <a:xfrm rot="-890507">
            <a:off x="7599100" y="-303937"/>
            <a:ext cx="1518173" cy="1518173"/>
          </a:xfrm>
          <a:prstGeom prst="rect">
            <a:avLst/>
          </a:prstGeom>
          <a:noFill/>
          <a:ln>
            <a:noFill/>
          </a:ln>
        </p:spPr>
      </p:pic>
      <p:graphicFrame>
        <p:nvGraphicFramePr>
          <p:cNvPr id="314" name="Google Shape;314;p37"/>
          <p:cNvGraphicFramePr/>
          <p:nvPr/>
        </p:nvGraphicFramePr>
        <p:xfrm>
          <a:off x="201413" y="1152475"/>
          <a:ext cx="3000000" cy="3000000"/>
        </p:xfrm>
        <a:graphic>
          <a:graphicData uri="http://schemas.openxmlformats.org/drawingml/2006/table">
            <a:tbl>
              <a:tblPr>
                <a:noFill/>
                <a:tableStyleId>{28AE311C-4A3F-4FAC-9216-E39D8A6297B4}</a:tableStyleId>
              </a:tblPr>
              <a:tblGrid>
                <a:gridCol w="8734050"/>
              </a:tblGrid>
              <a:tr h="3583075">
                <a:tc>
                  <a:txBody>
                    <a:bodyPr/>
                    <a:lstStyle/>
                    <a:p>
                      <a:pPr indent="0" lvl="0" marL="0" rtl="0" algn="l">
                        <a:spcBef>
                          <a:spcPts val="0"/>
                        </a:spcBef>
                        <a:spcAft>
                          <a:spcPts val="0"/>
                        </a:spcAft>
                        <a:buNone/>
                      </a:pPr>
                      <a:r>
                        <a:rPr b="1" lang="en" sz="1500">
                          <a:solidFill>
                            <a:srgbClr val="1F3A93"/>
                          </a:solidFill>
                          <a:latin typeface="Roboto"/>
                          <a:ea typeface="Roboto"/>
                          <a:cs typeface="Roboto"/>
                          <a:sym typeface="Roboto"/>
                        </a:rPr>
                        <a:t>Answer the following questions:</a:t>
                      </a:r>
                      <a:endParaRPr b="1" sz="1500">
                        <a:solidFill>
                          <a:srgbClr val="1F3A93"/>
                        </a:solidFill>
                        <a:latin typeface="Roboto"/>
                        <a:ea typeface="Roboto"/>
                        <a:cs typeface="Roboto"/>
                        <a:sym typeface="Roboto"/>
                      </a:endParaRPr>
                    </a:p>
                    <a:p>
                      <a:pPr indent="0" lvl="0" marL="457200" rtl="0" algn="l">
                        <a:spcBef>
                          <a:spcPts val="0"/>
                        </a:spcBef>
                        <a:spcAft>
                          <a:spcPts val="0"/>
                        </a:spcAft>
                        <a:buNone/>
                      </a:pPr>
                      <a:r>
                        <a:t/>
                      </a:r>
                      <a:endParaRPr sz="1500">
                        <a:solidFill>
                          <a:srgbClr val="1F3A93"/>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500">
                          <a:solidFill>
                            <a:srgbClr val="1F3A93"/>
                          </a:solidFill>
                          <a:latin typeface="Roboto"/>
                          <a:ea typeface="Roboto"/>
                          <a:cs typeface="Roboto"/>
                          <a:sym typeface="Roboto"/>
                        </a:rPr>
                        <a:t>You buy the new limited edition “LeBron James” sneakers...</a:t>
                      </a:r>
                      <a:endParaRPr sz="1500">
                        <a:solidFill>
                          <a:srgbClr val="1F3A93"/>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sz="1500">
                        <a:solidFill>
                          <a:srgbClr val="1F3A93"/>
                        </a:solidFill>
                        <a:latin typeface="Roboto"/>
                        <a:ea typeface="Roboto"/>
                        <a:cs typeface="Roboto"/>
                        <a:sym typeface="Roboto"/>
                      </a:endParaRPr>
                    </a:p>
                    <a:p>
                      <a:pPr indent="-323850" lvl="0" marL="914400" rtl="0" algn="l">
                        <a:spcBef>
                          <a:spcPts val="0"/>
                        </a:spcBef>
                        <a:spcAft>
                          <a:spcPts val="0"/>
                        </a:spcAft>
                        <a:buClr>
                          <a:srgbClr val="1F3A93"/>
                        </a:buClr>
                        <a:buSzPts val="1500"/>
                        <a:buFont typeface="Roboto"/>
                        <a:buAutoNum type="arabicPeriod"/>
                      </a:pPr>
                      <a:r>
                        <a:rPr lang="en" sz="1500">
                          <a:solidFill>
                            <a:srgbClr val="1F3A93"/>
                          </a:solidFill>
                          <a:latin typeface="Roboto"/>
                          <a:ea typeface="Roboto"/>
                          <a:cs typeface="Roboto"/>
                          <a:sym typeface="Roboto"/>
                        </a:rPr>
                        <a:t>You go to the local carry-out and buy a meal</a:t>
                      </a:r>
                      <a:endParaRPr sz="1500">
                        <a:solidFill>
                          <a:srgbClr val="1F3A93"/>
                        </a:solidFill>
                        <a:latin typeface="Roboto"/>
                        <a:ea typeface="Roboto"/>
                        <a:cs typeface="Roboto"/>
                        <a:sym typeface="Roboto"/>
                      </a:endParaRPr>
                    </a:p>
                    <a:p>
                      <a:pPr indent="-323850" lvl="0" marL="914400" rtl="0" algn="l">
                        <a:spcBef>
                          <a:spcPts val="1000"/>
                        </a:spcBef>
                        <a:spcAft>
                          <a:spcPts val="0"/>
                        </a:spcAft>
                        <a:buClr>
                          <a:srgbClr val="1F3A93"/>
                        </a:buClr>
                        <a:buSzPts val="1500"/>
                        <a:buFont typeface="Roboto"/>
                        <a:buAutoNum type="arabicPeriod"/>
                      </a:pPr>
                      <a:r>
                        <a:rPr lang="en" sz="1500">
                          <a:solidFill>
                            <a:srgbClr val="1F3A93"/>
                          </a:solidFill>
                          <a:latin typeface="Roboto"/>
                          <a:ea typeface="Roboto"/>
                          <a:cs typeface="Roboto"/>
                          <a:sym typeface="Roboto"/>
                        </a:rPr>
                        <a:t>You purchase gas to fill up your car</a:t>
                      </a:r>
                      <a:endParaRPr sz="1500">
                        <a:solidFill>
                          <a:srgbClr val="1F3A93"/>
                        </a:solidFill>
                        <a:latin typeface="Roboto"/>
                        <a:ea typeface="Roboto"/>
                        <a:cs typeface="Roboto"/>
                        <a:sym typeface="Roboto"/>
                      </a:endParaRPr>
                    </a:p>
                    <a:p>
                      <a:pPr indent="-323850" lvl="0" marL="914400" rtl="0" algn="l">
                        <a:spcBef>
                          <a:spcPts val="1000"/>
                        </a:spcBef>
                        <a:spcAft>
                          <a:spcPts val="0"/>
                        </a:spcAft>
                        <a:buClr>
                          <a:srgbClr val="1F3A93"/>
                        </a:buClr>
                        <a:buSzPts val="1500"/>
                        <a:buFont typeface="Roboto"/>
                        <a:buAutoNum type="arabicPeriod"/>
                      </a:pPr>
                      <a:r>
                        <a:rPr lang="en" sz="1500">
                          <a:solidFill>
                            <a:srgbClr val="1F3A93"/>
                          </a:solidFill>
                          <a:latin typeface="Roboto"/>
                          <a:ea typeface="Roboto"/>
                          <a:cs typeface="Roboto"/>
                          <a:sym typeface="Roboto"/>
                        </a:rPr>
                        <a:t>You bought a condo and have plans to sell it in the future</a:t>
                      </a:r>
                      <a:endParaRPr sz="1500">
                        <a:solidFill>
                          <a:srgbClr val="1F3A93"/>
                        </a:solidFill>
                        <a:latin typeface="Roboto"/>
                        <a:ea typeface="Roboto"/>
                        <a:cs typeface="Roboto"/>
                        <a:sym typeface="Roboto"/>
                      </a:endParaRPr>
                    </a:p>
                    <a:p>
                      <a:pPr indent="-323850" lvl="0" marL="914400" rtl="0" algn="l">
                        <a:spcBef>
                          <a:spcPts val="1000"/>
                        </a:spcBef>
                        <a:spcAft>
                          <a:spcPts val="0"/>
                        </a:spcAft>
                        <a:buClr>
                          <a:srgbClr val="1F3A93"/>
                        </a:buClr>
                        <a:buSzPts val="1500"/>
                        <a:buFont typeface="Roboto"/>
                        <a:buAutoNum type="arabicPeriod"/>
                      </a:pPr>
                      <a:r>
                        <a:rPr lang="en" sz="1500">
                          <a:solidFill>
                            <a:srgbClr val="1F3A93"/>
                          </a:solidFill>
                          <a:latin typeface="Roboto"/>
                          <a:ea typeface="Roboto"/>
                          <a:cs typeface="Roboto"/>
                          <a:sym typeface="Roboto"/>
                        </a:rPr>
                        <a:t>Your aunt gave you $50 for your graduation </a:t>
                      </a:r>
                      <a:endParaRPr sz="1500">
                        <a:solidFill>
                          <a:srgbClr val="1F3A93"/>
                        </a:solidFill>
                        <a:latin typeface="Roboto"/>
                        <a:ea typeface="Roboto"/>
                        <a:cs typeface="Roboto"/>
                        <a:sym typeface="Roboto"/>
                      </a:endParaRPr>
                    </a:p>
                    <a:p>
                      <a:pPr indent="-323850" lvl="0" marL="914400" rtl="0" algn="l">
                        <a:spcBef>
                          <a:spcPts val="1000"/>
                        </a:spcBef>
                        <a:spcAft>
                          <a:spcPts val="0"/>
                        </a:spcAft>
                        <a:buClr>
                          <a:srgbClr val="1F3A93"/>
                        </a:buClr>
                        <a:buSzPts val="1500"/>
                        <a:buFont typeface="Roboto"/>
                        <a:buAutoNum type="arabicPeriod"/>
                      </a:pPr>
                      <a:r>
                        <a:rPr lang="en" sz="1500">
                          <a:solidFill>
                            <a:srgbClr val="1F3A93"/>
                          </a:solidFill>
                          <a:latin typeface="Roboto"/>
                          <a:ea typeface="Roboto"/>
                          <a:cs typeface="Roboto"/>
                          <a:sym typeface="Roboto"/>
                        </a:rPr>
                        <a:t>You borrowed money from your mom to go to the movies</a:t>
                      </a:r>
                      <a:endParaRPr sz="1500">
                        <a:solidFill>
                          <a:srgbClr val="1F3A93"/>
                        </a:solidFill>
                        <a:latin typeface="Roboto"/>
                        <a:ea typeface="Roboto"/>
                        <a:cs typeface="Roboto"/>
                        <a:sym typeface="Roboto"/>
                      </a:endParaRPr>
                    </a:p>
                    <a:p>
                      <a:pPr indent="0" lvl="0" marL="0" rtl="0" algn="l">
                        <a:spcBef>
                          <a:spcPts val="1000"/>
                        </a:spcBef>
                        <a:spcAft>
                          <a:spcPts val="0"/>
                        </a:spcAft>
                        <a:buNone/>
                      </a:pPr>
                      <a:r>
                        <a:t/>
                      </a:r>
                      <a:endParaRPr b="1" sz="900">
                        <a:solidFill>
                          <a:srgbClr val="1F3A93"/>
                        </a:solidFill>
                        <a:latin typeface="Roboto"/>
                        <a:ea typeface="Roboto"/>
                        <a:cs typeface="Roboto"/>
                        <a:sym typeface="Roboto"/>
                      </a:endParaRPr>
                    </a:p>
                    <a:p>
                      <a:pPr indent="0" lvl="0" marL="0" rtl="0" algn="l">
                        <a:spcBef>
                          <a:spcPts val="0"/>
                        </a:spcBef>
                        <a:spcAft>
                          <a:spcPts val="0"/>
                        </a:spcAft>
                        <a:buNone/>
                      </a:pPr>
                      <a:r>
                        <a:t/>
                      </a:r>
                      <a:endParaRPr b="1" sz="900">
                        <a:solidFill>
                          <a:srgbClr val="1F3A93"/>
                        </a:solidFill>
                        <a:latin typeface="Roboto"/>
                        <a:ea typeface="Roboto"/>
                        <a:cs typeface="Roboto"/>
                        <a:sym typeface="Roboto"/>
                      </a:endParaRPr>
                    </a:p>
                    <a:p>
                      <a:pPr indent="0" lvl="0" marL="0" rtl="0" algn="l">
                        <a:spcBef>
                          <a:spcPts val="0"/>
                        </a:spcBef>
                        <a:spcAft>
                          <a:spcPts val="0"/>
                        </a:spcAft>
                        <a:buNone/>
                      </a:pPr>
                      <a:r>
                        <a:t/>
                      </a:r>
                      <a:endParaRPr b="1" sz="900">
                        <a:solidFill>
                          <a:srgbClr val="1F3A93"/>
                        </a:solidFill>
                        <a:latin typeface="Roboto"/>
                        <a:ea typeface="Roboto"/>
                        <a:cs typeface="Roboto"/>
                        <a:sym typeface="Roboto"/>
                      </a:endParaRPr>
                    </a:p>
                    <a:p>
                      <a:pPr indent="0" lvl="0" marL="0" rtl="0" algn="ctr">
                        <a:spcBef>
                          <a:spcPts val="0"/>
                        </a:spcBef>
                        <a:spcAft>
                          <a:spcPts val="0"/>
                        </a:spcAft>
                        <a:buNone/>
                      </a:pPr>
                      <a:r>
                        <a:rPr lang="en" sz="1500">
                          <a:solidFill>
                            <a:srgbClr val="1F3A93"/>
                          </a:solidFill>
                          <a:latin typeface="Roboto"/>
                          <a:ea typeface="Roboto"/>
                          <a:cs typeface="Roboto"/>
                          <a:sym typeface="Roboto"/>
                        </a:rPr>
                        <a:t>Word Bank:    </a:t>
                      </a:r>
                      <a:r>
                        <a:rPr b="1" lang="en" sz="1500">
                          <a:solidFill>
                            <a:srgbClr val="1F3A93"/>
                          </a:solidFill>
                          <a:latin typeface="Roboto"/>
                          <a:ea typeface="Roboto"/>
                          <a:cs typeface="Roboto"/>
                          <a:sym typeface="Roboto"/>
                        </a:rPr>
                        <a:t>Asset       Expense       Consumption      Liability      Income</a:t>
                      </a:r>
                      <a:endParaRPr b="1" sz="1500">
                        <a:solidFill>
                          <a:srgbClr val="1F3A93"/>
                        </a:solidFill>
                        <a:latin typeface="Roboto"/>
                        <a:ea typeface="Roboto"/>
                        <a:cs typeface="Roboto"/>
                        <a:sym typeface="Roboto"/>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318" name="Shape 318"/>
        <p:cNvGrpSpPr/>
        <p:nvPr/>
      </p:nvGrpSpPr>
      <p:grpSpPr>
        <a:xfrm>
          <a:off x="0" y="0"/>
          <a:ext cx="0" cy="0"/>
          <a:chOff x="0" y="0"/>
          <a:chExt cx="0" cy="0"/>
        </a:xfrm>
      </p:grpSpPr>
      <p:pic>
        <p:nvPicPr>
          <p:cNvPr id="319" name="Google Shape;319;p38"/>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320" name="Google Shape;320;p38"/>
          <p:cNvSpPr txBox="1"/>
          <p:nvPr>
            <p:ph type="ctrTitle"/>
          </p:nvPr>
        </p:nvSpPr>
        <p:spPr>
          <a:xfrm>
            <a:off x="597375" y="2126526"/>
            <a:ext cx="4887300" cy="123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Day 2</a:t>
            </a:r>
            <a:endParaRPr b="1" sz="4800">
              <a:solidFill>
                <a:schemeClr val="lt1"/>
              </a:solidFill>
              <a:latin typeface="Roboto Condensed"/>
              <a:ea typeface="Roboto Condensed"/>
              <a:cs typeface="Roboto Condensed"/>
              <a:sym typeface="Roboto Condensed"/>
            </a:endParaRPr>
          </a:p>
        </p:txBody>
      </p:sp>
      <p:sp>
        <p:nvSpPr>
          <p:cNvPr id="321" name="Google Shape;321;p38"/>
          <p:cNvSpPr txBox="1"/>
          <p:nvPr>
            <p:ph idx="1" type="subTitle"/>
          </p:nvPr>
        </p:nvSpPr>
        <p:spPr>
          <a:xfrm>
            <a:off x="597375" y="3358021"/>
            <a:ext cx="4025100" cy="748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605"/>
              <a:buFont typeface="Arial"/>
              <a:buNone/>
            </a:pPr>
            <a:r>
              <a:rPr lang="en" sz="2330">
                <a:solidFill>
                  <a:schemeClr val="lt1"/>
                </a:solidFill>
                <a:latin typeface="Raleway Medium"/>
                <a:ea typeface="Raleway Medium"/>
                <a:cs typeface="Raleway Medium"/>
                <a:sym typeface="Raleway Medium"/>
              </a:rPr>
              <a:t>Net Worth &amp; Cash Flow</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Clr>
                <a:schemeClr val="dk1"/>
              </a:buClr>
              <a:buSzPts val="605"/>
              <a:buFont typeface="Arial"/>
              <a:buNone/>
            </a:pPr>
            <a:r>
              <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SzPts val="605"/>
              <a:buNone/>
            </a:pPr>
            <a:r>
              <a:t/>
            </a:r>
            <a:endParaRPr sz="1430">
              <a:solidFill>
                <a:schemeClr val="lt1"/>
              </a:solidFill>
              <a:latin typeface="Raleway Medium"/>
              <a:ea typeface="Raleway Medium"/>
              <a:cs typeface="Raleway Medium"/>
              <a:sym typeface="Raleway Medium"/>
            </a:endParaRPr>
          </a:p>
        </p:txBody>
      </p:sp>
      <p:cxnSp>
        <p:nvCxnSpPr>
          <p:cNvPr id="322" name="Google Shape;322;p38"/>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323" name="Google Shape;323;p38"/>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324" name="Google Shape;324;p38"/>
          <p:cNvPicPr preferRelativeResize="0"/>
          <p:nvPr/>
        </p:nvPicPr>
        <p:blipFill>
          <a:blip r:embed="rId5">
            <a:alphaModFix/>
          </a:blip>
          <a:stretch>
            <a:fillRect/>
          </a:stretch>
        </p:blipFill>
        <p:spPr>
          <a:xfrm>
            <a:off x="5343075" y="879125"/>
            <a:ext cx="3726325" cy="3726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9"/>
          <p:cNvSpPr txBox="1"/>
          <p:nvPr>
            <p:ph type="title"/>
          </p:nvPr>
        </p:nvSpPr>
        <p:spPr>
          <a:xfrm>
            <a:off x="311700" y="321200"/>
            <a:ext cx="7222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Do Now</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330" name="Google Shape;330;p3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31" name="Google Shape;331;p39"/>
          <p:cNvPicPr preferRelativeResize="0"/>
          <p:nvPr/>
        </p:nvPicPr>
        <p:blipFill>
          <a:blip r:embed="rId3">
            <a:alphaModFix/>
          </a:blip>
          <a:stretch>
            <a:fillRect/>
          </a:stretch>
        </p:blipFill>
        <p:spPr>
          <a:xfrm rot="4168993">
            <a:off x="8037128" y="153404"/>
            <a:ext cx="755902" cy="755902"/>
          </a:xfrm>
          <a:prstGeom prst="rect">
            <a:avLst/>
          </a:prstGeom>
          <a:noFill/>
          <a:ln>
            <a:noFill/>
          </a:ln>
        </p:spPr>
      </p:pic>
      <p:pic>
        <p:nvPicPr>
          <p:cNvPr id="332" name="Google Shape;332;p39"/>
          <p:cNvPicPr preferRelativeResize="0"/>
          <p:nvPr/>
        </p:nvPicPr>
        <p:blipFill rotWithShape="1">
          <a:blip r:embed="rId4">
            <a:alphaModFix/>
          </a:blip>
          <a:srcRect b="15513" l="0" r="23512" t="15382"/>
          <a:stretch/>
        </p:blipFill>
        <p:spPr>
          <a:xfrm rot="302347">
            <a:off x="7839423" y="196701"/>
            <a:ext cx="881528" cy="796397"/>
          </a:xfrm>
          <a:prstGeom prst="rect">
            <a:avLst/>
          </a:prstGeom>
          <a:noFill/>
          <a:ln>
            <a:noFill/>
          </a:ln>
        </p:spPr>
      </p:pic>
      <p:graphicFrame>
        <p:nvGraphicFramePr>
          <p:cNvPr id="333" name="Google Shape;333;p39"/>
          <p:cNvGraphicFramePr/>
          <p:nvPr/>
        </p:nvGraphicFramePr>
        <p:xfrm>
          <a:off x="570855" y="1240650"/>
          <a:ext cx="3000000" cy="3000000"/>
        </p:xfrm>
        <a:graphic>
          <a:graphicData uri="http://schemas.openxmlformats.org/drawingml/2006/table">
            <a:tbl>
              <a:tblPr>
                <a:noFill/>
                <a:tableStyleId>{28AE311C-4A3F-4FAC-9216-E39D8A6297B4}</a:tableStyleId>
              </a:tblPr>
              <a:tblGrid>
                <a:gridCol w="7973200"/>
              </a:tblGrid>
              <a:tr h="2268550">
                <a:tc>
                  <a:txBody>
                    <a:bodyPr/>
                    <a:lstStyle/>
                    <a:p>
                      <a:pPr indent="0" lvl="0" marL="0" rtl="0" algn="ctr">
                        <a:spcBef>
                          <a:spcPts val="0"/>
                        </a:spcBef>
                        <a:spcAft>
                          <a:spcPts val="0"/>
                        </a:spcAft>
                        <a:buNone/>
                      </a:pPr>
                      <a:r>
                        <a:rPr b="1" lang="en" sz="2200">
                          <a:solidFill>
                            <a:srgbClr val="00B2A9"/>
                          </a:solidFill>
                          <a:latin typeface="Roboto"/>
                          <a:ea typeface="Roboto"/>
                          <a:cs typeface="Roboto"/>
                          <a:sym typeface="Roboto"/>
                        </a:rPr>
                        <a:t>Write a definition for “wealth”</a:t>
                      </a:r>
                      <a:endParaRPr b="1">
                        <a:solidFill>
                          <a:schemeClr val="dk1"/>
                        </a:solidFill>
                        <a:latin typeface="Roboto"/>
                        <a:ea typeface="Roboto"/>
                        <a:cs typeface="Roboto"/>
                        <a:sym typeface="Roboto"/>
                      </a:endParaRPr>
                    </a:p>
                    <a:p>
                      <a:pPr indent="0" lvl="0" marL="0" rtl="0" algn="l">
                        <a:spcBef>
                          <a:spcPts val="0"/>
                        </a:spcBef>
                        <a:spcAft>
                          <a:spcPts val="0"/>
                        </a:spcAft>
                        <a:buNone/>
                      </a:pPr>
                      <a:r>
                        <a:t/>
                      </a:r>
                      <a:endParaRPr b="1">
                        <a:solidFill>
                          <a:schemeClr val="dk1"/>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40"/>
          <p:cNvPicPr preferRelativeResize="0"/>
          <p:nvPr/>
        </p:nvPicPr>
        <p:blipFill>
          <a:blip r:embed="rId3">
            <a:alphaModFix/>
          </a:blip>
          <a:stretch>
            <a:fillRect/>
          </a:stretch>
        </p:blipFill>
        <p:spPr>
          <a:xfrm>
            <a:off x="8045102" y="103081"/>
            <a:ext cx="755895" cy="819360"/>
          </a:xfrm>
          <a:prstGeom prst="rect">
            <a:avLst/>
          </a:prstGeom>
          <a:noFill/>
          <a:ln>
            <a:noFill/>
          </a:ln>
        </p:spPr>
      </p:pic>
      <p:sp>
        <p:nvSpPr>
          <p:cNvPr id="339" name="Google Shape;339;p40"/>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sp>
        <p:nvSpPr>
          <p:cNvPr id="340" name="Google Shape;340;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Do Now: </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Review Four Key Concepts: A-L-I-E activity</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Lesson: Net Worth</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Activity</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Exit Ticket</a:t>
            </a:r>
            <a:endParaRPr sz="2800">
              <a:solidFill>
                <a:srgbClr val="00B2A9"/>
              </a:solidFill>
              <a:latin typeface="Roboto"/>
              <a:ea typeface="Roboto"/>
              <a:cs typeface="Roboto"/>
              <a:sym typeface="Roboto"/>
            </a:endParaRPr>
          </a:p>
          <a:p>
            <a:pPr indent="0" lvl="0" marL="0" rtl="0" algn="l">
              <a:spcBef>
                <a:spcPts val="0"/>
              </a:spcBef>
              <a:spcAft>
                <a:spcPts val="1200"/>
              </a:spcAft>
              <a:buNone/>
            </a:pPr>
            <a:r>
              <a:t/>
            </a:r>
            <a:endParaRPr>
              <a:solidFill>
                <a:srgbClr val="414143"/>
              </a:solidFill>
              <a:latin typeface="Roboto"/>
              <a:ea typeface="Roboto"/>
              <a:cs typeface="Roboto"/>
              <a:sym typeface="Roboto"/>
            </a:endParaRPr>
          </a:p>
        </p:txBody>
      </p:sp>
      <p:cxnSp>
        <p:nvCxnSpPr>
          <p:cNvPr id="341" name="Google Shape;341;p4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42" name="Google Shape;342;p40"/>
          <p:cNvPicPr preferRelativeResize="0"/>
          <p:nvPr/>
        </p:nvPicPr>
        <p:blipFill>
          <a:blip r:embed="rId4">
            <a:alphaModFix/>
          </a:blip>
          <a:stretch>
            <a:fillRect/>
          </a:stretch>
        </p:blipFill>
        <p:spPr>
          <a:xfrm>
            <a:off x="7891450" y="0"/>
            <a:ext cx="1063197" cy="115247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1"/>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sp>
        <p:nvSpPr>
          <p:cNvPr id="348" name="Google Shape;348;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414143"/>
                </a:solidFill>
                <a:latin typeface="Roboto"/>
                <a:ea typeface="Roboto"/>
                <a:cs typeface="Roboto"/>
                <a:sym typeface="Roboto"/>
              </a:rPr>
              <a:t>Students will be able to:</a:t>
            </a:r>
            <a:endParaRPr>
              <a:solidFill>
                <a:srgbClr val="414143"/>
              </a:solidFill>
              <a:latin typeface="Roboto"/>
              <a:ea typeface="Roboto"/>
              <a:cs typeface="Roboto"/>
              <a:sym typeface="Roboto"/>
            </a:endParaRPr>
          </a:p>
          <a:p>
            <a:pPr indent="-342900" lvl="0" marL="457200" rtl="0" algn="l">
              <a:spcBef>
                <a:spcPts val="1200"/>
              </a:spcBef>
              <a:spcAft>
                <a:spcPts val="0"/>
              </a:spcAft>
              <a:buClr>
                <a:srgbClr val="414143"/>
              </a:buClr>
              <a:buSzPts val="1800"/>
              <a:buFont typeface="Roboto"/>
              <a:buChar char="●"/>
            </a:pPr>
            <a:r>
              <a:rPr lang="en">
                <a:solidFill>
                  <a:srgbClr val="414143"/>
                </a:solidFill>
                <a:latin typeface="Roboto"/>
                <a:ea typeface="Roboto"/>
                <a:cs typeface="Roboto"/>
                <a:sym typeface="Roboto"/>
              </a:rPr>
              <a:t>Understand how their financial choices can lead to achieving wealth in the long term</a:t>
            </a:r>
            <a:endParaRPr>
              <a:solidFill>
                <a:srgbClr val="414143"/>
              </a:solidFill>
              <a:latin typeface="Roboto"/>
              <a:ea typeface="Roboto"/>
              <a:cs typeface="Roboto"/>
              <a:sym typeface="Roboto"/>
            </a:endParaRPr>
          </a:p>
          <a:p>
            <a:pPr indent="-342900" lvl="0" marL="457200" rtl="0" algn="l">
              <a:spcBef>
                <a:spcPts val="0"/>
              </a:spcBef>
              <a:spcAft>
                <a:spcPts val="0"/>
              </a:spcAft>
              <a:buClr>
                <a:srgbClr val="414143"/>
              </a:buClr>
              <a:buSzPts val="1800"/>
              <a:buFont typeface="Roboto"/>
              <a:buChar char="●"/>
            </a:pPr>
            <a:r>
              <a:rPr lang="en">
                <a:solidFill>
                  <a:srgbClr val="414143"/>
                </a:solidFill>
                <a:latin typeface="Roboto"/>
                <a:ea typeface="Roboto"/>
                <a:cs typeface="Roboto"/>
                <a:sym typeface="Roboto"/>
              </a:rPr>
              <a:t>D</a:t>
            </a:r>
            <a:r>
              <a:rPr lang="en">
                <a:solidFill>
                  <a:srgbClr val="414143"/>
                </a:solidFill>
                <a:latin typeface="Roboto"/>
                <a:ea typeface="Roboto"/>
                <a:cs typeface="Roboto"/>
                <a:sym typeface="Roboto"/>
              </a:rPr>
              <a:t>escribe net worth as the value of a person’s assets minus the value of the individual’s liabilities at a point in time</a:t>
            </a:r>
            <a:endParaRPr>
              <a:solidFill>
                <a:srgbClr val="414143"/>
              </a:solidFill>
              <a:latin typeface="Roboto"/>
              <a:ea typeface="Roboto"/>
              <a:cs typeface="Roboto"/>
              <a:sym typeface="Roboto"/>
            </a:endParaRPr>
          </a:p>
        </p:txBody>
      </p:sp>
      <p:cxnSp>
        <p:nvCxnSpPr>
          <p:cNvPr id="349" name="Google Shape;349;p4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50" name="Google Shape;350;p41"/>
          <p:cNvPicPr preferRelativeResize="0"/>
          <p:nvPr/>
        </p:nvPicPr>
        <p:blipFill>
          <a:blip r:embed="rId3">
            <a:alphaModFix/>
          </a:blip>
          <a:stretch>
            <a:fillRect/>
          </a:stretch>
        </p:blipFill>
        <p:spPr>
          <a:xfrm rot="5934597">
            <a:off x="8050816" y="93525"/>
            <a:ext cx="757319" cy="757319"/>
          </a:xfrm>
          <a:prstGeom prst="rect">
            <a:avLst/>
          </a:prstGeom>
          <a:noFill/>
          <a:ln>
            <a:noFill/>
          </a:ln>
        </p:spPr>
      </p:pic>
      <p:pic>
        <p:nvPicPr>
          <p:cNvPr id="351" name="Google Shape;351;p41"/>
          <p:cNvPicPr preferRelativeResize="0"/>
          <p:nvPr/>
        </p:nvPicPr>
        <p:blipFill rotWithShape="1">
          <a:blip r:embed="rId4">
            <a:alphaModFix/>
          </a:blip>
          <a:srcRect b="16464" l="16717" r="14962" t="0"/>
          <a:stretch/>
        </p:blipFill>
        <p:spPr>
          <a:xfrm>
            <a:off x="7950450" y="-228600"/>
            <a:ext cx="958050" cy="11713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321200"/>
            <a:ext cx="7222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Do Now: </a:t>
            </a:r>
            <a:r>
              <a:rPr b="1" i="1" lang="en">
                <a:solidFill>
                  <a:srgbClr val="1F3A93"/>
                </a:solidFill>
                <a:latin typeface="Roboto Condensed"/>
                <a:ea typeface="Roboto Condensed"/>
                <a:cs typeface="Roboto Condensed"/>
                <a:sym typeface="Roboto Condensed"/>
              </a:rPr>
              <a:t>Theo &amp; Shannon</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76" name="Google Shape;76;p1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77" name="Google Shape;77;p15"/>
          <p:cNvPicPr preferRelativeResize="0"/>
          <p:nvPr/>
        </p:nvPicPr>
        <p:blipFill>
          <a:blip r:embed="rId3">
            <a:alphaModFix/>
          </a:blip>
          <a:stretch>
            <a:fillRect/>
          </a:stretch>
        </p:blipFill>
        <p:spPr>
          <a:xfrm rot="4168993">
            <a:off x="8037128" y="153404"/>
            <a:ext cx="755902" cy="755902"/>
          </a:xfrm>
          <a:prstGeom prst="rect">
            <a:avLst/>
          </a:prstGeom>
          <a:noFill/>
          <a:ln>
            <a:noFill/>
          </a:ln>
        </p:spPr>
      </p:pic>
      <p:pic>
        <p:nvPicPr>
          <p:cNvPr id="78" name="Google Shape;78;p15"/>
          <p:cNvPicPr preferRelativeResize="0"/>
          <p:nvPr/>
        </p:nvPicPr>
        <p:blipFill rotWithShape="1">
          <a:blip r:embed="rId4">
            <a:alphaModFix/>
          </a:blip>
          <a:srcRect b="15513" l="0" r="23512" t="15382"/>
          <a:stretch/>
        </p:blipFill>
        <p:spPr>
          <a:xfrm rot="302347">
            <a:off x="7839423" y="196701"/>
            <a:ext cx="881528" cy="796397"/>
          </a:xfrm>
          <a:prstGeom prst="rect">
            <a:avLst/>
          </a:prstGeom>
          <a:noFill/>
          <a:ln>
            <a:noFill/>
          </a:ln>
        </p:spPr>
      </p:pic>
      <p:graphicFrame>
        <p:nvGraphicFramePr>
          <p:cNvPr id="79" name="Google Shape;79;p15"/>
          <p:cNvGraphicFramePr/>
          <p:nvPr/>
        </p:nvGraphicFramePr>
        <p:xfrm>
          <a:off x="570855" y="1240650"/>
          <a:ext cx="3000000" cy="3000000"/>
        </p:xfrm>
        <a:graphic>
          <a:graphicData uri="http://schemas.openxmlformats.org/drawingml/2006/table">
            <a:tbl>
              <a:tblPr>
                <a:noFill/>
                <a:tableStyleId>{28AE311C-4A3F-4FAC-9216-E39D8A6297B4}</a:tableStyleId>
              </a:tblPr>
              <a:tblGrid>
                <a:gridCol w="4001150"/>
                <a:gridCol w="3939675"/>
              </a:tblGrid>
              <a:tr h="2268550">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Roboto"/>
                          <a:ea typeface="Roboto"/>
                          <a:cs typeface="Roboto"/>
                          <a:sym typeface="Roboto"/>
                        </a:rPr>
                        <a:t>Thrifty Theo</a:t>
                      </a:r>
                      <a:endParaRPr b="1">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Theo keeps all of his money in an eggo box in his freezer:</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He lives in a tiny apartment and shares wifi with a neighbor to spend the least amount of money</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He eats canned soup and cereal for meals</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He saves the rest of his money</a:t>
                      </a:r>
                      <a:endParaRPr>
                        <a:solidFill>
                          <a:schemeClr val="dk1"/>
                        </a:solidFill>
                        <a:latin typeface="Roboto"/>
                        <a:ea typeface="Roboto"/>
                        <a:cs typeface="Roboto"/>
                        <a:sym typeface="Roboto"/>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Roboto"/>
                          <a:ea typeface="Roboto"/>
                          <a:cs typeface="Roboto"/>
                          <a:sym typeface="Roboto"/>
                        </a:rPr>
                        <a:t>Showy Shannon</a:t>
                      </a:r>
                      <a:endParaRPr b="1">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Shannon does not save her cash:</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She spends away all of her earned money on purses, clothes, and cars</a:t>
                      </a:r>
                      <a:endParaRPr b="1">
                        <a:solidFill>
                          <a:schemeClr val="dk1"/>
                        </a:solidFill>
                        <a:latin typeface="Roboto"/>
                        <a:ea typeface="Roboto"/>
                        <a:cs typeface="Roboto"/>
                        <a:sym typeface="Roboto"/>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r h="1271625">
                <a:tc gridSpan="2">
                  <a:txBody>
                    <a:bodyPr/>
                    <a:lstStyle/>
                    <a:p>
                      <a:pPr indent="0" lvl="0" marL="0" rtl="0" algn="ctr">
                        <a:spcBef>
                          <a:spcPts val="0"/>
                        </a:spcBef>
                        <a:spcAft>
                          <a:spcPts val="0"/>
                        </a:spcAft>
                        <a:buNone/>
                      </a:pPr>
                      <a:r>
                        <a:rPr i="1" lang="en">
                          <a:solidFill>
                            <a:schemeClr val="dk1"/>
                          </a:solidFill>
                          <a:latin typeface="Roboto"/>
                          <a:ea typeface="Roboto"/>
                          <a:cs typeface="Roboto"/>
                          <a:sym typeface="Roboto"/>
                        </a:rPr>
                        <a:t>Both Theo and Shannon are 28 years old. Theo has $100,000 in cash and Shannon has </a:t>
                      </a:r>
                      <a:endParaRPr i="1">
                        <a:solidFill>
                          <a:schemeClr val="dk1"/>
                        </a:solidFill>
                        <a:latin typeface="Roboto"/>
                        <a:ea typeface="Roboto"/>
                        <a:cs typeface="Roboto"/>
                        <a:sym typeface="Roboto"/>
                      </a:endParaRPr>
                    </a:p>
                    <a:p>
                      <a:pPr indent="0" lvl="0" marL="0" rtl="0" algn="ctr">
                        <a:spcBef>
                          <a:spcPts val="0"/>
                        </a:spcBef>
                        <a:spcAft>
                          <a:spcPts val="0"/>
                        </a:spcAft>
                        <a:buNone/>
                      </a:pPr>
                      <a:r>
                        <a:rPr i="1" lang="en">
                          <a:solidFill>
                            <a:schemeClr val="dk1"/>
                          </a:solidFill>
                          <a:latin typeface="Roboto"/>
                          <a:ea typeface="Roboto"/>
                          <a:cs typeface="Roboto"/>
                          <a:sym typeface="Roboto"/>
                        </a:rPr>
                        <a:t>$500 in her wallet.</a:t>
                      </a:r>
                      <a:endParaRPr i="1">
                        <a:solidFill>
                          <a:schemeClr val="dk1"/>
                        </a:solidFill>
                        <a:latin typeface="Roboto"/>
                        <a:ea typeface="Roboto"/>
                        <a:cs typeface="Roboto"/>
                        <a:sym typeface="Roboto"/>
                      </a:endParaRPr>
                    </a:p>
                    <a:p>
                      <a:pPr indent="0" lvl="0" marL="0" rtl="0" algn="ctr">
                        <a:spcBef>
                          <a:spcPts val="0"/>
                        </a:spcBef>
                        <a:spcAft>
                          <a:spcPts val="0"/>
                        </a:spcAft>
                        <a:buNone/>
                      </a:pPr>
                      <a:r>
                        <a:t/>
                      </a:r>
                      <a:endParaRPr i="1">
                        <a:solidFill>
                          <a:schemeClr val="dk1"/>
                        </a:solidFill>
                        <a:latin typeface="Roboto"/>
                        <a:ea typeface="Roboto"/>
                        <a:cs typeface="Roboto"/>
                        <a:sym typeface="Roboto"/>
                      </a:endParaRPr>
                    </a:p>
                    <a:p>
                      <a:pPr indent="0" lvl="0" marL="0" rtl="0" algn="ctr">
                        <a:spcBef>
                          <a:spcPts val="0"/>
                        </a:spcBef>
                        <a:spcAft>
                          <a:spcPts val="0"/>
                        </a:spcAft>
                        <a:buNone/>
                      </a:pPr>
                      <a:r>
                        <a:rPr b="1" i="1" lang="en">
                          <a:solidFill>
                            <a:schemeClr val="dk1"/>
                          </a:solidFill>
                          <a:latin typeface="Roboto"/>
                          <a:ea typeface="Roboto"/>
                          <a:cs typeface="Roboto"/>
                          <a:sym typeface="Roboto"/>
                        </a:rPr>
                        <a:t>Who do you think is in the better financial position? Why?</a:t>
                      </a:r>
                      <a:endParaRPr b="1" sz="2100">
                        <a:solidFill>
                          <a:srgbClr val="1F3A93"/>
                        </a:solidFill>
                        <a:latin typeface="Roboto"/>
                        <a:ea typeface="Roboto"/>
                        <a:cs typeface="Roboto"/>
                        <a:sym typeface="Roboto"/>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c hMerge="1"/>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2"/>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Review of Key Concepts</a:t>
            </a:r>
            <a:endParaRPr b="1">
              <a:solidFill>
                <a:srgbClr val="1F3A93"/>
              </a:solidFill>
              <a:latin typeface="Roboto Condensed"/>
              <a:ea typeface="Roboto Condensed"/>
              <a:cs typeface="Roboto Condensed"/>
              <a:sym typeface="Roboto Condensed"/>
            </a:endParaRPr>
          </a:p>
        </p:txBody>
      </p:sp>
      <p:sp>
        <p:nvSpPr>
          <p:cNvPr id="357" name="Google Shape;357;p42"/>
          <p:cNvSpPr txBox="1"/>
          <p:nvPr>
            <p:ph idx="1" type="body"/>
          </p:nvPr>
        </p:nvSpPr>
        <p:spPr>
          <a:xfrm>
            <a:off x="311700" y="1152475"/>
            <a:ext cx="8520600" cy="38613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414143"/>
              </a:buClr>
              <a:buSzPts val="2000"/>
              <a:buFont typeface="Roboto"/>
              <a:buAutoNum type="arabicPeriod"/>
            </a:pPr>
            <a:r>
              <a:rPr b="1" lang="en" sz="2000">
                <a:solidFill>
                  <a:srgbClr val="00B2A9"/>
                </a:solidFill>
                <a:latin typeface="Roboto"/>
                <a:ea typeface="Roboto"/>
                <a:cs typeface="Roboto"/>
                <a:sym typeface="Roboto"/>
              </a:rPr>
              <a:t>Consumption</a:t>
            </a:r>
            <a:r>
              <a:rPr lang="en" sz="2000">
                <a:solidFill>
                  <a:srgbClr val="414143"/>
                </a:solidFill>
                <a:latin typeface="Roboto"/>
                <a:ea typeface="Roboto"/>
                <a:cs typeface="Roboto"/>
                <a:sym typeface="Roboto"/>
              </a:rPr>
              <a:t>: The purchase and use of goods and services. </a:t>
            </a:r>
            <a:endParaRPr sz="2000">
              <a:solidFill>
                <a:srgbClr val="414143"/>
              </a:solidFill>
              <a:latin typeface="Roboto"/>
              <a:ea typeface="Roboto"/>
              <a:cs typeface="Roboto"/>
              <a:sym typeface="Roboto"/>
            </a:endParaRPr>
          </a:p>
          <a:p>
            <a:pPr indent="-355600" lvl="0" marL="457200" rtl="0" algn="l">
              <a:spcBef>
                <a:spcPts val="1000"/>
              </a:spcBef>
              <a:spcAft>
                <a:spcPts val="0"/>
              </a:spcAft>
              <a:buClr>
                <a:srgbClr val="414143"/>
              </a:buClr>
              <a:buSzPts val="2000"/>
              <a:buFont typeface="Roboto"/>
              <a:buAutoNum type="arabicPeriod"/>
            </a:pPr>
            <a:r>
              <a:rPr b="1" lang="en" sz="2000">
                <a:solidFill>
                  <a:srgbClr val="00B2A9"/>
                </a:solidFill>
                <a:latin typeface="Roboto"/>
                <a:ea typeface="Roboto"/>
                <a:cs typeface="Roboto"/>
                <a:sym typeface="Roboto"/>
              </a:rPr>
              <a:t>Wealth</a:t>
            </a:r>
            <a:r>
              <a:rPr lang="en" sz="2000">
                <a:solidFill>
                  <a:srgbClr val="414143"/>
                </a:solidFill>
                <a:latin typeface="Roboto"/>
                <a:ea typeface="Roboto"/>
                <a:cs typeface="Roboto"/>
                <a:sym typeface="Roboto"/>
              </a:rPr>
              <a:t>: Measures your ability to consume. The more wealth you have, the more you can consume. </a:t>
            </a:r>
            <a:endParaRPr sz="2000">
              <a:solidFill>
                <a:srgbClr val="414143"/>
              </a:solidFill>
              <a:latin typeface="Roboto"/>
              <a:ea typeface="Roboto"/>
              <a:cs typeface="Roboto"/>
              <a:sym typeface="Roboto"/>
            </a:endParaRPr>
          </a:p>
          <a:p>
            <a:pPr indent="-355600" lvl="0" marL="457200" rtl="0" algn="l">
              <a:spcBef>
                <a:spcPts val="1000"/>
              </a:spcBef>
              <a:spcAft>
                <a:spcPts val="0"/>
              </a:spcAft>
              <a:buClr>
                <a:srgbClr val="414143"/>
              </a:buClr>
              <a:buSzPts val="2000"/>
              <a:buFont typeface="Roboto"/>
              <a:buAutoNum type="arabicPeriod"/>
            </a:pPr>
            <a:r>
              <a:rPr b="1" lang="en" sz="2000">
                <a:solidFill>
                  <a:srgbClr val="00B2A9"/>
                </a:solidFill>
                <a:latin typeface="Roboto"/>
                <a:ea typeface="Roboto"/>
                <a:cs typeface="Roboto"/>
                <a:sym typeface="Roboto"/>
              </a:rPr>
              <a:t>Income</a:t>
            </a:r>
            <a:r>
              <a:rPr lang="en" sz="2000">
                <a:solidFill>
                  <a:srgbClr val="414143"/>
                </a:solidFill>
                <a:latin typeface="Roboto"/>
                <a:ea typeface="Roboto"/>
                <a:cs typeface="Roboto"/>
                <a:sym typeface="Roboto"/>
              </a:rPr>
              <a:t>: Money received that leads to an increase in wealth. </a:t>
            </a:r>
            <a:endParaRPr sz="2000">
              <a:solidFill>
                <a:srgbClr val="414143"/>
              </a:solidFill>
              <a:latin typeface="Roboto"/>
              <a:ea typeface="Roboto"/>
              <a:cs typeface="Roboto"/>
              <a:sym typeface="Roboto"/>
            </a:endParaRPr>
          </a:p>
          <a:p>
            <a:pPr indent="-355600" lvl="0" marL="457200" rtl="0" algn="l">
              <a:spcBef>
                <a:spcPts val="1000"/>
              </a:spcBef>
              <a:spcAft>
                <a:spcPts val="0"/>
              </a:spcAft>
              <a:buClr>
                <a:srgbClr val="414143"/>
              </a:buClr>
              <a:buSzPts val="2000"/>
              <a:buFont typeface="Roboto"/>
              <a:buAutoNum type="arabicPeriod"/>
            </a:pPr>
            <a:r>
              <a:rPr b="1" lang="en" sz="2000">
                <a:solidFill>
                  <a:srgbClr val="00B2A9"/>
                </a:solidFill>
                <a:latin typeface="Roboto"/>
                <a:ea typeface="Roboto"/>
                <a:cs typeface="Roboto"/>
                <a:sym typeface="Roboto"/>
              </a:rPr>
              <a:t>Expense</a:t>
            </a:r>
            <a:r>
              <a:rPr lang="en" sz="2000">
                <a:solidFill>
                  <a:srgbClr val="414143"/>
                </a:solidFill>
                <a:latin typeface="Roboto"/>
                <a:ea typeface="Roboto"/>
                <a:cs typeface="Roboto"/>
                <a:sym typeface="Roboto"/>
              </a:rPr>
              <a:t>: money spent on something (cost), which leads to a decrease in wealth.</a:t>
            </a:r>
            <a:endParaRPr sz="2000">
              <a:solidFill>
                <a:srgbClr val="414143"/>
              </a:solidFill>
              <a:latin typeface="Roboto"/>
              <a:ea typeface="Roboto"/>
              <a:cs typeface="Roboto"/>
              <a:sym typeface="Roboto"/>
            </a:endParaRPr>
          </a:p>
          <a:p>
            <a:pPr indent="-355600" lvl="0" marL="457200" rtl="0" algn="l">
              <a:spcBef>
                <a:spcPts val="1000"/>
              </a:spcBef>
              <a:spcAft>
                <a:spcPts val="0"/>
              </a:spcAft>
              <a:buClr>
                <a:srgbClr val="414143"/>
              </a:buClr>
              <a:buSzPts val="2000"/>
              <a:buFont typeface="Roboto"/>
              <a:buAutoNum type="arabicPeriod"/>
            </a:pPr>
            <a:r>
              <a:rPr b="1" lang="en" sz="2000">
                <a:solidFill>
                  <a:srgbClr val="00B2A9"/>
                </a:solidFill>
                <a:latin typeface="Roboto"/>
                <a:ea typeface="Roboto"/>
                <a:cs typeface="Roboto"/>
                <a:sym typeface="Roboto"/>
              </a:rPr>
              <a:t>Assets</a:t>
            </a:r>
            <a:r>
              <a:rPr lang="en" sz="2000">
                <a:solidFill>
                  <a:srgbClr val="414143"/>
                </a:solidFill>
                <a:latin typeface="Roboto"/>
                <a:ea typeface="Roboto"/>
                <a:cs typeface="Roboto"/>
                <a:sym typeface="Roboto"/>
              </a:rPr>
              <a:t>: property that store value or reduce expenses. </a:t>
            </a:r>
            <a:endParaRPr sz="2000">
              <a:solidFill>
                <a:srgbClr val="414143"/>
              </a:solidFill>
              <a:latin typeface="Roboto"/>
              <a:ea typeface="Roboto"/>
              <a:cs typeface="Roboto"/>
              <a:sym typeface="Roboto"/>
            </a:endParaRPr>
          </a:p>
          <a:p>
            <a:pPr indent="-355600" lvl="0" marL="457200" rtl="0" algn="l">
              <a:spcBef>
                <a:spcPts val="1000"/>
              </a:spcBef>
              <a:spcAft>
                <a:spcPts val="1000"/>
              </a:spcAft>
              <a:buClr>
                <a:srgbClr val="414143"/>
              </a:buClr>
              <a:buSzPts val="2000"/>
              <a:buFont typeface="Roboto"/>
              <a:buAutoNum type="arabicPeriod"/>
            </a:pPr>
            <a:r>
              <a:rPr b="1" lang="en" sz="2000">
                <a:solidFill>
                  <a:srgbClr val="00B2A9"/>
                </a:solidFill>
                <a:latin typeface="Roboto"/>
                <a:ea typeface="Roboto"/>
                <a:cs typeface="Roboto"/>
                <a:sym typeface="Roboto"/>
              </a:rPr>
              <a:t>Liabilities</a:t>
            </a:r>
            <a:r>
              <a:rPr lang="en" sz="2000">
                <a:solidFill>
                  <a:srgbClr val="414143"/>
                </a:solidFill>
                <a:latin typeface="Roboto"/>
                <a:ea typeface="Roboto"/>
                <a:cs typeface="Roboto"/>
                <a:sym typeface="Roboto"/>
              </a:rPr>
              <a:t>: obligations to make future payments. </a:t>
            </a:r>
            <a:endParaRPr sz="2000">
              <a:solidFill>
                <a:srgbClr val="414143"/>
              </a:solidFill>
              <a:latin typeface="Roboto"/>
              <a:ea typeface="Roboto"/>
              <a:cs typeface="Roboto"/>
              <a:sym typeface="Roboto"/>
            </a:endParaRPr>
          </a:p>
        </p:txBody>
      </p:sp>
      <p:cxnSp>
        <p:nvCxnSpPr>
          <p:cNvPr id="358" name="Google Shape;358;p4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59" name="Google Shape;359;p42"/>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360" name="Google Shape;360;p42"/>
          <p:cNvPicPr preferRelativeResize="0"/>
          <p:nvPr/>
        </p:nvPicPr>
        <p:blipFill>
          <a:blip r:embed="rId4">
            <a:alphaModFix/>
          </a:blip>
          <a:stretch>
            <a:fillRect/>
          </a:stretch>
        </p:blipFill>
        <p:spPr>
          <a:xfrm>
            <a:off x="7797174" y="-46400"/>
            <a:ext cx="1197252" cy="115129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43"/>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366" name="Google Shape;366;p43"/>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Activity: A-L-I-E</a:t>
            </a:r>
            <a:endParaRPr b="1">
              <a:solidFill>
                <a:srgbClr val="1F3A93"/>
              </a:solidFill>
              <a:latin typeface="Roboto Condensed"/>
              <a:ea typeface="Roboto Condensed"/>
              <a:cs typeface="Roboto Condensed"/>
              <a:sym typeface="Roboto Condensed"/>
            </a:endParaRPr>
          </a:p>
        </p:txBody>
      </p:sp>
      <p:cxnSp>
        <p:nvCxnSpPr>
          <p:cNvPr id="367" name="Google Shape;367;p4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68" name="Google Shape;368;p43"/>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369" name="Google Shape;369;p43"/>
          <p:cNvSpPr txBox="1"/>
          <p:nvPr>
            <p:ph idx="1" type="body"/>
          </p:nvPr>
        </p:nvSpPr>
        <p:spPr>
          <a:xfrm>
            <a:off x="311700" y="1152475"/>
            <a:ext cx="8520600" cy="277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414143"/>
                </a:solidFill>
                <a:latin typeface="Roboto"/>
                <a:ea typeface="Roboto"/>
                <a:cs typeface="Roboto"/>
                <a:sym typeface="Roboto"/>
              </a:rPr>
              <a:t>You will be given a scenario...</a:t>
            </a:r>
            <a:endParaRPr>
              <a:solidFill>
                <a:srgbClr val="414143"/>
              </a:solidFill>
              <a:latin typeface="Roboto"/>
              <a:ea typeface="Roboto"/>
              <a:cs typeface="Roboto"/>
              <a:sym typeface="Roboto"/>
            </a:endParaRPr>
          </a:p>
          <a:p>
            <a:pPr indent="-342900" lvl="0" marL="457200" rtl="0" algn="l">
              <a:spcBef>
                <a:spcPts val="1200"/>
              </a:spcBef>
              <a:spcAft>
                <a:spcPts val="0"/>
              </a:spcAft>
              <a:buClr>
                <a:srgbClr val="414143"/>
              </a:buClr>
              <a:buSzPts val="1800"/>
              <a:buFont typeface="Roboto"/>
              <a:buAutoNum type="arabicPeriod"/>
            </a:pPr>
            <a:r>
              <a:rPr lang="en">
                <a:solidFill>
                  <a:srgbClr val="414143"/>
                </a:solidFill>
                <a:latin typeface="Roboto"/>
                <a:ea typeface="Roboto"/>
                <a:cs typeface="Roboto"/>
                <a:sym typeface="Roboto"/>
              </a:rPr>
              <a:t>For each scenario, first decide if your cash balance goes UP, DOWN, or stays the SAME</a:t>
            </a:r>
            <a:endParaRPr>
              <a:solidFill>
                <a:srgbClr val="414143"/>
              </a:solidFill>
              <a:latin typeface="Roboto"/>
              <a:ea typeface="Roboto"/>
              <a:cs typeface="Roboto"/>
              <a:sym typeface="Roboto"/>
            </a:endParaRPr>
          </a:p>
          <a:p>
            <a:pPr indent="0" lvl="0" marL="0" rtl="0" algn="l">
              <a:spcBef>
                <a:spcPts val="1200"/>
              </a:spcBef>
              <a:spcAft>
                <a:spcPts val="0"/>
              </a:spcAft>
              <a:buNone/>
            </a:pPr>
            <a:r>
              <a:t/>
            </a:r>
            <a:endParaRPr>
              <a:solidFill>
                <a:srgbClr val="414143"/>
              </a:solidFill>
              <a:latin typeface="Roboto"/>
              <a:ea typeface="Roboto"/>
              <a:cs typeface="Roboto"/>
              <a:sym typeface="Roboto"/>
            </a:endParaRPr>
          </a:p>
          <a:p>
            <a:pPr indent="0" lvl="0" marL="0" rtl="0" algn="l">
              <a:spcBef>
                <a:spcPts val="1200"/>
              </a:spcBef>
              <a:spcAft>
                <a:spcPts val="0"/>
              </a:spcAft>
              <a:buNone/>
            </a:pPr>
            <a:r>
              <a:t/>
            </a:r>
            <a:endParaRPr sz="800">
              <a:solidFill>
                <a:srgbClr val="414143"/>
              </a:solidFill>
              <a:latin typeface="Roboto"/>
              <a:ea typeface="Roboto"/>
              <a:cs typeface="Roboto"/>
              <a:sym typeface="Roboto"/>
            </a:endParaRPr>
          </a:p>
          <a:p>
            <a:pPr indent="-342900" lvl="0" marL="457200" rtl="0" algn="l">
              <a:spcBef>
                <a:spcPts val="1200"/>
              </a:spcBef>
              <a:spcAft>
                <a:spcPts val="0"/>
              </a:spcAft>
              <a:buClr>
                <a:srgbClr val="414143"/>
              </a:buClr>
              <a:buSzPts val="1800"/>
              <a:buFont typeface="Roboto"/>
              <a:buAutoNum type="arabicPeriod"/>
            </a:pPr>
            <a:r>
              <a:rPr lang="en">
                <a:solidFill>
                  <a:srgbClr val="414143"/>
                </a:solidFill>
                <a:latin typeface="Roboto"/>
                <a:ea typeface="Roboto"/>
                <a:cs typeface="Roboto"/>
                <a:sym typeface="Roboto"/>
              </a:rPr>
              <a:t>Decide what kind of transaction it is, and hold up your card to show your vote</a:t>
            </a:r>
            <a:endParaRPr>
              <a:solidFill>
                <a:srgbClr val="414143"/>
              </a:solidFill>
              <a:latin typeface="Roboto"/>
              <a:ea typeface="Roboto"/>
              <a:cs typeface="Roboto"/>
              <a:sym typeface="Roboto"/>
            </a:endParaRPr>
          </a:p>
          <a:p>
            <a:pPr indent="-317500" lvl="1" marL="914400" rtl="0" algn="l">
              <a:spcBef>
                <a:spcPts val="0"/>
              </a:spcBef>
              <a:spcAft>
                <a:spcPts val="0"/>
              </a:spcAft>
              <a:buClr>
                <a:srgbClr val="414143"/>
              </a:buClr>
              <a:buSzPts val="1400"/>
              <a:buFont typeface="Roboto"/>
              <a:buAutoNum type="alphaLcPeriod"/>
            </a:pPr>
            <a:r>
              <a:rPr lang="en">
                <a:solidFill>
                  <a:srgbClr val="414143"/>
                </a:solidFill>
                <a:latin typeface="Roboto"/>
                <a:ea typeface="Roboto"/>
                <a:cs typeface="Roboto"/>
                <a:sym typeface="Roboto"/>
              </a:rPr>
              <a:t>Asset, Liability, Income, Expense</a:t>
            </a:r>
            <a:endParaRPr>
              <a:solidFill>
                <a:srgbClr val="414143"/>
              </a:solidFill>
              <a:latin typeface="Roboto"/>
              <a:ea typeface="Roboto"/>
              <a:cs typeface="Roboto"/>
              <a:sym typeface="Roboto"/>
            </a:endParaRPr>
          </a:p>
        </p:txBody>
      </p:sp>
      <p:pic>
        <p:nvPicPr>
          <p:cNvPr id="370" name="Google Shape;370;p43"/>
          <p:cNvPicPr preferRelativeResize="0"/>
          <p:nvPr/>
        </p:nvPicPr>
        <p:blipFill rotWithShape="1">
          <a:blip r:embed="rId5">
            <a:alphaModFix/>
          </a:blip>
          <a:srcRect b="19945" l="18342" r="19031" t="19921"/>
          <a:stretch/>
        </p:blipFill>
        <p:spPr>
          <a:xfrm>
            <a:off x="2878432" y="2266775"/>
            <a:ext cx="788193" cy="756843"/>
          </a:xfrm>
          <a:prstGeom prst="rect">
            <a:avLst/>
          </a:prstGeom>
          <a:noFill/>
          <a:ln>
            <a:noFill/>
          </a:ln>
        </p:spPr>
      </p:pic>
      <p:pic>
        <p:nvPicPr>
          <p:cNvPr id="371" name="Google Shape;371;p43"/>
          <p:cNvPicPr preferRelativeResize="0"/>
          <p:nvPr/>
        </p:nvPicPr>
        <p:blipFill rotWithShape="1">
          <a:blip r:embed="rId5">
            <a:alphaModFix/>
          </a:blip>
          <a:srcRect b="19945" l="18342" r="19031" t="19921"/>
          <a:stretch/>
        </p:blipFill>
        <p:spPr>
          <a:xfrm rot="10800000">
            <a:off x="4193587" y="2339720"/>
            <a:ext cx="788193" cy="756843"/>
          </a:xfrm>
          <a:prstGeom prst="rect">
            <a:avLst/>
          </a:prstGeom>
          <a:noFill/>
          <a:ln>
            <a:noFill/>
          </a:ln>
        </p:spPr>
      </p:pic>
      <p:pic>
        <p:nvPicPr>
          <p:cNvPr id="372" name="Google Shape;372;p43"/>
          <p:cNvPicPr preferRelativeResize="0"/>
          <p:nvPr/>
        </p:nvPicPr>
        <p:blipFill rotWithShape="1">
          <a:blip r:embed="rId5">
            <a:alphaModFix/>
          </a:blip>
          <a:srcRect b="19945" l="18342" r="19031" t="19921"/>
          <a:stretch/>
        </p:blipFill>
        <p:spPr>
          <a:xfrm rot="-5400000">
            <a:off x="5493059" y="2339732"/>
            <a:ext cx="788196" cy="756840"/>
          </a:xfrm>
          <a:prstGeom prst="rect">
            <a:avLst/>
          </a:prstGeom>
          <a:noFill/>
          <a:ln>
            <a:noFill/>
          </a:ln>
        </p:spPr>
      </p:pic>
      <p:pic>
        <p:nvPicPr>
          <p:cNvPr id="373" name="Google Shape;373;p43"/>
          <p:cNvPicPr preferRelativeResize="0"/>
          <p:nvPr/>
        </p:nvPicPr>
        <p:blipFill rotWithShape="1">
          <a:blip r:embed="rId6">
            <a:alphaModFix/>
          </a:blip>
          <a:srcRect b="16219" l="26146" r="26383" t="16313"/>
          <a:stretch/>
        </p:blipFill>
        <p:spPr>
          <a:xfrm>
            <a:off x="2930411" y="3978275"/>
            <a:ext cx="706419" cy="1004025"/>
          </a:xfrm>
          <a:prstGeom prst="rect">
            <a:avLst/>
          </a:prstGeom>
          <a:noFill/>
          <a:ln>
            <a:noFill/>
          </a:ln>
        </p:spPr>
      </p:pic>
      <p:pic>
        <p:nvPicPr>
          <p:cNvPr id="374" name="Google Shape;374;p43"/>
          <p:cNvPicPr preferRelativeResize="0"/>
          <p:nvPr/>
        </p:nvPicPr>
        <p:blipFill rotWithShape="1">
          <a:blip r:embed="rId6">
            <a:alphaModFix/>
          </a:blip>
          <a:srcRect b="16219" l="26146" r="26383" t="16313"/>
          <a:stretch/>
        </p:blipFill>
        <p:spPr>
          <a:xfrm>
            <a:off x="3773488" y="3978275"/>
            <a:ext cx="706419" cy="1004025"/>
          </a:xfrm>
          <a:prstGeom prst="rect">
            <a:avLst/>
          </a:prstGeom>
          <a:noFill/>
          <a:ln>
            <a:noFill/>
          </a:ln>
        </p:spPr>
      </p:pic>
      <p:pic>
        <p:nvPicPr>
          <p:cNvPr id="375" name="Google Shape;375;p43"/>
          <p:cNvPicPr preferRelativeResize="0"/>
          <p:nvPr/>
        </p:nvPicPr>
        <p:blipFill rotWithShape="1">
          <a:blip r:embed="rId6">
            <a:alphaModFix/>
          </a:blip>
          <a:srcRect b="16219" l="26146" r="26383" t="16313"/>
          <a:stretch/>
        </p:blipFill>
        <p:spPr>
          <a:xfrm>
            <a:off x="4616565" y="3978275"/>
            <a:ext cx="706419" cy="1004025"/>
          </a:xfrm>
          <a:prstGeom prst="rect">
            <a:avLst/>
          </a:prstGeom>
          <a:noFill/>
          <a:ln>
            <a:noFill/>
          </a:ln>
        </p:spPr>
      </p:pic>
      <p:pic>
        <p:nvPicPr>
          <p:cNvPr id="376" name="Google Shape;376;p43"/>
          <p:cNvPicPr preferRelativeResize="0"/>
          <p:nvPr/>
        </p:nvPicPr>
        <p:blipFill rotWithShape="1">
          <a:blip r:embed="rId6">
            <a:alphaModFix/>
          </a:blip>
          <a:srcRect b="16219" l="26146" r="26383" t="16313"/>
          <a:stretch/>
        </p:blipFill>
        <p:spPr>
          <a:xfrm>
            <a:off x="5459630" y="3978275"/>
            <a:ext cx="706419" cy="1004025"/>
          </a:xfrm>
          <a:prstGeom prst="rect">
            <a:avLst/>
          </a:prstGeom>
          <a:noFill/>
          <a:ln>
            <a:noFill/>
          </a:ln>
        </p:spPr>
      </p:pic>
      <p:sp>
        <p:nvSpPr>
          <p:cNvPr id="377" name="Google Shape;377;p43"/>
          <p:cNvSpPr txBox="1"/>
          <p:nvPr/>
        </p:nvSpPr>
        <p:spPr>
          <a:xfrm>
            <a:off x="3046338" y="4302156"/>
            <a:ext cx="474600" cy="35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00B2A9"/>
                </a:solidFill>
                <a:latin typeface="Raleway"/>
                <a:ea typeface="Raleway"/>
                <a:cs typeface="Raleway"/>
                <a:sym typeface="Raleway"/>
              </a:rPr>
              <a:t>A</a:t>
            </a:r>
            <a:endParaRPr b="1" sz="3600">
              <a:solidFill>
                <a:srgbClr val="00B2A9"/>
              </a:solidFill>
              <a:latin typeface="Raleway"/>
              <a:ea typeface="Raleway"/>
              <a:cs typeface="Raleway"/>
              <a:sym typeface="Raleway"/>
            </a:endParaRPr>
          </a:p>
        </p:txBody>
      </p:sp>
      <p:sp>
        <p:nvSpPr>
          <p:cNvPr id="378" name="Google Shape;378;p43"/>
          <p:cNvSpPr txBox="1"/>
          <p:nvPr/>
        </p:nvSpPr>
        <p:spPr>
          <a:xfrm>
            <a:off x="3889414" y="4302156"/>
            <a:ext cx="474600" cy="35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00B2A9"/>
                </a:solidFill>
                <a:latin typeface="Raleway"/>
                <a:ea typeface="Raleway"/>
                <a:cs typeface="Raleway"/>
                <a:sym typeface="Raleway"/>
              </a:rPr>
              <a:t>L</a:t>
            </a:r>
            <a:endParaRPr b="1" sz="3600">
              <a:solidFill>
                <a:srgbClr val="00B2A9"/>
              </a:solidFill>
              <a:latin typeface="Raleway"/>
              <a:ea typeface="Raleway"/>
              <a:cs typeface="Raleway"/>
              <a:sym typeface="Raleway"/>
            </a:endParaRPr>
          </a:p>
        </p:txBody>
      </p:sp>
      <p:sp>
        <p:nvSpPr>
          <p:cNvPr id="379" name="Google Shape;379;p43"/>
          <p:cNvSpPr txBox="1"/>
          <p:nvPr/>
        </p:nvSpPr>
        <p:spPr>
          <a:xfrm>
            <a:off x="4732491" y="4302156"/>
            <a:ext cx="474600" cy="35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00B2A9"/>
                </a:solidFill>
                <a:latin typeface="Raleway"/>
                <a:ea typeface="Raleway"/>
                <a:cs typeface="Raleway"/>
                <a:sym typeface="Raleway"/>
              </a:rPr>
              <a:t>I</a:t>
            </a:r>
            <a:endParaRPr b="1" sz="3600">
              <a:solidFill>
                <a:srgbClr val="00B2A9"/>
              </a:solidFill>
              <a:latin typeface="Raleway"/>
              <a:ea typeface="Raleway"/>
              <a:cs typeface="Raleway"/>
              <a:sym typeface="Raleway"/>
            </a:endParaRPr>
          </a:p>
        </p:txBody>
      </p:sp>
      <p:sp>
        <p:nvSpPr>
          <p:cNvPr id="380" name="Google Shape;380;p43"/>
          <p:cNvSpPr txBox="1"/>
          <p:nvPr/>
        </p:nvSpPr>
        <p:spPr>
          <a:xfrm>
            <a:off x="5575557" y="4302156"/>
            <a:ext cx="474600" cy="35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00B2A9"/>
                </a:solidFill>
                <a:latin typeface="Raleway"/>
                <a:ea typeface="Raleway"/>
                <a:cs typeface="Raleway"/>
                <a:sym typeface="Raleway"/>
              </a:rPr>
              <a:t>E</a:t>
            </a:r>
            <a:endParaRPr b="1" sz="3600">
              <a:solidFill>
                <a:srgbClr val="00B2A9"/>
              </a:solidFill>
              <a:latin typeface="Raleway"/>
              <a:ea typeface="Raleway"/>
              <a:cs typeface="Raleway"/>
              <a:sym typeface="Raleway"/>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id="385" name="Google Shape;385;p44"/>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386" name="Google Shape;386;p44"/>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Activity: A-L-I-E</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387" name="Google Shape;387;p4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88" name="Google Shape;388;p44"/>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graphicFrame>
        <p:nvGraphicFramePr>
          <p:cNvPr id="389" name="Google Shape;389;p44"/>
          <p:cNvGraphicFramePr/>
          <p:nvPr/>
        </p:nvGraphicFramePr>
        <p:xfrm>
          <a:off x="590200" y="1152475"/>
          <a:ext cx="3000000" cy="3000000"/>
        </p:xfrm>
        <a:graphic>
          <a:graphicData uri="http://schemas.openxmlformats.org/drawingml/2006/table">
            <a:tbl>
              <a:tblPr>
                <a:noFill/>
                <a:tableStyleId>{10E497CD-1667-4C24-B67D-F7A8E799C6A6}</a:tableStyleId>
              </a:tblPr>
              <a:tblGrid>
                <a:gridCol w="2445425"/>
                <a:gridCol w="903750"/>
                <a:gridCol w="850575"/>
                <a:gridCol w="1073825"/>
                <a:gridCol w="914375"/>
                <a:gridCol w="988800"/>
                <a:gridCol w="786825"/>
              </a:tblGrid>
              <a:tr h="640050">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Situation</a:t>
                      </a:r>
                      <a:endParaRPr b="1"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Cash Balance</a:t>
                      </a:r>
                      <a:endParaRPr b="1"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Earning income</a:t>
                      </a:r>
                      <a:endParaRPr b="1"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Acquiring (non-cash) asset</a:t>
                      </a:r>
                      <a:endParaRPr b="1"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Incurring expense</a:t>
                      </a:r>
                      <a:endParaRPr b="1"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Increasing liabilities</a:t>
                      </a:r>
                      <a:endParaRPr b="1"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Calibri"/>
                          <a:ea typeface="Calibri"/>
                          <a:cs typeface="Calibri"/>
                          <a:sym typeface="Calibri"/>
                        </a:rPr>
                        <a:t>None</a:t>
                      </a:r>
                      <a:endParaRPr b="1"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8200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1. You are paid $15/hr for </a:t>
                      </a:r>
                      <a:r>
                        <a:rPr lang="en" sz="1000">
                          <a:latin typeface="Roboto"/>
                          <a:ea typeface="Roboto"/>
                          <a:cs typeface="Roboto"/>
                          <a:sym typeface="Roboto"/>
                        </a:rPr>
                        <a:t>working at a restaurant</a:t>
                      </a:r>
                      <a:endParaRPr sz="1000" u="none" cap="none" strike="noStrike">
                        <a:latin typeface="Roboto"/>
                        <a:ea typeface="Roboto"/>
                        <a:cs typeface="Roboto"/>
                        <a:sym typeface="Roboto"/>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U / D / S</a:t>
                      </a:r>
                      <a:endParaRPr sz="1000" u="none" cap="none" strike="noStrike">
                        <a:latin typeface="Roboto"/>
                        <a:ea typeface="Roboto"/>
                        <a:cs typeface="Roboto"/>
                        <a:sym typeface="Roboto"/>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8200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2. You buy </a:t>
                      </a:r>
                      <a:r>
                        <a:rPr lang="en" sz="1000">
                          <a:latin typeface="Roboto"/>
                          <a:ea typeface="Roboto"/>
                          <a:cs typeface="Roboto"/>
                          <a:sym typeface="Roboto"/>
                        </a:rPr>
                        <a:t>a new pair of shoes and wear them the next day</a:t>
                      </a:r>
                      <a:endParaRPr sz="1000" u="none" cap="none" strike="noStrike">
                        <a:latin typeface="Roboto"/>
                        <a:ea typeface="Roboto"/>
                        <a:cs typeface="Roboto"/>
                        <a:sym typeface="Roboto"/>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U / D / S</a:t>
                      </a:r>
                      <a:endParaRPr sz="1000" u="none" cap="none" strike="noStrike">
                        <a:latin typeface="Roboto"/>
                        <a:ea typeface="Roboto"/>
                        <a:cs typeface="Roboto"/>
                        <a:sym typeface="Roboto"/>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64005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3. Y</a:t>
                      </a:r>
                      <a:r>
                        <a:rPr lang="en" sz="1000">
                          <a:latin typeface="Roboto"/>
                          <a:ea typeface="Roboto"/>
                          <a:cs typeface="Roboto"/>
                          <a:sym typeface="Roboto"/>
                        </a:rPr>
                        <a:t>ou buy a bus pass for $75 and use it to get to work</a:t>
                      </a:r>
                      <a:endParaRPr sz="1000" u="none" cap="none" strike="noStrike">
                        <a:latin typeface="Roboto"/>
                        <a:ea typeface="Roboto"/>
                        <a:cs typeface="Roboto"/>
                        <a:sym typeface="Roboto"/>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U / D / S</a:t>
                      </a:r>
                      <a:endParaRPr sz="1000" u="none" cap="none" strike="noStrike">
                        <a:latin typeface="Roboto"/>
                        <a:ea typeface="Roboto"/>
                        <a:cs typeface="Roboto"/>
                        <a:sym typeface="Roboto"/>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u="none" cap="none" strike="noStrike">
                          <a:latin typeface="Calibri"/>
                          <a:ea typeface="Calibri"/>
                          <a:cs typeface="Calibri"/>
                          <a:sym typeface="Calibri"/>
                        </a:rPr>
                        <a:t> </a:t>
                      </a:r>
                      <a:endParaRPr u="none" cap="none" strike="noStrike">
                        <a:latin typeface="Roboto"/>
                        <a:ea typeface="Roboto"/>
                        <a:cs typeface="Roboto"/>
                        <a:sym typeface="Roboto"/>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63920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4. You sell y</a:t>
                      </a:r>
                      <a:r>
                        <a:rPr lang="en" sz="1000">
                          <a:latin typeface="Roboto"/>
                          <a:ea typeface="Roboto"/>
                          <a:cs typeface="Roboto"/>
                          <a:sym typeface="Roboto"/>
                        </a:rPr>
                        <a:t>our car for a fair price</a:t>
                      </a:r>
                      <a:endParaRPr sz="1000" u="none" cap="none" strike="noStrike">
                        <a:latin typeface="Roboto"/>
                        <a:ea typeface="Roboto"/>
                        <a:cs typeface="Roboto"/>
                        <a:sym typeface="Roboto"/>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U / D / S</a:t>
                      </a:r>
                      <a:endParaRPr sz="1000" u="none" cap="none" strike="noStrike">
                        <a:latin typeface="Roboto"/>
                        <a:ea typeface="Roboto"/>
                        <a:cs typeface="Roboto"/>
                        <a:sym typeface="Roboto"/>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2100" u="none" cap="none" strike="noStrike">
                          <a:latin typeface="Calibri"/>
                          <a:ea typeface="Calibri"/>
                          <a:cs typeface="Calibri"/>
                          <a:sym typeface="Calibri"/>
                        </a:rPr>
                        <a:t> </a:t>
                      </a:r>
                      <a:endParaRPr sz="21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24825">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5. Your </a:t>
                      </a:r>
                      <a:r>
                        <a:rPr lang="en" sz="1000">
                          <a:latin typeface="Roboto"/>
                          <a:ea typeface="Roboto"/>
                          <a:cs typeface="Roboto"/>
                          <a:sym typeface="Roboto"/>
                        </a:rPr>
                        <a:t>borrow $25 from your grandma</a:t>
                      </a:r>
                      <a:endParaRPr sz="1000" u="none" cap="none" strike="noStrike">
                        <a:latin typeface="Roboto"/>
                        <a:ea typeface="Roboto"/>
                        <a:cs typeface="Roboto"/>
                        <a:sym typeface="Roboto"/>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U / D / S</a:t>
                      </a:r>
                      <a:endParaRPr sz="1000" u="none" cap="none" strike="noStrike">
                        <a:latin typeface="Roboto"/>
                        <a:ea typeface="Roboto"/>
                        <a:cs typeface="Roboto"/>
                        <a:sym typeface="Roboto"/>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2100" u="none" cap="none" strike="noStrike">
                          <a:latin typeface="Calibri"/>
                          <a:ea typeface="Calibri"/>
                          <a:cs typeface="Calibri"/>
                          <a:sym typeface="Calibri"/>
                        </a:rPr>
                        <a:t> </a:t>
                      </a:r>
                      <a:endParaRPr sz="21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82000">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6. You </a:t>
                      </a:r>
                      <a:r>
                        <a:rPr lang="en" sz="1000">
                          <a:latin typeface="Roboto"/>
                          <a:ea typeface="Roboto"/>
                          <a:cs typeface="Roboto"/>
                          <a:sym typeface="Roboto"/>
                        </a:rPr>
                        <a:t>find $5 on the street</a:t>
                      </a:r>
                      <a:endParaRPr sz="1000" u="none" cap="none" strike="noStrike">
                        <a:latin typeface="Roboto"/>
                        <a:ea typeface="Roboto"/>
                        <a:cs typeface="Roboto"/>
                        <a:sym typeface="Roboto"/>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U / D / S</a:t>
                      </a:r>
                      <a:endParaRPr sz="1000" u="none" cap="none" strike="noStrike">
                        <a:latin typeface="Roboto"/>
                        <a:ea typeface="Roboto"/>
                        <a:cs typeface="Roboto"/>
                        <a:sym typeface="Roboto"/>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21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Calibri"/>
                          <a:ea typeface="Calibri"/>
                          <a:cs typeface="Calibri"/>
                          <a:sym typeface="Calibri"/>
                        </a:rPr>
                        <a:t> </a:t>
                      </a:r>
                      <a:endParaRPr sz="1000" u="none" cap="none" strike="noStrike">
                        <a:latin typeface="Calibri"/>
                        <a:ea typeface="Calibri"/>
                        <a:cs typeface="Calibri"/>
                        <a:sym typeface="Calibri"/>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
        <p:nvSpPr>
          <p:cNvPr id="390" name="Google Shape;390;p44"/>
          <p:cNvSpPr txBox="1"/>
          <p:nvPr/>
        </p:nvSpPr>
        <p:spPr>
          <a:xfrm>
            <a:off x="4044550" y="1869325"/>
            <a:ext cx="668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X</a:t>
            </a:r>
            <a:endParaRPr>
              <a:latin typeface="Roboto"/>
              <a:ea typeface="Roboto"/>
              <a:cs typeface="Roboto"/>
              <a:sym typeface="Roboto"/>
            </a:endParaRPr>
          </a:p>
        </p:txBody>
      </p:sp>
      <p:sp>
        <p:nvSpPr>
          <p:cNvPr id="391" name="Google Shape;391;p44"/>
          <p:cNvSpPr/>
          <p:nvPr/>
        </p:nvSpPr>
        <p:spPr>
          <a:xfrm>
            <a:off x="3160875" y="1922125"/>
            <a:ext cx="249300" cy="294600"/>
          </a:xfrm>
          <a:prstGeom prst="ellipse">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4"/>
          <p:cNvSpPr/>
          <p:nvPr/>
        </p:nvSpPr>
        <p:spPr>
          <a:xfrm>
            <a:off x="3335925" y="2424450"/>
            <a:ext cx="249300" cy="294600"/>
          </a:xfrm>
          <a:prstGeom prst="ellipse">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4"/>
          <p:cNvSpPr txBox="1"/>
          <p:nvPr/>
        </p:nvSpPr>
        <p:spPr>
          <a:xfrm>
            <a:off x="5964325" y="2371650"/>
            <a:ext cx="668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X</a:t>
            </a:r>
            <a:endParaRPr>
              <a:latin typeface="Roboto"/>
              <a:ea typeface="Roboto"/>
              <a:cs typeface="Roboto"/>
              <a:sym typeface="Roboto"/>
            </a:endParaRPr>
          </a:p>
        </p:txBody>
      </p:sp>
      <p:sp>
        <p:nvSpPr>
          <p:cNvPr id="394" name="Google Shape;394;p44"/>
          <p:cNvSpPr/>
          <p:nvPr/>
        </p:nvSpPr>
        <p:spPr>
          <a:xfrm>
            <a:off x="3335925" y="2926775"/>
            <a:ext cx="249300" cy="294600"/>
          </a:xfrm>
          <a:prstGeom prst="ellipse">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4"/>
          <p:cNvSpPr/>
          <p:nvPr/>
        </p:nvSpPr>
        <p:spPr>
          <a:xfrm>
            <a:off x="3160875" y="3572950"/>
            <a:ext cx="249300" cy="294600"/>
          </a:xfrm>
          <a:prstGeom prst="ellipse">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4"/>
          <p:cNvSpPr/>
          <p:nvPr/>
        </p:nvSpPr>
        <p:spPr>
          <a:xfrm>
            <a:off x="3160875" y="4151325"/>
            <a:ext cx="249300" cy="294600"/>
          </a:xfrm>
          <a:prstGeom prst="ellipse">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4"/>
          <p:cNvSpPr/>
          <p:nvPr/>
        </p:nvSpPr>
        <p:spPr>
          <a:xfrm>
            <a:off x="3160875" y="4639000"/>
            <a:ext cx="249300" cy="294600"/>
          </a:xfrm>
          <a:prstGeom prst="ellipse">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4"/>
          <p:cNvSpPr txBox="1"/>
          <p:nvPr/>
        </p:nvSpPr>
        <p:spPr>
          <a:xfrm>
            <a:off x="4938475" y="2902563"/>
            <a:ext cx="668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X</a:t>
            </a:r>
            <a:endParaRPr>
              <a:latin typeface="Roboto"/>
              <a:ea typeface="Roboto"/>
              <a:cs typeface="Roboto"/>
              <a:sym typeface="Roboto"/>
            </a:endParaRPr>
          </a:p>
        </p:txBody>
      </p:sp>
      <p:sp>
        <p:nvSpPr>
          <p:cNvPr id="399" name="Google Shape;399;p44"/>
          <p:cNvSpPr txBox="1"/>
          <p:nvPr/>
        </p:nvSpPr>
        <p:spPr>
          <a:xfrm>
            <a:off x="7821250" y="3520138"/>
            <a:ext cx="668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X</a:t>
            </a:r>
            <a:endParaRPr>
              <a:latin typeface="Roboto"/>
              <a:ea typeface="Roboto"/>
              <a:cs typeface="Roboto"/>
              <a:sym typeface="Roboto"/>
            </a:endParaRPr>
          </a:p>
        </p:txBody>
      </p:sp>
      <p:sp>
        <p:nvSpPr>
          <p:cNvPr id="400" name="Google Shape;400;p44"/>
          <p:cNvSpPr txBox="1"/>
          <p:nvPr/>
        </p:nvSpPr>
        <p:spPr>
          <a:xfrm>
            <a:off x="6931350" y="4098513"/>
            <a:ext cx="668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X</a:t>
            </a:r>
            <a:endParaRPr>
              <a:latin typeface="Roboto"/>
              <a:ea typeface="Roboto"/>
              <a:cs typeface="Roboto"/>
              <a:sym typeface="Roboto"/>
            </a:endParaRPr>
          </a:p>
        </p:txBody>
      </p:sp>
      <p:sp>
        <p:nvSpPr>
          <p:cNvPr id="401" name="Google Shape;401;p44"/>
          <p:cNvSpPr txBox="1"/>
          <p:nvPr/>
        </p:nvSpPr>
        <p:spPr>
          <a:xfrm>
            <a:off x="4044550" y="4586188"/>
            <a:ext cx="668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Roboto"/>
                <a:ea typeface="Roboto"/>
                <a:cs typeface="Roboto"/>
                <a:sym typeface="Roboto"/>
              </a:rPr>
              <a:t>X</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5"/>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The Net Worth Equation</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407" name="Google Shape;407;p4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408" name="Google Shape;408;p45"/>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409" name="Google Shape;409;p45"/>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410" name="Google Shape;410;p45"/>
          <p:cNvSpPr txBox="1"/>
          <p:nvPr/>
        </p:nvSpPr>
        <p:spPr>
          <a:xfrm>
            <a:off x="480600" y="1163500"/>
            <a:ext cx="8182800" cy="2439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424242"/>
                </a:solidFill>
                <a:latin typeface="Roboto"/>
                <a:ea typeface="Roboto"/>
                <a:cs typeface="Roboto"/>
                <a:sym typeface="Roboto"/>
              </a:rPr>
              <a:t>In personal finance, it is important to know your financial situation. The two basic measures of your financial situation are your </a:t>
            </a:r>
            <a:r>
              <a:rPr lang="en" sz="1800" u="sng">
                <a:solidFill>
                  <a:srgbClr val="424242"/>
                </a:solidFill>
                <a:latin typeface="Roboto"/>
                <a:ea typeface="Roboto"/>
                <a:cs typeface="Roboto"/>
                <a:sym typeface="Roboto"/>
              </a:rPr>
              <a:t>net worth</a:t>
            </a:r>
            <a:r>
              <a:rPr lang="en" sz="1800">
                <a:solidFill>
                  <a:srgbClr val="424242"/>
                </a:solidFill>
                <a:latin typeface="Roboto"/>
                <a:ea typeface="Roboto"/>
                <a:cs typeface="Roboto"/>
                <a:sym typeface="Roboto"/>
              </a:rPr>
              <a:t> and </a:t>
            </a:r>
            <a:r>
              <a:rPr lang="en" sz="1800" u="sng">
                <a:solidFill>
                  <a:srgbClr val="424242"/>
                </a:solidFill>
                <a:latin typeface="Roboto"/>
                <a:ea typeface="Roboto"/>
                <a:cs typeface="Roboto"/>
                <a:sym typeface="Roboto"/>
              </a:rPr>
              <a:t>cash flow</a:t>
            </a:r>
            <a:r>
              <a:rPr lang="en" sz="1800">
                <a:solidFill>
                  <a:srgbClr val="424242"/>
                </a:solidFill>
                <a:latin typeface="Roboto"/>
                <a:ea typeface="Roboto"/>
                <a:cs typeface="Roboto"/>
                <a:sym typeface="Roboto"/>
              </a:rPr>
              <a:t>.</a:t>
            </a:r>
            <a:endParaRPr b="1" sz="1800">
              <a:latin typeface="Roboto"/>
              <a:ea typeface="Roboto"/>
              <a:cs typeface="Roboto"/>
              <a:sym typeface="Roboto"/>
            </a:endParaRPr>
          </a:p>
          <a:p>
            <a:pPr indent="0" lvl="0" marL="0" rtl="0" algn="l">
              <a:lnSpc>
                <a:spcPct val="115000"/>
              </a:lnSpc>
              <a:spcBef>
                <a:spcPts val="1000"/>
              </a:spcBef>
              <a:spcAft>
                <a:spcPts val="0"/>
              </a:spcAft>
              <a:buNone/>
            </a:pPr>
            <a:r>
              <a:rPr b="1" lang="en" sz="1800">
                <a:latin typeface="Roboto"/>
                <a:ea typeface="Roboto"/>
                <a:cs typeface="Roboto"/>
                <a:sym typeface="Roboto"/>
              </a:rPr>
              <a:t>Net worth </a:t>
            </a:r>
            <a:r>
              <a:rPr lang="en" sz="1800">
                <a:latin typeface="Roboto"/>
                <a:ea typeface="Roboto"/>
                <a:cs typeface="Roboto"/>
                <a:sym typeface="Roboto"/>
              </a:rPr>
              <a:t>is another term for </a:t>
            </a:r>
            <a:r>
              <a:rPr b="1" lang="en" sz="1800">
                <a:latin typeface="Roboto"/>
                <a:ea typeface="Roboto"/>
                <a:cs typeface="Roboto"/>
                <a:sym typeface="Roboto"/>
              </a:rPr>
              <a:t>wealth</a:t>
            </a:r>
            <a:r>
              <a:rPr lang="en" sz="1800">
                <a:latin typeface="Roboto"/>
                <a:ea typeface="Roboto"/>
                <a:cs typeface="Roboto"/>
                <a:sym typeface="Roboto"/>
              </a:rPr>
              <a:t>.</a:t>
            </a:r>
            <a:endParaRPr sz="1800">
              <a:latin typeface="Roboto"/>
              <a:ea typeface="Roboto"/>
              <a:cs typeface="Roboto"/>
              <a:sym typeface="Roboto"/>
            </a:endParaRPr>
          </a:p>
          <a:p>
            <a:pPr indent="-342900" lvl="0" marL="914400" rtl="0" algn="l">
              <a:lnSpc>
                <a:spcPct val="115000"/>
              </a:lnSpc>
              <a:spcBef>
                <a:spcPts val="1000"/>
              </a:spcBef>
              <a:spcAft>
                <a:spcPts val="0"/>
              </a:spcAft>
              <a:buSzPts val="1800"/>
              <a:buFont typeface="Roboto"/>
              <a:buChar char="●"/>
            </a:pPr>
            <a:r>
              <a:rPr lang="en" sz="1800">
                <a:latin typeface="Roboto"/>
                <a:ea typeface="Roboto"/>
                <a:cs typeface="Roboto"/>
                <a:sym typeface="Roboto"/>
              </a:rPr>
              <a:t>Remember our previous definition of wealth: your ability to consume</a:t>
            </a:r>
            <a:endParaRPr sz="1800">
              <a:latin typeface="Roboto"/>
              <a:ea typeface="Roboto"/>
              <a:cs typeface="Roboto"/>
              <a:sym typeface="Roboto"/>
            </a:endParaRPr>
          </a:p>
          <a:p>
            <a:pPr indent="-342900" lvl="0" marL="914400" rtl="0" algn="l">
              <a:lnSpc>
                <a:spcPct val="115000"/>
              </a:lnSpc>
              <a:spcBef>
                <a:spcPts val="1000"/>
              </a:spcBef>
              <a:spcAft>
                <a:spcPts val="1000"/>
              </a:spcAft>
              <a:buSzPts val="1800"/>
              <a:buFont typeface="Roboto"/>
              <a:buChar char="●"/>
            </a:pPr>
            <a:r>
              <a:rPr b="1" lang="en" sz="1800">
                <a:latin typeface="Roboto"/>
                <a:ea typeface="Roboto"/>
                <a:cs typeface="Roboto"/>
                <a:sym typeface="Roboto"/>
              </a:rPr>
              <a:t>Net worth</a:t>
            </a:r>
            <a:r>
              <a:rPr lang="en" sz="1800">
                <a:latin typeface="Roboto"/>
                <a:ea typeface="Roboto"/>
                <a:cs typeface="Roboto"/>
                <a:sym typeface="Roboto"/>
              </a:rPr>
              <a:t> captures how much you would have left over to use for consumption if you paid off all your debt.</a:t>
            </a:r>
            <a:endParaRPr sz="1800">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6"/>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416" name="Google Shape;416;p4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417" name="Google Shape;417;p46"/>
          <p:cNvSpPr txBox="1"/>
          <p:nvPr/>
        </p:nvSpPr>
        <p:spPr>
          <a:xfrm>
            <a:off x="358450" y="1105250"/>
            <a:ext cx="2598000" cy="364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None/>
            </a:pPr>
            <a:r>
              <a:t/>
            </a:r>
            <a:endParaRPr b="1" sz="1600">
              <a:solidFill>
                <a:srgbClr val="424242"/>
              </a:solidFill>
              <a:latin typeface="Roboto"/>
              <a:ea typeface="Roboto"/>
              <a:cs typeface="Roboto"/>
              <a:sym typeface="Roboto"/>
            </a:endParaRPr>
          </a:p>
          <a:p>
            <a:pPr indent="0" lvl="0" marL="0" rtl="0" algn="l">
              <a:lnSpc>
                <a:spcPct val="115000"/>
              </a:lnSpc>
              <a:spcBef>
                <a:spcPts val="0"/>
              </a:spcBef>
              <a:spcAft>
                <a:spcPts val="0"/>
              </a:spcAft>
              <a:buNone/>
            </a:pPr>
            <a:r>
              <a:rPr b="1" lang="en" sz="1600">
                <a:solidFill>
                  <a:srgbClr val="424242"/>
                </a:solidFill>
                <a:latin typeface="Roboto"/>
                <a:ea typeface="Roboto"/>
                <a:cs typeface="Roboto"/>
                <a:sym typeface="Roboto"/>
              </a:rPr>
              <a:t>Net Worth</a:t>
            </a:r>
            <a:endParaRPr b="1" sz="16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418" name="Google Shape;418;p46"/>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419" name="Google Shape;419;p46"/>
          <p:cNvSpPr txBox="1"/>
          <p:nvPr/>
        </p:nvSpPr>
        <p:spPr>
          <a:xfrm>
            <a:off x="3890325" y="1105250"/>
            <a:ext cx="4941900" cy="387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None/>
            </a:pPr>
            <a:r>
              <a:t/>
            </a:r>
            <a:endParaRPr b="1" sz="1600">
              <a:solidFill>
                <a:srgbClr val="424242"/>
              </a:solidFill>
              <a:latin typeface="Roboto"/>
              <a:ea typeface="Roboto"/>
              <a:cs typeface="Roboto"/>
              <a:sym typeface="Roboto"/>
            </a:endParaRPr>
          </a:p>
          <a:p>
            <a:pPr indent="0" lvl="0" marL="0" rtl="0" algn="l">
              <a:lnSpc>
                <a:spcPct val="115000"/>
              </a:lnSpc>
              <a:spcBef>
                <a:spcPts val="0"/>
              </a:spcBef>
              <a:spcAft>
                <a:spcPts val="0"/>
              </a:spcAft>
              <a:buNone/>
            </a:pPr>
            <a:r>
              <a:rPr b="1" lang="en" sz="1600">
                <a:solidFill>
                  <a:srgbClr val="424242"/>
                </a:solidFill>
                <a:latin typeface="Roboto"/>
                <a:ea typeface="Roboto"/>
                <a:cs typeface="Roboto"/>
                <a:sym typeface="Roboto"/>
              </a:rPr>
              <a:t>Definition: </a:t>
            </a:r>
            <a:r>
              <a:rPr lang="en" sz="1600">
                <a:solidFill>
                  <a:srgbClr val="424242"/>
                </a:solidFill>
                <a:latin typeface="Roboto"/>
                <a:ea typeface="Roboto"/>
                <a:cs typeface="Roboto"/>
                <a:sym typeface="Roboto"/>
              </a:rPr>
              <a:t>the value of your assets minus the value of your liabilities</a:t>
            </a:r>
            <a:endParaRPr sz="1600">
              <a:solidFill>
                <a:srgbClr val="424242"/>
              </a:solidFill>
              <a:latin typeface="Roboto"/>
              <a:ea typeface="Roboto"/>
              <a:cs typeface="Roboto"/>
              <a:sym typeface="Roboto"/>
            </a:endParaRPr>
          </a:p>
          <a:p>
            <a:pPr indent="0" lvl="0" marL="0" rtl="0" algn="ctr">
              <a:lnSpc>
                <a:spcPct val="115000"/>
              </a:lnSpc>
              <a:spcBef>
                <a:spcPts val="1600"/>
              </a:spcBef>
              <a:spcAft>
                <a:spcPts val="0"/>
              </a:spcAft>
              <a:buClr>
                <a:schemeClr val="dk1"/>
              </a:buClr>
              <a:buSzPts val="1100"/>
              <a:buFont typeface="Arial"/>
              <a:buNone/>
            </a:pPr>
            <a:r>
              <a:rPr lang="en" sz="1800">
                <a:solidFill>
                  <a:srgbClr val="424242"/>
                </a:solidFill>
                <a:latin typeface="Roboto"/>
                <a:ea typeface="Roboto"/>
                <a:cs typeface="Roboto"/>
                <a:sym typeface="Roboto"/>
              </a:rPr>
              <a:t>Accounting Equation: </a:t>
            </a:r>
            <a:endParaRPr sz="1800">
              <a:solidFill>
                <a:srgbClr val="424242"/>
              </a:solidFill>
              <a:latin typeface="Roboto"/>
              <a:ea typeface="Roboto"/>
              <a:cs typeface="Roboto"/>
              <a:sym typeface="Roboto"/>
            </a:endParaRPr>
          </a:p>
          <a:p>
            <a:pPr indent="0" lvl="0" marL="0" rtl="0" algn="ctr">
              <a:lnSpc>
                <a:spcPct val="115000"/>
              </a:lnSpc>
              <a:spcBef>
                <a:spcPts val="0"/>
              </a:spcBef>
              <a:spcAft>
                <a:spcPts val="0"/>
              </a:spcAft>
              <a:buClr>
                <a:schemeClr val="dk1"/>
              </a:buClr>
              <a:buSzPts val="1100"/>
              <a:buFont typeface="Arial"/>
              <a:buNone/>
            </a:pPr>
            <a:r>
              <a:rPr lang="en" sz="1800">
                <a:solidFill>
                  <a:srgbClr val="424242"/>
                </a:solidFill>
                <a:latin typeface="Roboto"/>
                <a:ea typeface="Roboto"/>
                <a:cs typeface="Roboto"/>
                <a:sym typeface="Roboto"/>
              </a:rPr>
              <a:t>Total Assets - Total Liabilities = Net Worth</a:t>
            </a:r>
            <a:endParaRPr sz="1800">
              <a:solidFill>
                <a:srgbClr val="424242"/>
              </a:solidFill>
              <a:latin typeface="Roboto"/>
              <a:ea typeface="Roboto"/>
              <a:cs typeface="Roboto"/>
              <a:sym typeface="Roboto"/>
            </a:endParaRPr>
          </a:p>
          <a:p>
            <a:pPr indent="0" lvl="0" marL="0" rtl="0" algn="ctr">
              <a:lnSpc>
                <a:spcPct val="115000"/>
              </a:lnSpc>
              <a:spcBef>
                <a:spcPts val="0"/>
              </a:spcBef>
              <a:spcAft>
                <a:spcPts val="0"/>
              </a:spcAft>
              <a:buClr>
                <a:schemeClr val="dk1"/>
              </a:buClr>
              <a:buSzPts val="1100"/>
              <a:buFont typeface="Arial"/>
              <a:buNone/>
            </a:pPr>
            <a:r>
              <a:rPr lang="en" sz="1800">
                <a:solidFill>
                  <a:srgbClr val="424242"/>
                </a:solidFill>
                <a:latin typeface="Roboto"/>
                <a:ea typeface="Roboto"/>
                <a:cs typeface="Roboto"/>
                <a:sym typeface="Roboto"/>
              </a:rPr>
              <a:t>A - L = NW</a:t>
            </a:r>
            <a:endParaRPr sz="1800">
              <a:solidFill>
                <a:srgbClr val="424242"/>
              </a:solidFill>
              <a:latin typeface="Roboto"/>
              <a:ea typeface="Roboto"/>
              <a:cs typeface="Roboto"/>
              <a:sym typeface="Roboto"/>
            </a:endParaRPr>
          </a:p>
          <a:p>
            <a:pPr indent="0" lvl="0" marL="0" rtl="0" algn="l">
              <a:lnSpc>
                <a:spcPct val="115000"/>
              </a:lnSpc>
              <a:spcBef>
                <a:spcPts val="0"/>
              </a:spcBef>
              <a:spcAft>
                <a:spcPts val="0"/>
              </a:spcAft>
              <a:buNone/>
            </a:pPr>
            <a:r>
              <a:t/>
            </a:r>
            <a:endParaRPr sz="1600" u="sng">
              <a:solidFill>
                <a:srgbClr val="424242"/>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600" u="sng">
                <a:solidFill>
                  <a:srgbClr val="424242"/>
                </a:solidFill>
                <a:latin typeface="Roboto"/>
                <a:ea typeface="Roboto"/>
                <a:cs typeface="Roboto"/>
                <a:sym typeface="Roboto"/>
              </a:rPr>
              <a:t>Formula Key:</a:t>
            </a:r>
            <a:r>
              <a:rPr lang="en" sz="1600">
                <a:solidFill>
                  <a:srgbClr val="424242"/>
                </a:solidFill>
                <a:latin typeface="Roboto"/>
                <a:ea typeface="Roboto"/>
                <a:cs typeface="Roboto"/>
                <a:sym typeface="Roboto"/>
              </a:rPr>
              <a:t> </a:t>
            </a:r>
            <a:endParaRPr sz="1600">
              <a:solidFill>
                <a:srgbClr val="424242"/>
              </a:solidFill>
              <a:latin typeface="Roboto"/>
              <a:ea typeface="Roboto"/>
              <a:cs typeface="Roboto"/>
              <a:sym typeface="Roboto"/>
            </a:endParaRPr>
          </a:p>
          <a:p>
            <a:pPr indent="0" lvl="0" marL="457200" rtl="0" algn="l">
              <a:lnSpc>
                <a:spcPct val="115000"/>
              </a:lnSpc>
              <a:spcBef>
                <a:spcPts val="0"/>
              </a:spcBef>
              <a:spcAft>
                <a:spcPts val="0"/>
              </a:spcAft>
              <a:buClr>
                <a:schemeClr val="dk1"/>
              </a:buClr>
              <a:buSzPts val="1100"/>
              <a:buFont typeface="Arial"/>
              <a:buNone/>
            </a:pPr>
            <a:r>
              <a:rPr lang="en" sz="1600">
                <a:solidFill>
                  <a:srgbClr val="424242"/>
                </a:solidFill>
                <a:latin typeface="Roboto"/>
                <a:ea typeface="Roboto"/>
                <a:cs typeface="Roboto"/>
                <a:sym typeface="Roboto"/>
              </a:rPr>
              <a:t>NW = Net Worth </a:t>
            </a:r>
            <a:endParaRPr sz="1600">
              <a:solidFill>
                <a:srgbClr val="424242"/>
              </a:solidFill>
              <a:latin typeface="Roboto"/>
              <a:ea typeface="Roboto"/>
              <a:cs typeface="Roboto"/>
              <a:sym typeface="Roboto"/>
            </a:endParaRPr>
          </a:p>
          <a:p>
            <a:pPr indent="0" lvl="0" marL="457200" rtl="0" algn="l">
              <a:lnSpc>
                <a:spcPct val="115000"/>
              </a:lnSpc>
              <a:spcBef>
                <a:spcPts val="0"/>
              </a:spcBef>
              <a:spcAft>
                <a:spcPts val="0"/>
              </a:spcAft>
              <a:buClr>
                <a:schemeClr val="dk1"/>
              </a:buClr>
              <a:buSzPts val="1100"/>
              <a:buFont typeface="Arial"/>
              <a:buNone/>
            </a:pPr>
            <a:r>
              <a:rPr lang="en" sz="1600">
                <a:solidFill>
                  <a:srgbClr val="424242"/>
                </a:solidFill>
                <a:latin typeface="Roboto"/>
                <a:ea typeface="Roboto"/>
                <a:cs typeface="Roboto"/>
                <a:sym typeface="Roboto"/>
              </a:rPr>
              <a:t>A=Assets</a:t>
            </a:r>
            <a:endParaRPr sz="1600">
              <a:solidFill>
                <a:srgbClr val="424242"/>
              </a:solidFill>
              <a:latin typeface="Roboto"/>
              <a:ea typeface="Roboto"/>
              <a:cs typeface="Roboto"/>
              <a:sym typeface="Roboto"/>
            </a:endParaRPr>
          </a:p>
          <a:p>
            <a:pPr indent="0" lvl="0" marL="457200" rtl="0" algn="l">
              <a:lnSpc>
                <a:spcPct val="115000"/>
              </a:lnSpc>
              <a:spcBef>
                <a:spcPts val="0"/>
              </a:spcBef>
              <a:spcAft>
                <a:spcPts val="0"/>
              </a:spcAft>
              <a:buNone/>
            </a:pPr>
            <a:r>
              <a:rPr lang="en" sz="1600">
                <a:solidFill>
                  <a:srgbClr val="424242"/>
                </a:solidFill>
                <a:latin typeface="Roboto"/>
                <a:ea typeface="Roboto"/>
                <a:cs typeface="Roboto"/>
                <a:sym typeface="Roboto"/>
              </a:rPr>
              <a:t>L=Liabilities</a:t>
            </a:r>
            <a:endParaRPr sz="1600">
              <a:solidFill>
                <a:srgbClr val="424242"/>
              </a:solidFill>
              <a:latin typeface="Roboto"/>
              <a:ea typeface="Roboto"/>
              <a:cs typeface="Roboto"/>
              <a:sym typeface="Roboto"/>
            </a:endParaRPr>
          </a:p>
          <a:p>
            <a:pPr indent="0" lvl="0" marL="0" rtl="0" algn="l">
              <a:spcBef>
                <a:spcPts val="0"/>
              </a:spcBef>
              <a:spcAft>
                <a:spcPts val="1600"/>
              </a:spcAft>
              <a:buNone/>
            </a:pPr>
            <a:r>
              <a:t/>
            </a:r>
            <a:endParaRPr sz="1800">
              <a:solidFill>
                <a:srgbClr val="424242"/>
              </a:solidFill>
              <a:latin typeface="Roboto"/>
              <a:ea typeface="Roboto"/>
              <a:cs typeface="Roboto"/>
              <a:sym typeface="Roboto"/>
            </a:endParaRPr>
          </a:p>
        </p:txBody>
      </p:sp>
      <p:cxnSp>
        <p:nvCxnSpPr>
          <p:cNvPr id="420" name="Google Shape;420;p46"/>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421" name="Google Shape;421;p46"/>
          <p:cNvPicPr preferRelativeResize="0"/>
          <p:nvPr/>
        </p:nvPicPr>
        <p:blipFill>
          <a:blip r:embed="rId3">
            <a:alphaModFix/>
          </a:blip>
          <a:stretch>
            <a:fillRect/>
          </a:stretch>
        </p:blipFill>
        <p:spPr>
          <a:xfrm>
            <a:off x="7798475" y="41425"/>
            <a:ext cx="910725" cy="910725"/>
          </a:xfrm>
          <a:prstGeom prst="rect">
            <a:avLst/>
          </a:prstGeom>
          <a:noFill/>
          <a:ln>
            <a:noFill/>
          </a:ln>
        </p:spPr>
      </p:pic>
      <p:pic>
        <p:nvPicPr>
          <p:cNvPr id="422" name="Google Shape;422;p46"/>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7"/>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3333"/>
              <a:buFont typeface="Arial"/>
              <a:buNone/>
            </a:pPr>
            <a:r>
              <a:rPr b="1" lang="en">
                <a:solidFill>
                  <a:srgbClr val="1F3A93"/>
                </a:solidFill>
                <a:latin typeface="Roboto Condensed"/>
                <a:ea typeface="Roboto Condensed"/>
                <a:cs typeface="Roboto Condensed"/>
                <a:sym typeface="Roboto Condensed"/>
              </a:rPr>
              <a:t>Net Worth Example 1</a:t>
            </a:r>
            <a:endParaRPr sz="3300">
              <a:latin typeface="Roboto Condensed"/>
              <a:ea typeface="Roboto Condensed"/>
              <a:cs typeface="Roboto Condensed"/>
              <a:sym typeface="Roboto Condensed"/>
            </a:endParaRPr>
          </a:p>
          <a:p>
            <a:pPr indent="0" lvl="0" marL="0" rtl="0" algn="l">
              <a:spcBef>
                <a:spcPts val="0"/>
              </a:spcBef>
              <a:spcAft>
                <a:spcPts val="0"/>
              </a:spcAft>
              <a:buClr>
                <a:schemeClr val="dk1"/>
              </a:buClr>
              <a:buSzPct val="33333"/>
              <a:buFont typeface="Arial"/>
              <a:buNone/>
            </a:pPr>
            <a:r>
              <a:t/>
            </a:r>
            <a:endParaRPr sz="3300"/>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428" name="Google Shape;428;p4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429" name="Google Shape;429;p47"/>
          <p:cNvSpPr txBox="1"/>
          <p:nvPr/>
        </p:nvSpPr>
        <p:spPr>
          <a:xfrm>
            <a:off x="504075" y="1163500"/>
            <a:ext cx="8116500" cy="304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424242"/>
                </a:solidFill>
                <a:latin typeface="Roboto"/>
                <a:ea typeface="Roboto"/>
                <a:cs typeface="Roboto"/>
                <a:sym typeface="Roboto"/>
              </a:rPr>
              <a:t>Joe</a:t>
            </a:r>
            <a:r>
              <a:rPr lang="en" sz="1800">
                <a:solidFill>
                  <a:srgbClr val="424242"/>
                </a:solidFill>
                <a:latin typeface="Roboto"/>
                <a:ea typeface="Roboto"/>
                <a:cs typeface="Roboto"/>
                <a:sym typeface="Roboto"/>
              </a:rPr>
              <a:t> has $1200 in assets and $350 in liabilities, let’s calculate his net worth</a:t>
            </a:r>
            <a:endParaRPr sz="1800">
              <a:solidFill>
                <a:srgbClr val="424242"/>
              </a:solidFill>
              <a:latin typeface="Roboto"/>
              <a:ea typeface="Roboto"/>
              <a:cs typeface="Roboto"/>
              <a:sym typeface="Roboto"/>
            </a:endParaRPr>
          </a:p>
          <a:p>
            <a:pPr indent="0" lvl="0" marL="0" rtl="0" algn="l">
              <a:spcBef>
                <a:spcPts val="0"/>
              </a:spcBef>
              <a:spcAft>
                <a:spcPts val="0"/>
              </a:spcAft>
              <a:buNone/>
            </a:pPr>
            <a:r>
              <a:t/>
            </a:r>
            <a:endParaRPr sz="1800">
              <a:solidFill>
                <a:srgbClr val="424242"/>
              </a:solidFill>
              <a:latin typeface="Roboto"/>
              <a:ea typeface="Roboto"/>
              <a:cs typeface="Roboto"/>
              <a:sym typeface="Roboto"/>
            </a:endParaRPr>
          </a:p>
          <a:p>
            <a:pPr indent="-342900" lvl="0" marL="457200" rtl="0" algn="l">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We know A - L = NW</a:t>
            </a:r>
            <a:endParaRPr sz="1800">
              <a:solidFill>
                <a:srgbClr val="424242"/>
              </a:solidFill>
              <a:latin typeface="Roboto"/>
              <a:ea typeface="Roboto"/>
              <a:cs typeface="Roboto"/>
              <a:sym typeface="Roboto"/>
            </a:endParaRPr>
          </a:p>
          <a:p>
            <a:pPr indent="0" lvl="0" marL="914400" rtl="0" algn="l">
              <a:spcBef>
                <a:spcPts val="1000"/>
              </a:spcBef>
              <a:spcAft>
                <a:spcPts val="0"/>
              </a:spcAft>
              <a:buNone/>
            </a:pPr>
            <a:r>
              <a:rPr b="1" lang="en" sz="1800">
                <a:solidFill>
                  <a:srgbClr val="424242"/>
                </a:solidFill>
                <a:latin typeface="Roboto"/>
                <a:ea typeface="Roboto"/>
                <a:cs typeface="Roboto"/>
                <a:sym typeface="Roboto"/>
              </a:rPr>
              <a:t>A = </a:t>
            </a:r>
            <a:r>
              <a:rPr lang="en" sz="1800">
                <a:solidFill>
                  <a:srgbClr val="424242"/>
                </a:solidFill>
                <a:latin typeface="Roboto"/>
                <a:ea typeface="Roboto"/>
                <a:cs typeface="Roboto"/>
                <a:sym typeface="Roboto"/>
              </a:rPr>
              <a:t>  </a:t>
            </a:r>
            <a:endParaRPr sz="1800">
              <a:solidFill>
                <a:srgbClr val="424242"/>
              </a:solidFill>
              <a:latin typeface="Roboto"/>
              <a:ea typeface="Roboto"/>
              <a:cs typeface="Roboto"/>
              <a:sym typeface="Roboto"/>
            </a:endParaRPr>
          </a:p>
          <a:p>
            <a:pPr indent="0" lvl="0" marL="914400" rtl="0" algn="l">
              <a:spcBef>
                <a:spcPts val="1000"/>
              </a:spcBef>
              <a:spcAft>
                <a:spcPts val="0"/>
              </a:spcAft>
              <a:buNone/>
            </a:pPr>
            <a:r>
              <a:rPr b="1" lang="en" sz="1800">
                <a:solidFill>
                  <a:srgbClr val="424242"/>
                </a:solidFill>
                <a:latin typeface="Roboto"/>
                <a:ea typeface="Roboto"/>
                <a:cs typeface="Roboto"/>
                <a:sym typeface="Roboto"/>
              </a:rPr>
              <a:t>L =</a:t>
            </a:r>
            <a:r>
              <a:rPr lang="en" sz="1800">
                <a:solidFill>
                  <a:srgbClr val="424242"/>
                </a:solidFill>
                <a:latin typeface="Roboto"/>
                <a:ea typeface="Roboto"/>
                <a:cs typeface="Roboto"/>
                <a:sym typeface="Roboto"/>
              </a:rPr>
              <a:t> </a:t>
            </a:r>
            <a:endParaRPr sz="1800">
              <a:solidFill>
                <a:srgbClr val="424242"/>
              </a:solidFill>
              <a:latin typeface="Roboto"/>
              <a:ea typeface="Roboto"/>
              <a:cs typeface="Roboto"/>
              <a:sym typeface="Roboto"/>
            </a:endParaRPr>
          </a:p>
          <a:p>
            <a:pPr indent="-342900" lvl="0" marL="457200" rtl="0" algn="l">
              <a:spcBef>
                <a:spcPts val="100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Substituting in the values for variables: </a:t>
            </a:r>
            <a:endParaRPr sz="1800">
              <a:solidFill>
                <a:srgbClr val="424242"/>
              </a:solidFill>
              <a:latin typeface="Roboto"/>
              <a:ea typeface="Roboto"/>
              <a:cs typeface="Roboto"/>
              <a:sym typeface="Roboto"/>
            </a:endParaRPr>
          </a:p>
          <a:p>
            <a:pPr indent="0" lvl="0" marL="0" rtl="0" algn="l">
              <a:spcBef>
                <a:spcPts val="1000"/>
              </a:spcBef>
              <a:spcAft>
                <a:spcPts val="0"/>
              </a:spcAft>
              <a:buNone/>
            </a:pPr>
            <a:r>
              <a:t/>
            </a:r>
            <a:endParaRPr sz="1800">
              <a:solidFill>
                <a:srgbClr val="424242"/>
              </a:solidFill>
              <a:latin typeface="Roboto"/>
              <a:ea typeface="Roboto"/>
              <a:cs typeface="Roboto"/>
              <a:sym typeface="Roboto"/>
            </a:endParaRPr>
          </a:p>
          <a:p>
            <a:pPr indent="-342900" lvl="0" marL="457200" rtl="0" algn="l">
              <a:spcBef>
                <a:spcPts val="1000"/>
              </a:spcBef>
              <a:spcAft>
                <a:spcPts val="1000"/>
              </a:spcAft>
              <a:buClr>
                <a:srgbClr val="424242"/>
              </a:buClr>
              <a:buSzPts val="1800"/>
              <a:buFont typeface="Roboto"/>
              <a:buChar char="●"/>
            </a:pPr>
            <a:r>
              <a:rPr lang="en" sz="1800">
                <a:solidFill>
                  <a:srgbClr val="424242"/>
                </a:solidFill>
                <a:latin typeface="Roboto"/>
                <a:ea typeface="Roboto"/>
                <a:cs typeface="Roboto"/>
                <a:sym typeface="Roboto"/>
              </a:rPr>
              <a:t>Therefore, Joe’s net worth is...</a:t>
            </a:r>
            <a:endParaRPr sz="1800">
              <a:solidFill>
                <a:srgbClr val="424242"/>
              </a:solidFill>
              <a:latin typeface="Roboto"/>
              <a:ea typeface="Roboto"/>
              <a:cs typeface="Roboto"/>
              <a:sym typeface="Roboto"/>
            </a:endParaRPr>
          </a:p>
        </p:txBody>
      </p:sp>
      <p:sp>
        <p:nvSpPr>
          <p:cNvPr id="430" name="Google Shape;430;p47"/>
          <p:cNvSpPr txBox="1"/>
          <p:nvPr/>
        </p:nvSpPr>
        <p:spPr>
          <a:xfrm>
            <a:off x="1950600" y="2179475"/>
            <a:ext cx="1041900" cy="29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0B2A9"/>
                </a:solidFill>
                <a:latin typeface="Roboto"/>
                <a:ea typeface="Roboto"/>
                <a:cs typeface="Roboto"/>
                <a:sym typeface="Roboto"/>
              </a:rPr>
              <a:t>1,200</a:t>
            </a:r>
            <a:endParaRPr b="1" sz="1800">
              <a:solidFill>
                <a:srgbClr val="00B2A9"/>
              </a:solidFill>
              <a:latin typeface="Roboto"/>
              <a:ea typeface="Roboto"/>
              <a:cs typeface="Roboto"/>
              <a:sym typeface="Roboto"/>
            </a:endParaRPr>
          </a:p>
        </p:txBody>
      </p:sp>
      <p:sp>
        <p:nvSpPr>
          <p:cNvPr id="431" name="Google Shape;431;p47"/>
          <p:cNvSpPr txBox="1"/>
          <p:nvPr/>
        </p:nvSpPr>
        <p:spPr>
          <a:xfrm>
            <a:off x="1950600" y="2571750"/>
            <a:ext cx="1041900" cy="29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0B2A9"/>
                </a:solidFill>
                <a:latin typeface="Roboto"/>
                <a:ea typeface="Roboto"/>
                <a:cs typeface="Roboto"/>
                <a:sym typeface="Roboto"/>
              </a:rPr>
              <a:t>350</a:t>
            </a:r>
            <a:endParaRPr b="1" sz="1800">
              <a:solidFill>
                <a:srgbClr val="00B2A9"/>
              </a:solidFill>
              <a:latin typeface="Roboto"/>
              <a:ea typeface="Roboto"/>
              <a:cs typeface="Roboto"/>
              <a:sym typeface="Roboto"/>
            </a:endParaRPr>
          </a:p>
        </p:txBody>
      </p:sp>
      <p:sp>
        <p:nvSpPr>
          <p:cNvPr id="432" name="Google Shape;432;p47"/>
          <p:cNvSpPr txBox="1"/>
          <p:nvPr/>
        </p:nvSpPr>
        <p:spPr>
          <a:xfrm>
            <a:off x="1481850" y="3377975"/>
            <a:ext cx="3563700" cy="29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0B2A9"/>
                </a:solidFill>
                <a:latin typeface="Roboto"/>
                <a:ea typeface="Roboto"/>
                <a:cs typeface="Roboto"/>
                <a:sym typeface="Roboto"/>
              </a:rPr>
              <a:t>NW = 1,200 - 350</a:t>
            </a:r>
            <a:endParaRPr b="1" sz="1800">
              <a:solidFill>
                <a:srgbClr val="00B2A9"/>
              </a:solidFill>
              <a:latin typeface="Roboto"/>
              <a:ea typeface="Roboto"/>
              <a:cs typeface="Roboto"/>
              <a:sym typeface="Roboto"/>
            </a:endParaRPr>
          </a:p>
        </p:txBody>
      </p:sp>
      <p:sp>
        <p:nvSpPr>
          <p:cNvPr id="433" name="Google Shape;433;p47"/>
          <p:cNvSpPr txBox="1"/>
          <p:nvPr/>
        </p:nvSpPr>
        <p:spPr>
          <a:xfrm>
            <a:off x="2266450" y="4184200"/>
            <a:ext cx="948300" cy="294300"/>
          </a:xfrm>
          <a:prstGeom prst="rect">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B2A9"/>
                </a:solidFill>
                <a:latin typeface="Roboto"/>
                <a:ea typeface="Roboto"/>
                <a:cs typeface="Roboto"/>
                <a:sym typeface="Roboto"/>
              </a:rPr>
              <a:t>$850</a:t>
            </a:r>
            <a:endParaRPr b="1" sz="1800">
              <a:solidFill>
                <a:srgbClr val="00B2A9"/>
              </a:solidFill>
              <a:latin typeface="Roboto"/>
              <a:ea typeface="Roboto"/>
              <a:cs typeface="Roboto"/>
              <a:sym typeface="Roboto"/>
            </a:endParaRPr>
          </a:p>
        </p:txBody>
      </p:sp>
      <p:pic>
        <p:nvPicPr>
          <p:cNvPr id="434" name="Google Shape;434;p47"/>
          <p:cNvPicPr preferRelativeResize="0"/>
          <p:nvPr/>
        </p:nvPicPr>
        <p:blipFill>
          <a:blip r:embed="rId3">
            <a:alphaModFix/>
          </a:blip>
          <a:stretch>
            <a:fillRect/>
          </a:stretch>
        </p:blipFill>
        <p:spPr>
          <a:xfrm>
            <a:off x="7798475" y="41425"/>
            <a:ext cx="910725" cy="910725"/>
          </a:xfrm>
          <a:prstGeom prst="rect">
            <a:avLst/>
          </a:prstGeom>
          <a:noFill/>
          <a:ln>
            <a:noFill/>
          </a:ln>
        </p:spPr>
      </p:pic>
      <p:pic>
        <p:nvPicPr>
          <p:cNvPr id="435" name="Google Shape;435;p47"/>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8"/>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3333"/>
              <a:buFont typeface="Arial"/>
              <a:buNone/>
            </a:pPr>
            <a:r>
              <a:rPr b="1" lang="en">
                <a:solidFill>
                  <a:srgbClr val="1F3A93"/>
                </a:solidFill>
                <a:latin typeface="Roboto Condensed"/>
                <a:ea typeface="Roboto Condensed"/>
                <a:cs typeface="Roboto Condensed"/>
                <a:sym typeface="Roboto Condensed"/>
              </a:rPr>
              <a:t>Net Worth Example 2</a:t>
            </a:r>
            <a:endParaRPr sz="3300">
              <a:latin typeface="Roboto Condensed"/>
              <a:ea typeface="Roboto Condensed"/>
              <a:cs typeface="Roboto Condensed"/>
              <a:sym typeface="Roboto Condensed"/>
            </a:endParaRPr>
          </a:p>
          <a:p>
            <a:pPr indent="0" lvl="0" marL="0" rtl="0" algn="l">
              <a:spcBef>
                <a:spcPts val="0"/>
              </a:spcBef>
              <a:spcAft>
                <a:spcPts val="0"/>
              </a:spcAft>
              <a:buClr>
                <a:schemeClr val="dk1"/>
              </a:buClr>
              <a:buSzPct val="33333"/>
              <a:buFont typeface="Arial"/>
              <a:buNone/>
            </a:pPr>
            <a:r>
              <a:t/>
            </a:r>
            <a:endParaRPr sz="3300"/>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441" name="Google Shape;441;p4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442" name="Google Shape;442;p48"/>
          <p:cNvSpPr txBox="1"/>
          <p:nvPr/>
        </p:nvSpPr>
        <p:spPr>
          <a:xfrm>
            <a:off x="504075" y="1163500"/>
            <a:ext cx="8116500" cy="331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424242"/>
                </a:solidFill>
                <a:latin typeface="Roboto"/>
                <a:ea typeface="Roboto"/>
                <a:cs typeface="Roboto"/>
                <a:sym typeface="Roboto"/>
              </a:rPr>
              <a:t>Emily has $340 in cash, and she owns a car worth $2500; she owes her brother $100, and her mother $220. Let’s calculate her net worth.</a:t>
            </a:r>
            <a:endParaRPr sz="1800">
              <a:solidFill>
                <a:srgbClr val="424242"/>
              </a:solidFill>
              <a:latin typeface="Roboto"/>
              <a:ea typeface="Roboto"/>
              <a:cs typeface="Roboto"/>
              <a:sym typeface="Roboto"/>
            </a:endParaRPr>
          </a:p>
          <a:p>
            <a:pPr indent="0" lvl="0" marL="457200" rtl="0" algn="l">
              <a:spcBef>
                <a:spcPts val="0"/>
              </a:spcBef>
              <a:spcAft>
                <a:spcPts val="0"/>
              </a:spcAft>
              <a:buNone/>
            </a:pPr>
            <a:r>
              <a:t/>
            </a:r>
            <a:endParaRPr sz="1800">
              <a:solidFill>
                <a:srgbClr val="424242"/>
              </a:solidFill>
              <a:latin typeface="Roboto"/>
              <a:ea typeface="Roboto"/>
              <a:cs typeface="Roboto"/>
              <a:sym typeface="Roboto"/>
            </a:endParaRPr>
          </a:p>
          <a:p>
            <a:pPr indent="-342900" lvl="0" marL="457200" rtl="0" algn="l">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We know </a:t>
            </a:r>
            <a:r>
              <a:rPr lang="en" sz="1800">
                <a:solidFill>
                  <a:srgbClr val="424242"/>
                </a:solidFill>
                <a:latin typeface="Roboto"/>
                <a:ea typeface="Roboto"/>
                <a:cs typeface="Roboto"/>
                <a:sym typeface="Roboto"/>
              </a:rPr>
              <a:t>A - L = NW</a:t>
            </a:r>
            <a:endParaRPr sz="1800">
              <a:solidFill>
                <a:srgbClr val="424242"/>
              </a:solidFill>
              <a:latin typeface="Roboto"/>
              <a:ea typeface="Roboto"/>
              <a:cs typeface="Roboto"/>
              <a:sym typeface="Roboto"/>
            </a:endParaRPr>
          </a:p>
          <a:p>
            <a:pPr indent="0" lvl="0" marL="914400" rtl="0" algn="l">
              <a:spcBef>
                <a:spcPts val="1000"/>
              </a:spcBef>
              <a:spcAft>
                <a:spcPts val="0"/>
              </a:spcAft>
              <a:buNone/>
            </a:pPr>
            <a:r>
              <a:rPr b="1" lang="en" sz="1800">
                <a:solidFill>
                  <a:srgbClr val="424242"/>
                </a:solidFill>
                <a:latin typeface="Roboto"/>
                <a:ea typeface="Roboto"/>
                <a:cs typeface="Roboto"/>
                <a:sym typeface="Roboto"/>
              </a:rPr>
              <a:t>A = </a:t>
            </a:r>
            <a:r>
              <a:rPr lang="en" sz="1800">
                <a:solidFill>
                  <a:srgbClr val="424242"/>
                </a:solidFill>
                <a:latin typeface="Roboto"/>
                <a:ea typeface="Roboto"/>
                <a:cs typeface="Roboto"/>
                <a:sym typeface="Roboto"/>
              </a:rPr>
              <a:t>  </a:t>
            </a:r>
            <a:endParaRPr sz="1800">
              <a:solidFill>
                <a:srgbClr val="424242"/>
              </a:solidFill>
              <a:latin typeface="Roboto"/>
              <a:ea typeface="Roboto"/>
              <a:cs typeface="Roboto"/>
              <a:sym typeface="Roboto"/>
            </a:endParaRPr>
          </a:p>
          <a:p>
            <a:pPr indent="0" lvl="0" marL="914400" rtl="0" algn="l">
              <a:spcBef>
                <a:spcPts val="1000"/>
              </a:spcBef>
              <a:spcAft>
                <a:spcPts val="0"/>
              </a:spcAft>
              <a:buNone/>
            </a:pPr>
            <a:r>
              <a:rPr b="1" lang="en" sz="1800">
                <a:solidFill>
                  <a:srgbClr val="424242"/>
                </a:solidFill>
                <a:latin typeface="Roboto"/>
                <a:ea typeface="Roboto"/>
                <a:cs typeface="Roboto"/>
                <a:sym typeface="Roboto"/>
              </a:rPr>
              <a:t>L =</a:t>
            </a:r>
            <a:r>
              <a:rPr lang="en" sz="1800">
                <a:solidFill>
                  <a:srgbClr val="424242"/>
                </a:solidFill>
                <a:latin typeface="Roboto"/>
                <a:ea typeface="Roboto"/>
                <a:cs typeface="Roboto"/>
                <a:sym typeface="Roboto"/>
              </a:rPr>
              <a:t> </a:t>
            </a:r>
            <a:endParaRPr sz="1800">
              <a:solidFill>
                <a:srgbClr val="424242"/>
              </a:solidFill>
              <a:latin typeface="Roboto"/>
              <a:ea typeface="Roboto"/>
              <a:cs typeface="Roboto"/>
              <a:sym typeface="Roboto"/>
            </a:endParaRPr>
          </a:p>
          <a:p>
            <a:pPr indent="-342900" lvl="0" marL="457200" rtl="0" algn="l">
              <a:spcBef>
                <a:spcPts val="100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Substituting in the values for variables: </a:t>
            </a:r>
            <a:endParaRPr sz="1800">
              <a:solidFill>
                <a:srgbClr val="424242"/>
              </a:solidFill>
              <a:latin typeface="Roboto"/>
              <a:ea typeface="Roboto"/>
              <a:cs typeface="Roboto"/>
              <a:sym typeface="Roboto"/>
            </a:endParaRPr>
          </a:p>
          <a:p>
            <a:pPr indent="0" lvl="0" marL="0" rtl="0" algn="l">
              <a:spcBef>
                <a:spcPts val="1000"/>
              </a:spcBef>
              <a:spcAft>
                <a:spcPts val="0"/>
              </a:spcAft>
              <a:buNone/>
            </a:pPr>
            <a:r>
              <a:t/>
            </a:r>
            <a:endParaRPr sz="1800">
              <a:solidFill>
                <a:srgbClr val="424242"/>
              </a:solidFill>
              <a:latin typeface="Roboto"/>
              <a:ea typeface="Roboto"/>
              <a:cs typeface="Roboto"/>
              <a:sym typeface="Roboto"/>
            </a:endParaRPr>
          </a:p>
          <a:p>
            <a:pPr indent="-342900" lvl="0" marL="457200" rtl="0" algn="l">
              <a:spcBef>
                <a:spcPts val="1000"/>
              </a:spcBef>
              <a:spcAft>
                <a:spcPts val="1000"/>
              </a:spcAft>
              <a:buClr>
                <a:srgbClr val="424242"/>
              </a:buClr>
              <a:buSzPts val="1800"/>
              <a:buFont typeface="Roboto"/>
              <a:buChar char="●"/>
            </a:pPr>
            <a:r>
              <a:rPr lang="en" sz="1800">
                <a:solidFill>
                  <a:srgbClr val="424242"/>
                </a:solidFill>
                <a:latin typeface="Roboto"/>
                <a:ea typeface="Roboto"/>
                <a:cs typeface="Roboto"/>
                <a:sym typeface="Roboto"/>
              </a:rPr>
              <a:t>Therefore, Emily’s net worth is...</a:t>
            </a:r>
            <a:endParaRPr sz="1800">
              <a:solidFill>
                <a:srgbClr val="424242"/>
              </a:solidFill>
              <a:latin typeface="Roboto"/>
              <a:ea typeface="Roboto"/>
              <a:cs typeface="Roboto"/>
              <a:sym typeface="Roboto"/>
            </a:endParaRPr>
          </a:p>
        </p:txBody>
      </p:sp>
      <p:sp>
        <p:nvSpPr>
          <p:cNvPr id="443" name="Google Shape;443;p48"/>
          <p:cNvSpPr txBox="1"/>
          <p:nvPr/>
        </p:nvSpPr>
        <p:spPr>
          <a:xfrm>
            <a:off x="1950600" y="2459300"/>
            <a:ext cx="2735100" cy="29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0B2A9"/>
                </a:solidFill>
                <a:latin typeface="Roboto"/>
                <a:ea typeface="Roboto"/>
                <a:cs typeface="Roboto"/>
                <a:sym typeface="Roboto"/>
              </a:rPr>
              <a:t>340 + 2,500 = 2,840</a:t>
            </a:r>
            <a:endParaRPr b="1" sz="1800">
              <a:solidFill>
                <a:srgbClr val="00B2A9"/>
              </a:solidFill>
              <a:latin typeface="Roboto"/>
              <a:ea typeface="Roboto"/>
              <a:cs typeface="Roboto"/>
              <a:sym typeface="Roboto"/>
            </a:endParaRPr>
          </a:p>
        </p:txBody>
      </p:sp>
      <p:sp>
        <p:nvSpPr>
          <p:cNvPr id="444" name="Google Shape;444;p48"/>
          <p:cNvSpPr txBox="1"/>
          <p:nvPr/>
        </p:nvSpPr>
        <p:spPr>
          <a:xfrm>
            <a:off x="1950600" y="2876875"/>
            <a:ext cx="2539200" cy="29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0B2A9"/>
                </a:solidFill>
                <a:latin typeface="Roboto"/>
                <a:ea typeface="Roboto"/>
                <a:cs typeface="Roboto"/>
                <a:sym typeface="Roboto"/>
              </a:rPr>
              <a:t>100 + 220 = 320</a:t>
            </a:r>
            <a:endParaRPr b="1" sz="1800">
              <a:solidFill>
                <a:srgbClr val="00B2A9"/>
              </a:solidFill>
              <a:latin typeface="Roboto"/>
              <a:ea typeface="Roboto"/>
              <a:cs typeface="Roboto"/>
              <a:sym typeface="Roboto"/>
            </a:endParaRPr>
          </a:p>
        </p:txBody>
      </p:sp>
      <p:sp>
        <p:nvSpPr>
          <p:cNvPr id="445" name="Google Shape;445;p48"/>
          <p:cNvSpPr txBox="1"/>
          <p:nvPr/>
        </p:nvSpPr>
        <p:spPr>
          <a:xfrm>
            <a:off x="1536300" y="3683100"/>
            <a:ext cx="3563700" cy="29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0B2A9"/>
                </a:solidFill>
                <a:latin typeface="Roboto"/>
                <a:ea typeface="Roboto"/>
                <a:cs typeface="Roboto"/>
                <a:sym typeface="Roboto"/>
              </a:rPr>
              <a:t>NW = 2,840 - 320</a:t>
            </a:r>
            <a:endParaRPr b="1" sz="1800">
              <a:solidFill>
                <a:srgbClr val="00B2A9"/>
              </a:solidFill>
              <a:latin typeface="Roboto"/>
              <a:ea typeface="Roboto"/>
              <a:cs typeface="Roboto"/>
              <a:sym typeface="Roboto"/>
            </a:endParaRPr>
          </a:p>
        </p:txBody>
      </p:sp>
      <p:sp>
        <p:nvSpPr>
          <p:cNvPr id="446" name="Google Shape;446;p48"/>
          <p:cNvSpPr txBox="1"/>
          <p:nvPr/>
        </p:nvSpPr>
        <p:spPr>
          <a:xfrm>
            <a:off x="2331825" y="4565600"/>
            <a:ext cx="948300" cy="294300"/>
          </a:xfrm>
          <a:prstGeom prst="rect">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B2A9"/>
                </a:solidFill>
                <a:latin typeface="Roboto"/>
                <a:ea typeface="Roboto"/>
                <a:cs typeface="Roboto"/>
                <a:sym typeface="Roboto"/>
              </a:rPr>
              <a:t>$2,520</a:t>
            </a:r>
            <a:endParaRPr b="1" sz="1800">
              <a:solidFill>
                <a:srgbClr val="00B2A9"/>
              </a:solidFill>
              <a:latin typeface="Roboto"/>
              <a:ea typeface="Roboto"/>
              <a:cs typeface="Roboto"/>
              <a:sym typeface="Roboto"/>
            </a:endParaRPr>
          </a:p>
        </p:txBody>
      </p:sp>
      <p:pic>
        <p:nvPicPr>
          <p:cNvPr id="447" name="Google Shape;447;p48"/>
          <p:cNvPicPr preferRelativeResize="0"/>
          <p:nvPr/>
        </p:nvPicPr>
        <p:blipFill>
          <a:blip r:embed="rId3">
            <a:alphaModFix/>
          </a:blip>
          <a:stretch>
            <a:fillRect/>
          </a:stretch>
        </p:blipFill>
        <p:spPr>
          <a:xfrm>
            <a:off x="7798475" y="41425"/>
            <a:ext cx="910725" cy="910725"/>
          </a:xfrm>
          <a:prstGeom prst="rect">
            <a:avLst/>
          </a:prstGeom>
          <a:noFill/>
          <a:ln>
            <a:noFill/>
          </a:ln>
        </p:spPr>
      </p:pic>
      <p:pic>
        <p:nvPicPr>
          <p:cNvPr id="448" name="Google Shape;448;p48"/>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9"/>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3333"/>
              <a:buFont typeface="Arial"/>
              <a:buNone/>
            </a:pPr>
            <a:r>
              <a:rPr b="1" lang="en">
                <a:solidFill>
                  <a:srgbClr val="1F3A93"/>
                </a:solidFill>
                <a:latin typeface="Roboto Condensed"/>
                <a:ea typeface="Roboto Condensed"/>
                <a:cs typeface="Roboto Condensed"/>
                <a:sym typeface="Roboto Condensed"/>
              </a:rPr>
              <a:t>Net Worth Example 3</a:t>
            </a:r>
            <a:endParaRPr sz="3300">
              <a:latin typeface="Roboto Condensed"/>
              <a:ea typeface="Roboto Condensed"/>
              <a:cs typeface="Roboto Condensed"/>
              <a:sym typeface="Roboto Condensed"/>
            </a:endParaRPr>
          </a:p>
          <a:p>
            <a:pPr indent="0" lvl="0" marL="0" rtl="0" algn="l">
              <a:spcBef>
                <a:spcPts val="0"/>
              </a:spcBef>
              <a:spcAft>
                <a:spcPts val="0"/>
              </a:spcAft>
              <a:buClr>
                <a:schemeClr val="dk1"/>
              </a:buClr>
              <a:buSzPct val="33333"/>
              <a:buFont typeface="Arial"/>
              <a:buNone/>
            </a:pPr>
            <a:r>
              <a:t/>
            </a:r>
            <a:endParaRPr sz="3300"/>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454" name="Google Shape;454;p4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455" name="Google Shape;455;p49"/>
          <p:cNvSpPr txBox="1"/>
          <p:nvPr/>
        </p:nvSpPr>
        <p:spPr>
          <a:xfrm>
            <a:off x="504075" y="1163500"/>
            <a:ext cx="81165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424242"/>
                </a:solidFill>
                <a:latin typeface="Roboto"/>
                <a:ea typeface="Roboto"/>
                <a:cs typeface="Roboto"/>
                <a:sym typeface="Roboto"/>
              </a:rPr>
              <a:t>Reggie has a Net worth of $3,000, and liabilities of $1,100. How can calculate the value of his assets?</a:t>
            </a:r>
            <a:endParaRPr sz="1800">
              <a:solidFill>
                <a:srgbClr val="424242"/>
              </a:solidFill>
              <a:latin typeface="Roboto"/>
              <a:ea typeface="Roboto"/>
              <a:cs typeface="Roboto"/>
              <a:sym typeface="Roboto"/>
            </a:endParaRPr>
          </a:p>
          <a:p>
            <a:pPr indent="0" lvl="0" marL="0" rtl="0" algn="l">
              <a:spcBef>
                <a:spcPts val="0"/>
              </a:spcBef>
              <a:spcAft>
                <a:spcPts val="0"/>
              </a:spcAft>
              <a:buNone/>
            </a:pPr>
            <a:r>
              <a:t/>
            </a:r>
            <a:endParaRPr sz="1800">
              <a:solidFill>
                <a:srgbClr val="424242"/>
              </a:solidFill>
              <a:latin typeface="Roboto"/>
              <a:ea typeface="Roboto"/>
              <a:cs typeface="Roboto"/>
              <a:sym typeface="Roboto"/>
            </a:endParaRPr>
          </a:p>
          <a:p>
            <a:pPr indent="0" lvl="0" marL="0" rtl="0" algn="l">
              <a:spcBef>
                <a:spcPts val="0"/>
              </a:spcBef>
              <a:spcAft>
                <a:spcPts val="0"/>
              </a:spcAft>
              <a:buNone/>
            </a:pPr>
            <a:r>
              <a:t/>
            </a:r>
            <a:endParaRPr sz="1800">
              <a:solidFill>
                <a:srgbClr val="42424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800">
                <a:solidFill>
                  <a:srgbClr val="424242"/>
                </a:solidFill>
                <a:latin typeface="Roboto"/>
                <a:ea typeface="Roboto"/>
                <a:cs typeface="Roboto"/>
                <a:sym typeface="Roboto"/>
              </a:rPr>
              <a:t>Substitute the values into the accounting equation</a:t>
            </a:r>
            <a:endParaRPr sz="1800">
              <a:solidFill>
                <a:srgbClr val="424242"/>
              </a:solidFill>
              <a:latin typeface="Roboto"/>
              <a:ea typeface="Roboto"/>
              <a:cs typeface="Roboto"/>
              <a:sym typeface="Roboto"/>
            </a:endParaRPr>
          </a:p>
          <a:p>
            <a:pPr indent="0" lvl="0" marL="0" rtl="0" algn="l">
              <a:spcBef>
                <a:spcPts val="0"/>
              </a:spcBef>
              <a:spcAft>
                <a:spcPts val="0"/>
              </a:spcAft>
              <a:buNone/>
            </a:pPr>
            <a:r>
              <a:t/>
            </a:r>
            <a:endParaRPr sz="1800">
              <a:solidFill>
                <a:srgbClr val="424242"/>
              </a:solidFill>
              <a:latin typeface="Roboto"/>
              <a:ea typeface="Roboto"/>
              <a:cs typeface="Roboto"/>
              <a:sym typeface="Roboto"/>
            </a:endParaRPr>
          </a:p>
        </p:txBody>
      </p:sp>
      <p:sp>
        <p:nvSpPr>
          <p:cNvPr id="456" name="Google Shape;456;p49"/>
          <p:cNvSpPr txBox="1"/>
          <p:nvPr/>
        </p:nvSpPr>
        <p:spPr>
          <a:xfrm>
            <a:off x="673800" y="2733175"/>
            <a:ext cx="3898200" cy="204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0B2A9"/>
                </a:solidFill>
                <a:latin typeface="Roboto"/>
                <a:ea typeface="Roboto"/>
                <a:cs typeface="Roboto"/>
                <a:sym typeface="Roboto"/>
              </a:rPr>
              <a:t>This gives us…</a:t>
            </a:r>
            <a:endParaRPr b="1" sz="1800">
              <a:solidFill>
                <a:srgbClr val="00B2A9"/>
              </a:solidFill>
              <a:latin typeface="Roboto"/>
              <a:ea typeface="Roboto"/>
              <a:cs typeface="Roboto"/>
              <a:sym typeface="Roboto"/>
            </a:endParaRPr>
          </a:p>
          <a:p>
            <a:pPr indent="0" lvl="0" marL="0" rtl="0" algn="l">
              <a:spcBef>
                <a:spcPts val="0"/>
              </a:spcBef>
              <a:spcAft>
                <a:spcPts val="0"/>
              </a:spcAft>
              <a:buNone/>
            </a:pPr>
            <a:r>
              <a:t/>
            </a:r>
            <a:endParaRPr b="1" sz="1800">
              <a:solidFill>
                <a:srgbClr val="00B2A9"/>
              </a:solidFill>
              <a:latin typeface="Roboto"/>
              <a:ea typeface="Roboto"/>
              <a:cs typeface="Roboto"/>
              <a:sym typeface="Roboto"/>
            </a:endParaRPr>
          </a:p>
          <a:p>
            <a:pPr indent="0" lvl="0" marL="0" rtl="0" algn="l">
              <a:spcBef>
                <a:spcPts val="0"/>
              </a:spcBef>
              <a:spcAft>
                <a:spcPts val="0"/>
              </a:spcAft>
              <a:buNone/>
            </a:pPr>
            <a:r>
              <a:rPr b="1" lang="en" sz="1800">
                <a:solidFill>
                  <a:srgbClr val="00B2A9"/>
                </a:solidFill>
                <a:latin typeface="Roboto"/>
                <a:ea typeface="Roboto"/>
                <a:cs typeface="Roboto"/>
                <a:sym typeface="Roboto"/>
              </a:rPr>
              <a:t>A - 1,100 = 3,000</a:t>
            </a:r>
            <a:endParaRPr b="1" sz="1800">
              <a:solidFill>
                <a:srgbClr val="00B2A9"/>
              </a:solidFill>
              <a:latin typeface="Roboto"/>
              <a:ea typeface="Roboto"/>
              <a:cs typeface="Roboto"/>
              <a:sym typeface="Roboto"/>
            </a:endParaRPr>
          </a:p>
          <a:p>
            <a:pPr indent="0" lvl="0" marL="0" rtl="0" algn="l">
              <a:spcBef>
                <a:spcPts val="0"/>
              </a:spcBef>
              <a:spcAft>
                <a:spcPts val="0"/>
              </a:spcAft>
              <a:buNone/>
            </a:pPr>
            <a:r>
              <a:t/>
            </a:r>
            <a:endParaRPr b="1" sz="1800">
              <a:solidFill>
                <a:srgbClr val="00B2A9"/>
              </a:solidFill>
              <a:latin typeface="Roboto"/>
              <a:ea typeface="Roboto"/>
              <a:cs typeface="Roboto"/>
              <a:sym typeface="Roboto"/>
            </a:endParaRPr>
          </a:p>
          <a:p>
            <a:pPr indent="0" lvl="0" marL="0" rtl="0" algn="l">
              <a:spcBef>
                <a:spcPts val="0"/>
              </a:spcBef>
              <a:spcAft>
                <a:spcPts val="0"/>
              </a:spcAft>
              <a:buNone/>
            </a:pPr>
            <a:r>
              <a:rPr b="1" lang="en" sz="1800">
                <a:solidFill>
                  <a:srgbClr val="00B2A9"/>
                </a:solidFill>
                <a:latin typeface="Roboto"/>
                <a:ea typeface="Roboto"/>
                <a:cs typeface="Roboto"/>
                <a:sym typeface="Roboto"/>
              </a:rPr>
              <a:t>Now we solve for “A”</a:t>
            </a:r>
            <a:endParaRPr b="1" sz="1800">
              <a:solidFill>
                <a:srgbClr val="00B2A9"/>
              </a:solidFill>
              <a:latin typeface="Roboto"/>
              <a:ea typeface="Roboto"/>
              <a:cs typeface="Roboto"/>
              <a:sym typeface="Roboto"/>
            </a:endParaRPr>
          </a:p>
          <a:p>
            <a:pPr indent="0" lvl="0" marL="0" rtl="0" algn="l">
              <a:spcBef>
                <a:spcPts val="0"/>
              </a:spcBef>
              <a:spcAft>
                <a:spcPts val="0"/>
              </a:spcAft>
              <a:buNone/>
            </a:pPr>
            <a:r>
              <a:t/>
            </a:r>
            <a:endParaRPr b="1" sz="1800">
              <a:solidFill>
                <a:srgbClr val="00B2A9"/>
              </a:solidFill>
              <a:latin typeface="Roboto"/>
              <a:ea typeface="Roboto"/>
              <a:cs typeface="Roboto"/>
              <a:sym typeface="Roboto"/>
            </a:endParaRPr>
          </a:p>
          <a:p>
            <a:pPr indent="0" lvl="0" marL="0" rtl="0" algn="l">
              <a:spcBef>
                <a:spcPts val="0"/>
              </a:spcBef>
              <a:spcAft>
                <a:spcPts val="0"/>
              </a:spcAft>
              <a:buNone/>
            </a:pPr>
            <a:r>
              <a:rPr b="1" lang="en" sz="1800">
                <a:solidFill>
                  <a:srgbClr val="00B2A9"/>
                </a:solidFill>
                <a:latin typeface="Roboto"/>
                <a:ea typeface="Roboto"/>
                <a:cs typeface="Roboto"/>
                <a:sym typeface="Roboto"/>
              </a:rPr>
              <a:t>A = 3,000 + 1,100 = $4,100</a:t>
            </a:r>
            <a:endParaRPr b="1" sz="1800">
              <a:solidFill>
                <a:srgbClr val="00B2A9"/>
              </a:solidFill>
              <a:latin typeface="Roboto"/>
              <a:ea typeface="Roboto"/>
              <a:cs typeface="Roboto"/>
              <a:sym typeface="Roboto"/>
            </a:endParaRPr>
          </a:p>
        </p:txBody>
      </p:sp>
      <p:pic>
        <p:nvPicPr>
          <p:cNvPr id="457" name="Google Shape;457;p49"/>
          <p:cNvPicPr preferRelativeResize="0"/>
          <p:nvPr/>
        </p:nvPicPr>
        <p:blipFill>
          <a:blip r:embed="rId3">
            <a:alphaModFix/>
          </a:blip>
          <a:stretch>
            <a:fillRect/>
          </a:stretch>
        </p:blipFill>
        <p:spPr>
          <a:xfrm>
            <a:off x="7798475" y="41425"/>
            <a:ext cx="910725" cy="910725"/>
          </a:xfrm>
          <a:prstGeom prst="rect">
            <a:avLst/>
          </a:prstGeom>
          <a:noFill/>
          <a:ln>
            <a:noFill/>
          </a:ln>
        </p:spPr>
      </p:pic>
      <p:pic>
        <p:nvPicPr>
          <p:cNvPr id="458" name="Google Shape;458;p49"/>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0"/>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i="1" lang="en">
                <a:solidFill>
                  <a:srgbClr val="1F3A93"/>
                </a:solidFill>
                <a:latin typeface="Roboto Condensed"/>
                <a:ea typeface="Roboto Condensed"/>
                <a:cs typeface="Roboto Condensed"/>
                <a:sym typeface="Roboto Condensed"/>
              </a:rPr>
              <a:t>Cash Flow &amp; Net Income</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464" name="Google Shape;464;p5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465" name="Google Shape;465;p50"/>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466" name="Google Shape;466;p50"/>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467" name="Google Shape;467;p50"/>
          <p:cNvSpPr txBox="1"/>
          <p:nvPr/>
        </p:nvSpPr>
        <p:spPr>
          <a:xfrm>
            <a:off x="480600" y="1163500"/>
            <a:ext cx="8182800" cy="352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424242"/>
                </a:solidFill>
                <a:latin typeface="Roboto"/>
                <a:ea typeface="Roboto"/>
                <a:cs typeface="Roboto"/>
                <a:sym typeface="Roboto"/>
              </a:rPr>
              <a:t>In personal finance, it is important to know your financial situation. The two basic measures of your financial situation are your </a:t>
            </a:r>
            <a:r>
              <a:rPr lang="en" sz="1800" u="sng">
                <a:solidFill>
                  <a:srgbClr val="424242"/>
                </a:solidFill>
                <a:latin typeface="Roboto"/>
                <a:ea typeface="Roboto"/>
                <a:cs typeface="Roboto"/>
                <a:sym typeface="Roboto"/>
              </a:rPr>
              <a:t>net worth</a:t>
            </a:r>
            <a:r>
              <a:rPr lang="en" sz="1800">
                <a:solidFill>
                  <a:srgbClr val="424242"/>
                </a:solidFill>
                <a:latin typeface="Roboto"/>
                <a:ea typeface="Roboto"/>
                <a:cs typeface="Roboto"/>
                <a:sym typeface="Roboto"/>
              </a:rPr>
              <a:t> and </a:t>
            </a:r>
            <a:r>
              <a:rPr lang="en" sz="1800" u="sng">
                <a:solidFill>
                  <a:srgbClr val="424242"/>
                </a:solidFill>
                <a:latin typeface="Roboto"/>
                <a:ea typeface="Roboto"/>
                <a:cs typeface="Roboto"/>
                <a:sym typeface="Roboto"/>
              </a:rPr>
              <a:t>cash flow</a:t>
            </a:r>
            <a:r>
              <a:rPr lang="en" sz="1800">
                <a:solidFill>
                  <a:srgbClr val="424242"/>
                </a:solidFill>
                <a:latin typeface="Roboto"/>
                <a:ea typeface="Roboto"/>
                <a:cs typeface="Roboto"/>
                <a:sym typeface="Roboto"/>
              </a:rPr>
              <a:t>.</a:t>
            </a:r>
            <a:endParaRPr sz="1800">
              <a:solidFill>
                <a:srgbClr val="424242"/>
              </a:solidFill>
              <a:latin typeface="Roboto"/>
              <a:ea typeface="Roboto"/>
              <a:cs typeface="Roboto"/>
              <a:sym typeface="Roboto"/>
            </a:endParaRPr>
          </a:p>
          <a:p>
            <a:pPr indent="-342900" lvl="0" marL="457200" rtl="0" algn="l">
              <a:lnSpc>
                <a:spcPct val="115000"/>
              </a:lnSpc>
              <a:spcBef>
                <a:spcPts val="100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Your </a:t>
            </a:r>
            <a:r>
              <a:rPr b="1" lang="en" sz="1800">
                <a:solidFill>
                  <a:srgbClr val="424242"/>
                </a:solidFill>
                <a:latin typeface="Roboto"/>
                <a:ea typeface="Roboto"/>
                <a:cs typeface="Roboto"/>
                <a:sym typeface="Roboto"/>
              </a:rPr>
              <a:t>cash flow</a:t>
            </a:r>
            <a:r>
              <a:rPr lang="en" sz="1800">
                <a:solidFill>
                  <a:srgbClr val="424242"/>
                </a:solidFill>
                <a:latin typeface="Roboto"/>
                <a:ea typeface="Roboto"/>
                <a:cs typeface="Roboto"/>
                <a:sym typeface="Roboto"/>
              </a:rPr>
              <a:t> is a measure that gives you a good indication of how your net worth is likely to change over time.</a:t>
            </a:r>
            <a:endParaRPr sz="1800">
              <a:solidFill>
                <a:srgbClr val="424242"/>
              </a:solidFill>
              <a:latin typeface="Roboto"/>
              <a:ea typeface="Roboto"/>
              <a:cs typeface="Roboto"/>
              <a:sym typeface="Roboto"/>
            </a:endParaRPr>
          </a:p>
          <a:p>
            <a:pPr indent="-342900" lvl="1" marL="914400" rtl="0" algn="l">
              <a:lnSpc>
                <a:spcPct val="115000"/>
              </a:lnSpc>
              <a:spcBef>
                <a:spcPts val="100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If your inflow (your income) exceeds your outflow (your expenses), your net worth is likely to rise over time.</a:t>
            </a:r>
            <a:endParaRPr sz="1800">
              <a:solidFill>
                <a:srgbClr val="424242"/>
              </a:solidFill>
              <a:latin typeface="Roboto"/>
              <a:ea typeface="Roboto"/>
              <a:cs typeface="Roboto"/>
              <a:sym typeface="Roboto"/>
            </a:endParaRPr>
          </a:p>
          <a:p>
            <a:pPr indent="-342900" lvl="1" marL="914400" rtl="0" algn="l">
              <a:lnSpc>
                <a:spcPct val="115000"/>
              </a:lnSpc>
              <a:spcBef>
                <a:spcPts val="100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If your outflow (your expenses) exceeds your inflow (your income), your net worth is likely to fall over time.</a:t>
            </a:r>
            <a:endParaRPr sz="1800">
              <a:solidFill>
                <a:srgbClr val="424242"/>
              </a:solidFill>
              <a:latin typeface="Roboto"/>
              <a:ea typeface="Roboto"/>
              <a:cs typeface="Roboto"/>
              <a:sym typeface="Roboto"/>
            </a:endParaRPr>
          </a:p>
          <a:p>
            <a:pPr indent="-342900" lvl="0" marL="457200" rtl="0" algn="l">
              <a:lnSpc>
                <a:spcPct val="115000"/>
              </a:lnSpc>
              <a:spcBef>
                <a:spcPts val="1000"/>
              </a:spcBef>
              <a:spcAft>
                <a:spcPts val="1000"/>
              </a:spcAft>
              <a:buClr>
                <a:srgbClr val="424242"/>
              </a:buClr>
              <a:buSzPts val="1800"/>
              <a:buFont typeface="Roboto"/>
              <a:buChar char="●"/>
            </a:pPr>
            <a:r>
              <a:rPr lang="en" sz="1800">
                <a:solidFill>
                  <a:srgbClr val="424242"/>
                </a:solidFill>
                <a:latin typeface="Roboto"/>
                <a:ea typeface="Roboto"/>
                <a:cs typeface="Roboto"/>
                <a:sym typeface="Roboto"/>
              </a:rPr>
              <a:t>Another way of talking about cash flow is </a:t>
            </a:r>
            <a:r>
              <a:rPr b="1" lang="en" sz="1800">
                <a:solidFill>
                  <a:srgbClr val="424242"/>
                </a:solidFill>
                <a:latin typeface="Roboto"/>
                <a:ea typeface="Roboto"/>
                <a:cs typeface="Roboto"/>
                <a:sym typeface="Roboto"/>
              </a:rPr>
              <a:t>net income</a:t>
            </a:r>
            <a:endParaRPr b="1" sz="1800">
              <a:solidFill>
                <a:srgbClr val="424242"/>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51"/>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473" name="Google Shape;473;p5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474" name="Google Shape;474;p51"/>
          <p:cNvSpPr txBox="1"/>
          <p:nvPr/>
        </p:nvSpPr>
        <p:spPr>
          <a:xfrm>
            <a:off x="358450" y="1105250"/>
            <a:ext cx="2598000" cy="364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None/>
            </a:pPr>
            <a:r>
              <a:t/>
            </a:r>
            <a:endParaRPr b="1" sz="1600">
              <a:solidFill>
                <a:srgbClr val="424242"/>
              </a:solidFill>
              <a:latin typeface="Roboto"/>
              <a:ea typeface="Roboto"/>
              <a:cs typeface="Roboto"/>
              <a:sym typeface="Roboto"/>
            </a:endParaRPr>
          </a:p>
          <a:p>
            <a:pPr indent="0" lvl="0" marL="0" rtl="0" algn="l">
              <a:lnSpc>
                <a:spcPct val="115000"/>
              </a:lnSpc>
              <a:spcBef>
                <a:spcPts val="0"/>
              </a:spcBef>
              <a:spcAft>
                <a:spcPts val="0"/>
              </a:spcAft>
              <a:buNone/>
            </a:pPr>
            <a:r>
              <a:rPr b="1" lang="en" sz="1600">
                <a:solidFill>
                  <a:srgbClr val="424242"/>
                </a:solidFill>
                <a:latin typeface="Roboto"/>
                <a:ea typeface="Roboto"/>
                <a:cs typeface="Roboto"/>
                <a:sym typeface="Roboto"/>
              </a:rPr>
              <a:t>Cash Flow / Net Income</a:t>
            </a:r>
            <a:endParaRPr b="1" sz="16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475" name="Google Shape;475;p51"/>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476" name="Google Shape;476;p51"/>
          <p:cNvSpPr txBox="1"/>
          <p:nvPr/>
        </p:nvSpPr>
        <p:spPr>
          <a:xfrm>
            <a:off x="3890325" y="1105250"/>
            <a:ext cx="4941900" cy="387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None/>
            </a:pPr>
            <a:r>
              <a:t/>
            </a:r>
            <a:endParaRPr b="1" sz="1600">
              <a:solidFill>
                <a:srgbClr val="424242"/>
              </a:solidFill>
              <a:latin typeface="Roboto"/>
              <a:ea typeface="Roboto"/>
              <a:cs typeface="Roboto"/>
              <a:sym typeface="Roboto"/>
            </a:endParaRPr>
          </a:p>
          <a:p>
            <a:pPr indent="0" lvl="0" marL="0" rtl="0" algn="l">
              <a:lnSpc>
                <a:spcPct val="115000"/>
              </a:lnSpc>
              <a:spcBef>
                <a:spcPts val="0"/>
              </a:spcBef>
              <a:spcAft>
                <a:spcPts val="0"/>
              </a:spcAft>
              <a:buNone/>
            </a:pPr>
            <a:r>
              <a:rPr b="1" lang="en" sz="1600">
                <a:solidFill>
                  <a:srgbClr val="424242"/>
                </a:solidFill>
                <a:latin typeface="Roboto"/>
                <a:ea typeface="Roboto"/>
                <a:cs typeface="Roboto"/>
                <a:sym typeface="Roboto"/>
              </a:rPr>
              <a:t>Definition: </a:t>
            </a:r>
            <a:r>
              <a:rPr lang="en" sz="1600">
                <a:solidFill>
                  <a:srgbClr val="424242"/>
                </a:solidFill>
                <a:latin typeface="Roboto"/>
                <a:ea typeface="Roboto"/>
                <a:cs typeface="Roboto"/>
                <a:sym typeface="Roboto"/>
              </a:rPr>
              <a:t>the difference between gross (total) income and expenses.</a:t>
            </a:r>
            <a:endParaRPr sz="1600">
              <a:solidFill>
                <a:srgbClr val="424242"/>
              </a:solidFill>
              <a:latin typeface="Roboto"/>
              <a:ea typeface="Roboto"/>
              <a:cs typeface="Roboto"/>
              <a:sym typeface="Roboto"/>
            </a:endParaRPr>
          </a:p>
          <a:p>
            <a:pPr indent="0" lvl="0" marL="0" rtl="0" algn="ctr">
              <a:lnSpc>
                <a:spcPct val="115000"/>
              </a:lnSpc>
              <a:spcBef>
                <a:spcPts val="1600"/>
              </a:spcBef>
              <a:spcAft>
                <a:spcPts val="0"/>
              </a:spcAft>
              <a:buClr>
                <a:schemeClr val="dk1"/>
              </a:buClr>
              <a:buSzPts val="1100"/>
              <a:buFont typeface="Arial"/>
              <a:buNone/>
            </a:pPr>
            <a:r>
              <a:rPr lang="en" sz="1600">
                <a:solidFill>
                  <a:srgbClr val="424242"/>
                </a:solidFill>
                <a:latin typeface="Roboto"/>
                <a:ea typeface="Roboto"/>
                <a:cs typeface="Roboto"/>
                <a:sym typeface="Roboto"/>
              </a:rPr>
              <a:t>Net Income Equation: </a:t>
            </a:r>
            <a:endParaRPr sz="1600">
              <a:solidFill>
                <a:srgbClr val="424242"/>
              </a:solidFill>
              <a:latin typeface="Roboto"/>
              <a:ea typeface="Roboto"/>
              <a:cs typeface="Roboto"/>
              <a:sym typeface="Roboto"/>
            </a:endParaRPr>
          </a:p>
          <a:p>
            <a:pPr indent="0" lvl="0" marL="0" rtl="0" algn="ctr">
              <a:lnSpc>
                <a:spcPct val="115000"/>
              </a:lnSpc>
              <a:spcBef>
                <a:spcPts val="0"/>
              </a:spcBef>
              <a:spcAft>
                <a:spcPts val="0"/>
              </a:spcAft>
              <a:buClr>
                <a:schemeClr val="dk1"/>
              </a:buClr>
              <a:buSzPts val="1100"/>
              <a:buFont typeface="Arial"/>
              <a:buNone/>
            </a:pPr>
            <a:r>
              <a:rPr lang="en" sz="1600">
                <a:solidFill>
                  <a:srgbClr val="424242"/>
                </a:solidFill>
                <a:latin typeface="Roboto"/>
                <a:ea typeface="Roboto"/>
                <a:cs typeface="Roboto"/>
                <a:sym typeface="Roboto"/>
              </a:rPr>
              <a:t>NI = I – E</a:t>
            </a:r>
            <a:endParaRPr sz="16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rPr lang="en" sz="1600" u="sng">
                <a:solidFill>
                  <a:srgbClr val="424242"/>
                </a:solidFill>
                <a:latin typeface="Roboto"/>
                <a:ea typeface="Roboto"/>
                <a:cs typeface="Roboto"/>
                <a:sym typeface="Roboto"/>
              </a:rPr>
              <a:t>Formula Key</a:t>
            </a:r>
            <a:endParaRPr sz="1600" u="sng">
              <a:solidFill>
                <a:srgbClr val="424242"/>
              </a:solidFill>
              <a:latin typeface="Roboto"/>
              <a:ea typeface="Roboto"/>
              <a:cs typeface="Roboto"/>
              <a:sym typeface="Roboto"/>
            </a:endParaRPr>
          </a:p>
          <a:p>
            <a:pPr indent="0" lvl="0" marL="457200" rtl="0" algn="l">
              <a:lnSpc>
                <a:spcPct val="115000"/>
              </a:lnSpc>
              <a:spcBef>
                <a:spcPts val="0"/>
              </a:spcBef>
              <a:spcAft>
                <a:spcPts val="0"/>
              </a:spcAft>
              <a:buClr>
                <a:schemeClr val="dk1"/>
              </a:buClr>
              <a:buSzPts val="1100"/>
              <a:buFont typeface="Arial"/>
              <a:buNone/>
            </a:pPr>
            <a:r>
              <a:rPr lang="en" sz="1600">
                <a:solidFill>
                  <a:srgbClr val="424242"/>
                </a:solidFill>
                <a:latin typeface="Roboto"/>
                <a:ea typeface="Roboto"/>
                <a:cs typeface="Roboto"/>
                <a:sym typeface="Roboto"/>
              </a:rPr>
              <a:t>NI = Net Income (or cash flow)</a:t>
            </a:r>
            <a:endParaRPr sz="1600">
              <a:solidFill>
                <a:srgbClr val="424242"/>
              </a:solidFill>
              <a:latin typeface="Roboto"/>
              <a:ea typeface="Roboto"/>
              <a:cs typeface="Roboto"/>
              <a:sym typeface="Roboto"/>
            </a:endParaRPr>
          </a:p>
          <a:p>
            <a:pPr indent="0" lvl="0" marL="457200" rtl="0" algn="l">
              <a:lnSpc>
                <a:spcPct val="115000"/>
              </a:lnSpc>
              <a:spcBef>
                <a:spcPts val="0"/>
              </a:spcBef>
              <a:spcAft>
                <a:spcPts val="0"/>
              </a:spcAft>
              <a:buClr>
                <a:schemeClr val="dk1"/>
              </a:buClr>
              <a:buSzPts val="1100"/>
              <a:buFont typeface="Arial"/>
              <a:buNone/>
            </a:pPr>
            <a:r>
              <a:rPr lang="en" sz="1600">
                <a:solidFill>
                  <a:srgbClr val="424242"/>
                </a:solidFill>
                <a:latin typeface="Roboto"/>
                <a:ea typeface="Roboto"/>
                <a:cs typeface="Roboto"/>
                <a:sym typeface="Roboto"/>
              </a:rPr>
              <a:t>I = Gross income </a:t>
            </a:r>
            <a:endParaRPr sz="1600">
              <a:solidFill>
                <a:srgbClr val="424242"/>
              </a:solidFill>
              <a:latin typeface="Roboto"/>
              <a:ea typeface="Roboto"/>
              <a:cs typeface="Roboto"/>
              <a:sym typeface="Roboto"/>
            </a:endParaRPr>
          </a:p>
          <a:p>
            <a:pPr indent="0" lvl="0" marL="457200" rtl="0" algn="l">
              <a:lnSpc>
                <a:spcPct val="115000"/>
              </a:lnSpc>
              <a:spcBef>
                <a:spcPts val="0"/>
              </a:spcBef>
              <a:spcAft>
                <a:spcPts val="0"/>
              </a:spcAft>
              <a:buNone/>
            </a:pPr>
            <a:r>
              <a:rPr lang="en" sz="1600">
                <a:solidFill>
                  <a:srgbClr val="424242"/>
                </a:solidFill>
                <a:latin typeface="Roboto"/>
                <a:ea typeface="Roboto"/>
                <a:cs typeface="Roboto"/>
                <a:sym typeface="Roboto"/>
              </a:rPr>
              <a:t>E = Expenses</a:t>
            </a:r>
            <a:endParaRPr sz="1600">
              <a:solidFill>
                <a:srgbClr val="424242"/>
              </a:solidFill>
              <a:latin typeface="Roboto"/>
              <a:ea typeface="Roboto"/>
              <a:cs typeface="Roboto"/>
              <a:sym typeface="Roboto"/>
            </a:endParaRPr>
          </a:p>
          <a:p>
            <a:pPr indent="0" lvl="0" marL="0" rtl="0" algn="l">
              <a:spcBef>
                <a:spcPts val="0"/>
              </a:spcBef>
              <a:spcAft>
                <a:spcPts val="1600"/>
              </a:spcAft>
              <a:buNone/>
            </a:pPr>
            <a:r>
              <a:t/>
            </a:r>
            <a:endParaRPr sz="1800">
              <a:solidFill>
                <a:srgbClr val="424242"/>
              </a:solidFill>
              <a:latin typeface="Roboto"/>
              <a:ea typeface="Roboto"/>
              <a:cs typeface="Roboto"/>
              <a:sym typeface="Roboto"/>
            </a:endParaRPr>
          </a:p>
        </p:txBody>
      </p:sp>
      <p:cxnSp>
        <p:nvCxnSpPr>
          <p:cNvPr id="477" name="Google Shape;477;p51"/>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478" name="Google Shape;478;p51"/>
          <p:cNvPicPr preferRelativeResize="0"/>
          <p:nvPr/>
        </p:nvPicPr>
        <p:blipFill>
          <a:blip r:embed="rId3">
            <a:alphaModFix/>
          </a:blip>
          <a:stretch>
            <a:fillRect/>
          </a:stretch>
        </p:blipFill>
        <p:spPr>
          <a:xfrm>
            <a:off x="7798475" y="41425"/>
            <a:ext cx="910725" cy="910725"/>
          </a:xfrm>
          <a:prstGeom prst="rect">
            <a:avLst/>
          </a:prstGeom>
          <a:noFill/>
          <a:ln>
            <a:noFill/>
          </a:ln>
        </p:spPr>
      </p:pic>
      <p:pic>
        <p:nvPicPr>
          <p:cNvPr id="479" name="Google Shape;479;p51"/>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6"/>
          <p:cNvPicPr preferRelativeResize="0"/>
          <p:nvPr/>
        </p:nvPicPr>
        <p:blipFill>
          <a:blip r:embed="rId3">
            <a:alphaModFix/>
          </a:blip>
          <a:stretch>
            <a:fillRect/>
          </a:stretch>
        </p:blipFill>
        <p:spPr>
          <a:xfrm>
            <a:off x="8045102" y="103081"/>
            <a:ext cx="755895" cy="819360"/>
          </a:xfrm>
          <a:prstGeom prst="rect">
            <a:avLst/>
          </a:prstGeom>
          <a:noFill/>
          <a:ln>
            <a:noFill/>
          </a:ln>
        </p:spPr>
      </p:pic>
      <p:sp>
        <p:nvSpPr>
          <p:cNvPr id="85" name="Google Shape;85;p16"/>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sp>
        <p:nvSpPr>
          <p:cNvPr id="86" name="Google Shape;86;p16"/>
          <p:cNvSpPr txBox="1"/>
          <p:nvPr>
            <p:ph idx="1" type="body"/>
          </p:nvPr>
        </p:nvSpPr>
        <p:spPr>
          <a:xfrm>
            <a:off x="311700" y="1152475"/>
            <a:ext cx="8692500" cy="3416400"/>
          </a:xfrm>
          <a:prstGeom prst="rect">
            <a:avLst/>
          </a:prstGeom>
        </p:spPr>
        <p:txBody>
          <a:bodyPr anchorCtr="0" anchor="t" bIns="91425" lIns="91425" spcFirstLastPara="1" rIns="91425" wrap="square" tIns="91425">
            <a:normAutofit/>
          </a:bodyPr>
          <a:lstStyle/>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Do Now: Theo &amp; Shannon</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Cornell Notes: Key Concepts</a:t>
            </a:r>
            <a:endParaRPr b="1" sz="2400">
              <a:solidFill>
                <a:srgbClr val="00B2A9"/>
              </a:solidFill>
              <a:latin typeface="Roboto"/>
              <a:ea typeface="Roboto"/>
              <a:cs typeface="Roboto"/>
              <a:sym typeface="Roboto"/>
            </a:endParaRPr>
          </a:p>
          <a:p>
            <a:pPr indent="-374650" lvl="1" marL="914400" rtl="0" algn="l">
              <a:lnSpc>
                <a:spcPct val="100000"/>
              </a:lnSpc>
              <a:spcBef>
                <a:spcPts val="0"/>
              </a:spcBef>
              <a:spcAft>
                <a:spcPts val="0"/>
              </a:spcAft>
              <a:buClr>
                <a:srgbClr val="00B2A9"/>
              </a:buClr>
              <a:buSzPts val="2300"/>
              <a:buFont typeface="Roboto"/>
              <a:buAutoNum type="alphaLcParenBoth"/>
            </a:pPr>
            <a:r>
              <a:rPr b="1" lang="en" sz="2300">
                <a:solidFill>
                  <a:srgbClr val="00B2A9"/>
                </a:solidFill>
                <a:latin typeface="Roboto"/>
                <a:ea typeface="Roboto"/>
                <a:cs typeface="Roboto"/>
                <a:sym typeface="Roboto"/>
              </a:rPr>
              <a:t>Consumption, Wealth, Income, Expense, Asset, Liabilities</a:t>
            </a:r>
            <a:endParaRPr b="1" sz="23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Activity: Partner Worksheet</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Exit Ticket</a:t>
            </a:r>
            <a:endParaRPr sz="2800">
              <a:solidFill>
                <a:srgbClr val="00B2A9"/>
              </a:solidFill>
              <a:latin typeface="Roboto"/>
              <a:ea typeface="Roboto"/>
              <a:cs typeface="Roboto"/>
              <a:sym typeface="Roboto"/>
            </a:endParaRPr>
          </a:p>
          <a:p>
            <a:pPr indent="0" lvl="0" marL="0" rtl="0" algn="l">
              <a:spcBef>
                <a:spcPts val="0"/>
              </a:spcBef>
              <a:spcAft>
                <a:spcPts val="1200"/>
              </a:spcAft>
              <a:buNone/>
            </a:pPr>
            <a:r>
              <a:t/>
            </a:r>
            <a:endParaRPr>
              <a:solidFill>
                <a:srgbClr val="414143"/>
              </a:solidFill>
              <a:latin typeface="Roboto"/>
              <a:ea typeface="Roboto"/>
              <a:cs typeface="Roboto"/>
              <a:sym typeface="Roboto"/>
            </a:endParaRPr>
          </a:p>
        </p:txBody>
      </p:sp>
      <p:cxnSp>
        <p:nvCxnSpPr>
          <p:cNvPr id="87" name="Google Shape;87;p1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88" name="Google Shape;88;p16"/>
          <p:cNvPicPr preferRelativeResize="0"/>
          <p:nvPr/>
        </p:nvPicPr>
        <p:blipFill>
          <a:blip r:embed="rId4">
            <a:alphaModFix/>
          </a:blip>
          <a:stretch>
            <a:fillRect/>
          </a:stretch>
        </p:blipFill>
        <p:spPr>
          <a:xfrm>
            <a:off x="7891450" y="0"/>
            <a:ext cx="1063197" cy="115247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2"/>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3333"/>
              <a:buFont typeface="Arial"/>
              <a:buNone/>
            </a:pPr>
            <a:r>
              <a:rPr b="1" lang="en">
                <a:solidFill>
                  <a:srgbClr val="1F3A93"/>
                </a:solidFill>
                <a:latin typeface="Roboto Condensed"/>
                <a:ea typeface="Roboto Condensed"/>
                <a:cs typeface="Roboto Condensed"/>
                <a:sym typeface="Roboto Condensed"/>
              </a:rPr>
              <a:t>Cash Flow</a:t>
            </a:r>
            <a:r>
              <a:rPr b="1" lang="en">
                <a:solidFill>
                  <a:srgbClr val="1F3A93"/>
                </a:solidFill>
                <a:latin typeface="Roboto Condensed"/>
                <a:ea typeface="Roboto Condensed"/>
                <a:cs typeface="Roboto Condensed"/>
                <a:sym typeface="Roboto Condensed"/>
              </a:rPr>
              <a:t> Example 1</a:t>
            </a:r>
            <a:endParaRPr sz="3300">
              <a:latin typeface="Roboto Condensed"/>
              <a:ea typeface="Roboto Condensed"/>
              <a:cs typeface="Roboto Condensed"/>
              <a:sym typeface="Roboto Condensed"/>
            </a:endParaRPr>
          </a:p>
          <a:p>
            <a:pPr indent="0" lvl="0" marL="0" rtl="0" algn="l">
              <a:spcBef>
                <a:spcPts val="0"/>
              </a:spcBef>
              <a:spcAft>
                <a:spcPts val="0"/>
              </a:spcAft>
              <a:buClr>
                <a:schemeClr val="dk1"/>
              </a:buClr>
              <a:buSzPct val="33333"/>
              <a:buFont typeface="Arial"/>
              <a:buNone/>
            </a:pPr>
            <a:r>
              <a:t/>
            </a:r>
            <a:endParaRPr sz="3300"/>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485" name="Google Shape;485;p5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486" name="Google Shape;486;p52"/>
          <p:cNvSpPr txBox="1"/>
          <p:nvPr/>
        </p:nvSpPr>
        <p:spPr>
          <a:xfrm>
            <a:off x="504075" y="1163500"/>
            <a:ext cx="8116500" cy="331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424242"/>
                </a:solidFill>
                <a:latin typeface="Roboto"/>
                <a:ea typeface="Roboto"/>
                <a:cs typeface="Roboto"/>
                <a:sym typeface="Roboto"/>
              </a:rPr>
              <a:t>Jack has gross income of $2,200 and expenses of $850, what is his net income?</a:t>
            </a:r>
            <a:endParaRPr sz="1800">
              <a:solidFill>
                <a:srgbClr val="424242"/>
              </a:solidFill>
              <a:latin typeface="Roboto"/>
              <a:ea typeface="Roboto"/>
              <a:cs typeface="Roboto"/>
              <a:sym typeface="Roboto"/>
            </a:endParaRPr>
          </a:p>
          <a:p>
            <a:pPr indent="0" lvl="0" marL="457200" rtl="0" algn="l">
              <a:spcBef>
                <a:spcPts val="0"/>
              </a:spcBef>
              <a:spcAft>
                <a:spcPts val="0"/>
              </a:spcAft>
              <a:buNone/>
            </a:pPr>
            <a:r>
              <a:t/>
            </a:r>
            <a:endParaRPr sz="1800">
              <a:solidFill>
                <a:srgbClr val="424242"/>
              </a:solidFill>
              <a:latin typeface="Roboto"/>
              <a:ea typeface="Roboto"/>
              <a:cs typeface="Roboto"/>
              <a:sym typeface="Roboto"/>
            </a:endParaRPr>
          </a:p>
          <a:p>
            <a:pPr indent="-342900" lvl="0" marL="457200" rtl="0" algn="l">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We know </a:t>
            </a:r>
            <a:r>
              <a:rPr lang="en" sz="1800">
                <a:solidFill>
                  <a:srgbClr val="424242"/>
                </a:solidFill>
                <a:latin typeface="Roboto"/>
                <a:ea typeface="Roboto"/>
                <a:cs typeface="Roboto"/>
                <a:sym typeface="Roboto"/>
              </a:rPr>
              <a:t>NI = I – E</a:t>
            </a:r>
            <a:endParaRPr sz="1800">
              <a:solidFill>
                <a:srgbClr val="424242"/>
              </a:solidFill>
              <a:latin typeface="Roboto"/>
              <a:ea typeface="Roboto"/>
              <a:cs typeface="Roboto"/>
              <a:sym typeface="Roboto"/>
            </a:endParaRPr>
          </a:p>
          <a:p>
            <a:pPr indent="0" lvl="0" marL="914400" rtl="0" algn="l">
              <a:spcBef>
                <a:spcPts val="1000"/>
              </a:spcBef>
              <a:spcAft>
                <a:spcPts val="0"/>
              </a:spcAft>
              <a:buNone/>
            </a:pPr>
            <a:r>
              <a:rPr b="1" lang="en" sz="1800">
                <a:solidFill>
                  <a:srgbClr val="424242"/>
                </a:solidFill>
                <a:latin typeface="Roboto"/>
                <a:ea typeface="Roboto"/>
                <a:cs typeface="Roboto"/>
                <a:sym typeface="Roboto"/>
              </a:rPr>
              <a:t>I</a:t>
            </a:r>
            <a:r>
              <a:rPr b="1" lang="en" sz="1800">
                <a:solidFill>
                  <a:srgbClr val="424242"/>
                </a:solidFill>
                <a:latin typeface="Roboto"/>
                <a:ea typeface="Roboto"/>
                <a:cs typeface="Roboto"/>
                <a:sym typeface="Roboto"/>
              </a:rPr>
              <a:t> = </a:t>
            </a:r>
            <a:r>
              <a:rPr lang="en" sz="1800">
                <a:solidFill>
                  <a:srgbClr val="424242"/>
                </a:solidFill>
                <a:latin typeface="Roboto"/>
                <a:ea typeface="Roboto"/>
                <a:cs typeface="Roboto"/>
                <a:sym typeface="Roboto"/>
              </a:rPr>
              <a:t>  </a:t>
            </a:r>
            <a:endParaRPr sz="1800">
              <a:solidFill>
                <a:srgbClr val="424242"/>
              </a:solidFill>
              <a:latin typeface="Roboto"/>
              <a:ea typeface="Roboto"/>
              <a:cs typeface="Roboto"/>
              <a:sym typeface="Roboto"/>
            </a:endParaRPr>
          </a:p>
          <a:p>
            <a:pPr indent="0" lvl="0" marL="914400" rtl="0" algn="l">
              <a:spcBef>
                <a:spcPts val="1000"/>
              </a:spcBef>
              <a:spcAft>
                <a:spcPts val="0"/>
              </a:spcAft>
              <a:buNone/>
            </a:pPr>
            <a:r>
              <a:rPr b="1" lang="en" sz="1800">
                <a:solidFill>
                  <a:srgbClr val="424242"/>
                </a:solidFill>
                <a:latin typeface="Roboto"/>
                <a:ea typeface="Roboto"/>
                <a:cs typeface="Roboto"/>
                <a:sym typeface="Roboto"/>
              </a:rPr>
              <a:t>E</a:t>
            </a:r>
            <a:r>
              <a:rPr b="1" lang="en" sz="1800">
                <a:solidFill>
                  <a:srgbClr val="424242"/>
                </a:solidFill>
                <a:latin typeface="Roboto"/>
                <a:ea typeface="Roboto"/>
                <a:cs typeface="Roboto"/>
                <a:sym typeface="Roboto"/>
              </a:rPr>
              <a:t> =</a:t>
            </a:r>
            <a:r>
              <a:rPr lang="en" sz="1800">
                <a:solidFill>
                  <a:srgbClr val="424242"/>
                </a:solidFill>
                <a:latin typeface="Roboto"/>
                <a:ea typeface="Roboto"/>
                <a:cs typeface="Roboto"/>
                <a:sym typeface="Roboto"/>
              </a:rPr>
              <a:t> </a:t>
            </a:r>
            <a:endParaRPr sz="1800">
              <a:solidFill>
                <a:srgbClr val="424242"/>
              </a:solidFill>
              <a:latin typeface="Roboto"/>
              <a:ea typeface="Roboto"/>
              <a:cs typeface="Roboto"/>
              <a:sym typeface="Roboto"/>
            </a:endParaRPr>
          </a:p>
          <a:p>
            <a:pPr indent="-342900" lvl="0" marL="457200" rtl="0" algn="l">
              <a:spcBef>
                <a:spcPts val="100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Substituting in the values for variables: </a:t>
            </a:r>
            <a:endParaRPr sz="1800">
              <a:solidFill>
                <a:srgbClr val="424242"/>
              </a:solidFill>
              <a:latin typeface="Roboto"/>
              <a:ea typeface="Roboto"/>
              <a:cs typeface="Roboto"/>
              <a:sym typeface="Roboto"/>
            </a:endParaRPr>
          </a:p>
          <a:p>
            <a:pPr indent="0" lvl="0" marL="0" rtl="0" algn="l">
              <a:spcBef>
                <a:spcPts val="1000"/>
              </a:spcBef>
              <a:spcAft>
                <a:spcPts val="0"/>
              </a:spcAft>
              <a:buNone/>
            </a:pPr>
            <a:r>
              <a:t/>
            </a:r>
            <a:endParaRPr sz="1800">
              <a:solidFill>
                <a:srgbClr val="424242"/>
              </a:solidFill>
              <a:latin typeface="Roboto"/>
              <a:ea typeface="Roboto"/>
              <a:cs typeface="Roboto"/>
              <a:sym typeface="Roboto"/>
            </a:endParaRPr>
          </a:p>
          <a:p>
            <a:pPr indent="-342900" lvl="0" marL="457200" rtl="0" algn="l">
              <a:spcBef>
                <a:spcPts val="1000"/>
              </a:spcBef>
              <a:spcAft>
                <a:spcPts val="1000"/>
              </a:spcAft>
              <a:buClr>
                <a:srgbClr val="424242"/>
              </a:buClr>
              <a:buSzPts val="1800"/>
              <a:buFont typeface="Roboto"/>
              <a:buChar char="●"/>
            </a:pPr>
            <a:r>
              <a:rPr lang="en" sz="1800">
                <a:solidFill>
                  <a:srgbClr val="424242"/>
                </a:solidFill>
                <a:latin typeface="Roboto"/>
                <a:ea typeface="Roboto"/>
                <a:cs typeface="Roboto"/>
                <a:sym typeface="Roboto"/>
              </a:rPr>
              <a:t>Therefore, Jack’s net income is...</a:t>
            </a:r>
            <a:endParaRPr sz="1800">
              <a:solidFill>
                <a:srgbClr val="424242"/>
              </a:solidFill>
              <a:latin typeface="Roboto"/>
              <a:ea typeface="Roboto"/>
              <a:cs typeface="Roboto"/>
              <a:sym typeface="Roboto"/>
            </a:endParaRPr>
          </a:p>
        </p:txBody>
      </p:sp>
      <p:sp>
        <p:nvSpPr>
          <p:cNvPr id="487" name="Google Shape;487;p52"/>
          <p:cNvSpPr txBox="1"/>
          <p:nvPr/>
        </p:nvSpPr>
        <p:spPr>
          <a:xfrm>
            <a:off x="1950600" y="2459300"/>
            <a:ext cx="2735100" cy="29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0B2A9"/>
                </a:solidFill>
                <a:latin typeface="Roboto"/>
                <a:ea typeface="Roboto"/>
                <a:cs typeface="Roboto"/>
                <a:sym typeface="Roboto"/>
              </a:rPr>
              <a:t>2,200</a:t>
            </a:r>
            <a:endParaRPr b="1" sz="1800">
              <a:solidFill>
                <a:srgbClr val="00B2A9"/>
              </a:solidFill>
              <a:latin typeface="Roboto"/>
              <a:ea typeface="Roboto"/>
              <a:cs typeface="Roboto"/>
              <a:sym typeface="Roboto"/>
            </a:endParaRPr>
          </a:p>
        </p:txBody>
      </p:sp>
      <p:sp>
        <p:nvSpPr>
          <p:cNvPr id="488" name="Google Shape;488;p52"/>
          <p:cNvSpPr txBox="1"/>
          <p:nvPr/>
        </p:nvSpPr>
        <p:spPr>
          <a:xfrm>
            <a:off x="1950600" y="2876875"/>
            <a:ext cx="2539200" cy="29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0B2A9"/>
                </a:solidFill>
                <a:latin typeface="Roboto"/>
                <a:ea typeface="Roboto"/>
                <a:cs typeface="Roboto"/>
                <a:sym typeface="Roboto"/>
              </a:rPr>
              <a:t>850</a:t>
            </a:r>
            <a:endParaRPr b="1" sz="1800">
              <a:solidFill>
                <a:srgbClr val="00B2A9"/>
              </a:solidFill>
              <a:latin typeface="Roboto"/>
              <a:ea typeface="Roboto"/>
              <a:cs typeface="Roboto"/>
              <a:sym typeface="Roboto"/>
            </a:endParaRPr>
          </a:p>
        </p:txBody>
      </p:sp>
      <p:sp>
        <p:nvSpPr>
          <p:cNvPr id="489" name="Google Shape;489;p52"/>
          <p:cNvSpPr txBox="1"/>
          <p:nvPr/>
        </p:nvSpPr>
        <p:spPr>
          <a:xfrm>
            <a:off x="1536300" y="3683100"/>
            <a:ext cx="3563700" cy="29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0B2A9"/>
                </a:solidFill>
                <a:latin typeface="Roboto"/>
                <a:ea typeface="Roboto"/>
                <a:cs typeface="Roboto"/>
                <a:sym typeface="Roboto"/>
              </a:rPr>
              <a:t>NI</a:t>
            </a:r>
            <a:r>
              <a:rPr b="1" lang="en" sz="1800">
                <a:solidFill>
                  <a:srgbClr val="00B2A9"/>
                </a:solidFill>
                <a:latin typeface="Roboto"/>
                <a:ea typeface="Roboto"/>
                <a:cs typeface="Roboto"/>
                <a:sym typeface="Roboto"/>
              </a:rPr>
              <a:t> = 2,200 - 850</a:t>
            </a:r>
            <a:endParaRPr b="1" sz="1800">
              <a:solidFill>
                <a:srgbClr val="00B2A9"/>
              </a:solidFill>
              <a:latin typeface="Roboto"/>
              <a:ea typeface="Roboto"/>
              <a:cs typeface="Roboto"/>
              <a:sym typeface="Roboto"/>
            </a:endParaRPr>
          </a:p>
        </p:txBody>
      </p:sp>
      <p:sp>
        <p:nvSpPr>
          <p:cNvPr id="490" name="Google Shape;490;p52"/>
          <p:cNvSpPr txBox="1"/>
          <p:nvPr/>
        </p:nvSpPr>
        <p:spPr>
          <a:xfrm>
            <a:off x="2331825" y="4565600"/>
            <a:ext cx="948300" cy="294300"/>
          </a:xfrm>
          <a:prstGeom prst="rect">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B2A9"/>
                </a:solidFill>
                <a:latin typeface="Roboto"/>
                <a:ea typeface="Roboto"/>
                <a:cs typeface="Roboto"/>
                <a:sym typeface="Roboto"/>
              </a:rPr>
              <a:t>$1,350</a:t>
            </a:r>
            <a:endParaRPr b="1" sz="1800">
              <a:solidFill>
                <a:srgbClr val="00B2A9"/>
              </a:solidFill>
              <a:latin typeface="Roboto"/>
              <a:ea typeface="Roboto"/>
              <a:cs typeface="Roboto"/>
              <a:sym typeface="Roboto"/>
            </a:endParaRPr>
          </a:p>
        </p:txBody>
      </p:sp>
      <p:pic>
        <p:nvPicPr>
          <p:cNvPr id="491" name="Google Shape;491;p52"/>
          <p:cNvPicPr preferRelativeResize="0"/>
          <p:nvPr/>
        </p:nvPicPr>
        <p:blipFill>
          <a:blip r:embed="rId3">
            <a:alphaModFix/>
          </a:blip>
          <a:stretch>
            <a:fillRect/>
          </a:stretch>
        </p:blipFill>
        <p:spPr>
          <a:xfrm>
            <a:off x="7798475" y="41425"/>
            <a:ext cx="910725" cy="910725"/>
          </a:xfrm>
          <a:prstGeom prst="rect">
            <a:avLst/>
          </a:prstGeom>
          <a:noFill/>
          <a:ln>
            <a:noFill/>
          </a:ln>
        </p:spPr>
      </p:pic>
      <p:pic>
        <p:nvPicPr>
          <p:cNvPr id="492" name="Google Shape;492;p52"/>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000"/>
                                        <p:tgtEl>
                                          <p:spTgt spid="4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53"/>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3333"/>
              <a:buFont typeface="Arial"/>
              <a:buNone/>
            </a:pPr>
            <a:r>
              <a:rPr b="1" lang="en">
                <a:solidFill>
                  <a:srgbClr val="1F3A93"/>
                </a:solidFill>
                <a:latin typeface="Roboto Condensed"/>
                <a:ea typeface="Roboto Condensed"/>
                <a:cs typeface="Roboto Condensed"/>
                <a:sym typeface="Roboto Condensed"/>
              </a:rPr>
              <a:t>Cash Flow Example 2</a:t>
            </a:r>
            <a:endParaRPr sz="3300">
              <a:latin typeface="Roboto Condensed"/>
              <a:ea typeface="Roboto Condensed"/>
              <a:cs typeface="Roboto Condensed"/>
              <a:sym typeface="Roboto Condensed"/>
            </a:endParaRPr>
          </a:p>
          <a:p>
            <a:pPr indent="0" lvl="0" marL="0" rtl="0" algn="l">
              <a:spcBef>
                <a:spcPts val="0"/>
              </a:spcBef>
              <a:spcAft>
                <a:spcPts val="0"/>
              </a:spcAft>
              <a:buClr>
                <a:schemeClr val="dk1"/>
              </a:buClr>
              <a:buSzPct val="33333"/>
              <a:buFont typeface="Arial"/>
              <a:buNone/>
            </a:pPr>
            <a:r>
              <a:t/>
            </a:r>
            <a:endParaRPr sz="3300"/>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498" name="Google Shape;498;p5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499" name="Google Shape;499;p53"/>
          <p:cNvSpPr txBox="1"/>
          <p:nvPr/>
        </p:nvSpPr>
        <p:spPr>
          <a:xfrm>
            <a:off x="504075" y="1163500"/>
            <a:ext cx="8116500" cy="359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424242"/>
                </a:solidFill>
                <a:latin typeface="Roboto"/>
                <a:ea typeface="Roboto"/>
                <a:cs typeface="Roboto"/>
                <a:sym typeface="Roboto"/>
              </a:rPr>
              <a:t>Mary earns $2,100 in monthly salary and receives $175 in cash as a birthday present. She spends $600 on food and $320 on clothes. What is Mary’s net income?</a:t>
            </a:r>
            <a:endParaRPr sz="1800">
              <a:solidFill>
                <a:srgbClr val="424242"/>
              </a:solidFill>
              <a:latin typeface="Roboto"/>
              <a:ea typeface="Roboto"/>
              <a:cs typeface="Roboto"/>
              <a:sym typeface="Roboto"/>
            </a:endParaRPr>
          </a:p>
          <a:p>
            <a:pPr indent="0" lvl="0" marL="457200" rtl="0" algn="l">
              <a:spcBef>
                <a:spcPts val="0"/>
              </a:spcBef>
              <a:spcAft>
                <a:spcPts val="0"/>
              </a:spcAft>
              <a:buNone/>
            </a:pPr>
            <a:r>
              <a:t/>
            </a:r>
            <a:endParaRPr sz="1800">
              <a:solidFill>
                <a:srgbClr val="424242"/>
              </a:solidFill>
              <a:latin typeface="Roboto"/>
              <a:ea typeface="Roboto"/>
              <a:cs typeface="Roboto"/>
              <a:sym typeface="Roboto"/>
            </a:endParaRPr>
          </a:p>
          <a:p>
            <a:pPr indent="-342900" lvl="0" marL="457200" rtl="0" algn="l">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We know NI = I – E</a:t>
            </a:r>
            <a:endParaRPr sz="1800">
              <a:solidFill>
                <a:srgbClr val="424242"/>
              </a:solidFill>
              <a:latin typeface="Roboto"/>
              <a:ea typeface="Roboto"/>
              <a:cs typeface="Roboto"/>
              <a:sym typeface="Roboto"/>
            </a:endParaRPr>
          </a:p>
          <a:p>
            <a:pPr indent="0" lvl="0" marL="914400" rtl="0" algn="l">
              <a:spcBef>
                <a:spcPts val="1000"/>
              </a:spcBef>
              <a:spcAft>
                <a:spcPts val="0"/>
              </a:spcAft>
              <a:buNone/>
            </a:pPr>
            <a:r>
              <a:rPr b="1" lang="en" sz="1800">
                <a:solidFill>
                  <a:srgbClr val="424242"/>
                </a:solidFill>
                <a:latin typeface="Roboto"/>
                <a:ea typeface="Roboto"/>
                <a:cs typeface="Roboto"/>
                <a:sym typeface="Roboto"/>
              </a:rPr>
              <a:t>I = </a:t>
            </a:r>
            <a:r>
              <a:rPr lang="en" sz="1800">
                <a:solidFill>
                  <a:srgbClr val="424242"/>
                </a:solidFill>
                <a:latin typeface="Roboto"/>
                <a:ea typeface="Roboto"/>
                <a:cs typeface="Roboto"/>
                <a:sym typeface="Roboto"/>
              </a:rPr>
              <a:t>  </a:t>
            </a:r>
            <a:endParaRPr sz="1800">
              <a:solidFill>
                <a:srgbClr val="424242"/>
              </a:solidFill>
              <a:latin typeface="Roboto"/>
              <a:ea typeface="Roboto"/>
              <a:cs typeface="Roboto"/>
              <a:sym typeface="Roboto"/>
            </a:endParaRPr>
          </a:p>
          <a:p>
            <a:pPr indent="0" lvl="0" marL="914400" rtl="0" algn="l">
              <a:spcBef>
                <a:spcPts val="1000"/>
              </a:spcBef>
              <a:spcAft>
                <a:spcPts val="0"/>
              </a:spcAft>
              <a:buNone/>
            </a:pPr>
            <a:r>
              <a:rPr b="1" lang="en" sz="1800">
                <a:solidFill>
                  <a:srgbClr val="424242"/>
                </a:solidFill>
                <a:latin typeface="Roboto"/>
                <a:ea typeface="Roboto"/>
                <a:cs typeface="Roboto"/>
                <a:sym typeface="Roboto"/>
              </a:rPr>
              <a:t>E =</a:t>
            </a:r>
            <a:r>
              <a:rPr lang="en" sz="1800">
                <a:solidFill>
                  <a:srgbClr val="424242"/>
                </a:solidFill>
                <a:latin typeface="Roboto"/>
                <a:ea typeface="Roboto"/>
                <a:cs typeface="Roboto"/>
                <a:sym typeface="Roboto"/>
              </a:rPr>
              <a:t> </a:t>
            </a:r>
            <a:endParaRPr sz="1800">
              <a:solidFill>
                <a:srgbClr val="424242"/>
              </a:solidFill>
              <a:latin typeface="Roboto"/>
              <a:ea typeface="Roboto"/>
              <a:cs typeface="Roboto"/>
              <a:sym typeface="Roboto"/>
            </a:endParaRPr>
          </a:p>
          <a:p>
            <a:pPr indent="-342900" lvl="0" marL="457200" rtl="0" algn="l">
              <a:spcBef>
                <a:spcPts val="100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Substituting in the values for variables: </a:t>
            </a:r>
            <a:endParaRPr sz="1800">
              <a:solidFill>
                <a:srgbClr val="424242"/>
              </a:solidFill>
              <a:latin typeface="Roboto"/>
              <a:ea typeface="Roboto"/>
              <a:cs typeface="Roboto"/>
              <a:sym typeface="Roboto"/>
            </a:endParaRPr>
          </a:p>
          <a:p>
            <a:pPr indent="0" lvl="0" marL="0" rtl="0" algn="l">
              <a:spcBef>
                <a:spcPts val="1000"/>
              </a:spcBef>
              <a:spcAft>
                <a:spcPts val="0"/>
              </a:spcAft>
              <a:buNone/>
            </a:pPr>
            <a:r>
              <a:t/>
            </a:r>
            <a:endParaRPr sz="1800">
              <a:solidFill>
                <a:srgbClr val="424242"/>
              </a:solidFill>
              <a:latin typeface="Roboto"/>
              <a:ea typeface="Roboto"/>
              <a:cs typeface="Roboto"/>
              <a:sym typeface="Roboto"/>
            </a:endParaRPr>
          </a:p>
          <a:p>
            <a:pPr indent="-342900" lvl="0" marL="457200" rtl="0" algn="l">
              <a:spcBef>
                <a:spcPts val="1000"/>
              </a:spcBef>
              <a:spcAft>
                <a:spcPts val="1000"/>
              </a:spcAft>
              <a:buClr>
                <a:srgbClr val="424242"/>
              </a:buClr>
              <a:buSzPts val="1800"/>
              <a:buFont typeface="Roboto"/>
              <a:buChar char="●"/>
            </a:pPr>
            <a:r>
              <a:rPr lang="en" sz="1800">
                <a:solidFill>
                  <a:srgbClr val="424242"/>
                </a:solidFill>
                <a:latin typeface="Roboto"/>
                <a:ea typeface="Roboto"/>
                <a:cs typeface="Roboto"/>
                <a:sym typeface="Roboto"/>
              </a:rPr>
              <a:t>Therefore, Ian’s net income is...</a:t>
            </a:r>
            <a:endParaRPr sz="1800">
              <a:solidFill>
                <a:srgbClr val="424242"/>
              </a:solidFill>
              <a:latin typeface="Roboto"/>
              <a:ea typeface="Roboto"/>
              <a:cs typeface="Roboto"/>
              <a:sym typeface="Roboto"/>
            </a:endParaRPr>
          </a:p>
        </p:txBody>
      </p:sp>
      <p:sp>
        <p:nvSpPr>
          <p:cNvPr id="500" name="Google Shape;500;p53"/>
          <p:cNvSpPr txBox="1"/>
          <p:nvPr/>
        </p:nvSpPr>
        <p:spPr>
          <a:xfrm>
            <a:off x="1950600" y="2746100"/>
            <a:ext cx="2735100" cy="29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0B2A9"/>
                </a:solidFill>
                <a:latin typeface="Roboto"/>
                <a:ea typeface="Roboto"/>
                <a:cs typeface="Roboto"/>
                <a:sym typeface="Roboto"/>
              </a:rPr>
              <a:t>2,100 + 175 = 2,275</a:t>
            </a:r>
            <a:endParaRPr b="1" sz="1800">
              <a:solidFill>
                <a:srgbClr val="00B2A9"/>
              </a:solidFill>
              <a:latin typeface="Roboto"/>
              <a:ea typeface="Roboto"/>
              <a:cs typeface="Roboto"/>
              <a:sym typeface="Roboto"/>
            </a:endParaRPr>
          </a:p>
        </p:txBody>
      </p:sp>
      <p:sp>
        <p:nvSpPr>
          <p:cNvPr id="501" name="Google Shape;501;p53"/>
          <p:cNvSpPr txBox="1"/>
          <p:nvPr/>
        </p:nvSpPr>
        <p:spPr>
          <a:xfrm>
            <a:off x="1950600" y="3149300"/>
            <a:ext cx="2539200" cy="29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0B2A9"/>
                </a:solidFill>
                <a:latin typeface="Roboto"/>
                <a:ea typeface="Roboto"/>
                <a:cs typeface="Roboto"/>
                <a:sym typeface="Roboto"/>
              </a:rPr>
              <a:t>600 + 320 = 920</a:t>
            </a:r>
            <a:endParaRPr b="1" sz="1800">
              <a:solidFill>
                <a:srgbClr val="00B2A9"/>
              </a:solidFill>
              <a:latin typeface="Roboto"/>
              <a:ea typeface="Roboto"/>
              <a:cs typeface="Roboto"/>
              <a:sym typeface="Roboto"/>
            </a:endParaRPr>
          </a:p>
        </p:txBody>
      </p:sp>
      <p:sp>
        <p:nvSpPr>
          <p:cNvPr id="502" name="Google Shape;502;p53"/>
          <p:cNvSpPr txBox="1"/>
          <p:nvPr/>
        </p:nvSpPr>
        <p:spPr>
          <a:xfrm>
            <a:off x="1536300" y="3922825"/>
            <a:ext cx="3563700" cy="29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0B2A9"/>
                </a:solidFill>
                <a:latin typeface="Roboto"/>
                <a:ea typeface="Roboto"/>
                <a:cs typeface="Roboto"/>
                <a:sym typeface="Roboto"/>
              </a:rPr>
              <a:t>NI = 2,275 - 920</a:t>
            </a:r>
            <a:endParaRPr b="1" sz="1800">
              <a:solidFill>
                <a:srgbClr val="00B2A9"/>
              </a:solidFill>
              <a:latin typeface="Roboto"/>
              <a:ea typeface="Roboto"/>
              <a:cs typeface="Roboto"/>
              <a:sym typeface="Roboto"/>
            </a:endParaRPr>
          </a:p>
        </p:txBody>
      </p:sp>
      <p:sp>
        <p:nvSpPr>
          <p:cNvPr id="503" name="Google Shape;503;p53"/>
          <p:cNvSpPr txBox="1"/>
          <p:nvPr/>
        </p:nvSpPr>
        <p:spPr>
          <a:xfrm>
            <a:off x="2331825" y="4696350"/>
            <a:ext cx="948300" cy="294300"/>
          </a:xfrm>
          <a:prstGeom prst="rect">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B2A9"/>
                </a:solidFill>
                <a:latin typeface="Roboto"/>
                <a:ea typeface="Roboto"/>
                <a:cs typeface="Roboto"/>
                <a:sym typeface="Roboto"/>
              </a:rPr>
              <a:t>$1,355</a:t>
            </a:r>
            <a:endParaRPr b="1" sz="1800">
              <a:solidFill>
                <a:srgbClr val="00B2A9"/>
              </a:solidFill>
              <a:latin typeface="Roboto"/>
              <a:ea typeface="Roboto"/>
              <a:cs typeface="Roboto"/>
              <a:sym typeface="Roboto"/>
            </a:endParaRPr>
          </a:p>
        </p:txBody>
      </p:sp>
      <p:pic>
        <p:nvPicPr>
          <p:cNvPr id="504" name="Google Shape;504;p53"/>
          <p:cNvPicPr preferRelativeResize="0"/>
          <p:nvPr/>
        </p:nvPicPr>
        <p:blipFill>
          <a:blip r:embed="rId3">
            <a:alphaModFix/>
          </a:blip>
          <a:stretch>
            <a:fillRect/>
          </a:stretch>
        </p:blipFill>
        <p:spPr>
          <a:xfrm>
            <a:off x="7798475" y="41425"/>
            <a:ext cx="910725" cy="910725"/>
          </a:xfrm>
          <a:prstGeom prst="rect">
            <a:avLst/>
          </a:prstGeom>
          <a:noFill/>
          <a:ln>
            <a:noFill/>
          </a:ln>
        </p:spPr>
      </p:pic>
      <p:pic>
        <p:nvPicPr>
          <p:cNvPr id="505" name="Google Shape;505;p53"/>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1000"/>
                                        <p:tgtEl>
                                          <p:spTgt spid="5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4"/>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3333"/>
              <a:buFont typeface="Arial"/>
              <a:buNone/>
            </a:pPr>
            <a:r>
              <a:rPr b="1" lang="en">
                <a:solidFill>
                  <a:srgbClr val="1F3A93"/>
                </a:solidFill>
                <a:latin typeface="Roboto Condensed"/>
                <a:ea typeface="Roboto Condensed"/>
                <a:cs typeface="Roboto Condensed"/>
                <a:sym typeface="Roboto Condensed"/>
              </a:rPr>
              <a:t>Cash Flow Example 3</a:t>
            </a:r>
            <a:endParaRPr sz="3300">
              <a:latin typeface="Roboto Condensed"/>
              <a:ea typeface="Roboto Condensed"/>
              <a:cs typeface="Roboto Condensed"/>
              <a:sym typeface="Roboto Condensed"/>
            </a:endParaRPr>
          </a:p>
          <a:p>
            <a:pPr indent="0" lvl="0" marL="0" rtl="0" algn="l">
              <a:spcBef>
                <a:spcPts val="0"/>
              </a:spcBef>
              <a:spcAft>
                <a:spcPts val="0"/>
              </a:spcAft>
              <a:buClr>
                <a:schemeClr val="dk1"/>
              </a:buClr>
              <a:buSzPct val="33333"/>
              <a:buFont typeface="Arial"/>
              <a:buNone/>
            </a:pPr>
            <a:r>
              <a:t/>
            </a:r>
            <a:endParaRPr sz="3300"/>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511" name="Google Shape;511;p5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512" name="Google Shape;512;p54"/>
          <p:cNvSpPr txBox="1"/>
          <p:nvPr/>
        </p:nvSpPr>
        <p:spPr>
          <a:xfrm>
            <a:off x="504075" y="1163500"/>
            <a:ext cx="8116500" cy="331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424242"/>
                </a:solidFill>
                <a:latin typeface="Roboto"/>
                <a:ea typeface="Roboto"/>
                <a:cs typeface="Roboto"/>
                <a:sym typeface="Roboto"/>
              </a:rPr>
              <a:t>Example 3: Mark has gross income of $35,200 and a net income of $17,520, what is the value of her expenses?</a:t>
            </a:r>
            <a:endParaRPr sz="1800">
              <a:solidFill>
                <a:srgbClr val="424242"/>
              </a:solidFill>
              <a:latin typeface="Roboto"/>
              <a:ea typeface="Roboto"/>
              <a:cs typeface="Roboto"/>
              <a:sym typeface="Roboto"/>
            </a:endParaRPr>
          </a:p>
          <a:p>
            <a:pPr indent="0" lvl="0" marL="0" rtl="0" algn="l">
              <a:spcBef>
                <a:spcPts val="0"/>
              </a:spcBef>
              <a:spcAft>
                <a:spcPts val="0"/>
              </a:spcAft>
              <a:buNone/>
            </a:pPr>
            <a:r>
              <a:t/>
            </a:r>
            <a:endParaRPr sz="1800">
              <a:solidFill>
                <a:srgbClr val="424242"/>
              </a:solidFill>
              <a:latin typeface="Roboto"/>
              <a:ea typeface="Roboto"/>
              <a:cs typeface="Roboto"/>
              <a:sym typeface="Roboto"/>
            </a:endParaRPr>
          </a:p>
          <a:p>
            <a:pPr indent="-342900" lvl="0" marL="457200" rtl="0" algn="l">
              <a:spcBef>
                <a:spcPts val="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We know NI = I – E</a:t>
            </a:r>
            <a:endParaRPr sz="1800">
              <a:solidFill>
                <a:srgbClr val="424242"/>
              </a:solidFill>
              <a:latin typeface="Roboto"/>
              <a:ea typeface="Roboto"/>
              <a:cs typeface="Roboto"/>
              <a:sym typeface="Roboto"/>
            </a:endParaRPr>
          </a:p>
          <a:p>
            <a:pPr indent="0" lvl="0" marL="914400" rtl="0" algn="l">
              <a:spcBef>
                <a:spcPts val="1000"/>
              </a:spcBef>
              <a:spcAft>
                <a:spcPts val="0"/>
              </a:spcAft>
              <a:buNone/>
            </a:pPr>
            <a:r>
              <a:rPr b="1" lang="en" sz="1800">
                <a:solidFill>
                  <a:srgbClr val="424242"/>
                </a:solidFill>
                <a:latin typeface="Roboto"/>
                <a:ea typeface="Roboto"/>
                <a:cs typeface="Roboto"/>
                <a:sym typeface="Roboto"/>
              </a:rPr>
              <a:t>I = </a:t>
            </a:r>
            <a:r>
              <a:rPr lang="en" sz="1800">
                <a:solidFill>
                  <a:srgbClr val="424242"/>
                </a:solidFill>
                <a:latin typeface="Roboto"/>
                <a:ea typeface="Roboto"/>
                <a:cs typeface="Roboto"/>
                <a:sym typeface="Roboto"/>
              </a:rPr>
              <a:t>  </a:t>
            </a:r>
            <a:endParaRPr sz="1800">
              <a:solidFill>
                <a:srgbClr val="424242"/>
              </a:solidFill>
              <a:latin typeface="Roboto"/>
              <a:ea typeface="Roboto"/>
              <a:cs typeface="Roboto"/>
              <a:sym typeface="Roboto"/>
            </a:endParaRPr>
          </a:p>
          <a:p>
            <a:pPr indent="0" lvl="0" marL="914400" rtl="0" algn="l">
              <a:spcBef>
                <a:spcPts val="1000"/>
              </a:spcBef>
              <a:spcAft>
                <a:spcPts val="0"/>
              </a:spcAft>
              <a:buNone/>
            </a:pPr>
            <a:r>
              <a:rPr b="1" lang="en" sz="1800">
                <a:solidFill>
                  <a:srgbClr val="424242"/>
                </a:solidFill>
                <a:latin typeface="Roboto"/>
                <a:ea typeface="Roboto"/>
                <a:cs typeface="Roboto"/>
                <a:sym typeface="Roboto"/>
              </a:rPr>
              <a:t>NI</a:t>
            </a:r>
            <a:r>
              <a:rPr b="1" lang="en" sz="1800">
                <a:solidFill>
                  <a:srgbClr val="424242"/>
                </a:solidFill>
                <a:latin typeface="Roboto"/>
                <a:ea typeface="Roboto"/>
                <a:cs typeface="Roboto"/>
                <a:sym typeface="Roboto"/>
              </a:rPr>
              <a:t> =</a:t>
            </a:r>
            <a:r>
              <a:rPr lang="en" sz="1800">
                <a:solidFill>
                  <a:srgbClr val="424242"/>
                </a:solidFill>
                <a:latin typeface="Roboto"/>
                <a:ea typeface="Roboto"/>
                <a:cs typeface="Roboto"/>
                <a:sym typeface="Roboto"/>
              </a:rPr>
              <a:t> </a:t>
            </a:r>
            <a:endParaRPr sz="1800">
              <a:solidFill>
                <a:srgbClr val="424242"/>
              </a:solidFill>
              <a:latin typeface="Roboto"/>
              <a:ea typeface="Roboto"/>
              <a:cs typeface="Roboto"/>
              <a:sym typeface="Roboto"/>
            </a:endParaRPr>
          </a:p>
          <a:p>
            <a:pPr indent="-342900" lvl="0" marL="457200" rtl="0" algn="l">
              <a:spcBef>
                <a:spcPts val="1000"/>
              </a:spcBef>
              <a:spcAft>
                <a:spcPts val="0"/>
              </a:spcAft>
              <a:buClr>
                <a:srgbClr val="424242"/>
              </a:buClr>
              <a:buSzPts val="1800"/>
              <a:buFont typeface="Roboto"/>
              <a:buChar char="●"/>
            </a:pPr>
            <a:r>
              <a:rPr lang="en" sz="1800">
                <a:solidFill>
                  <a:srgbClr val="424242"/>
                </a:solidFill>
                <a:latin typeface="Roboto"/>
                <a:ea typeface="Roboto"/>
                <a:cs typeface="Roboto"/>
                <a:sym typeface="Roboto"/>
              </a:rPr>
              <a:t>Substituting in the values for variables: </a:t>
            </a:r>
            <a:endParaRPr sz="1800">
              <a:solidFill>
                <a:srgbClr val="424242"/>
              </a:solidFill>
              <a:latin typeface="Roboto"/>
              <a:ea typeface="Roboto"/>
              <a:cs typeface="Roboto"/>
              <a:sym typeface="Roboto"/>
            </a:endParaRPr>
          </a:p>
          <a:p>
            <a:pPr indent="0" lvl="0" marL="0" rtl="0" algn="l">
              <a:spcBef>
                <a:spcPts val="1000"/>
              </a:spcBef>
              <a:spcAft>
                <a:spcPts val="0"/>
              </a:spcAft>
              <a:buNone/>
            </a:pPr>
            <a:r>
              <a:t/>
            </a:r>
            <a:endParaRPr sz="1800">
              <a:solidFill>
                <a:srgbClr val="424242"/>
              </a:solidFill>
              <a:latin typeface="Roboto"/>
              <a:ea typeface="Roboto"/>
              <a:cs typeface="Roboto"/>
              <a:sym typeface="Roboto"/>
            </a:endParaRPr>
          </a:p>
          <a:p>
            <a:pPr indent="-342900" lvl="0" marL="457200" rtl="0" algn="l">
              <a:spcBef>
                <a:spcPts val="1000"/>
              </a:spcBef>
              <a:spcAft>
                <a:spcPts val="1000"/>
              </a:spcAft>
              <a:buClr>
                <a:srgbClr val="424242"/>
              </a:buClr>
              <a:buSzPts val="1800"/>
              <a:buFont typeface="Roboto"/>
              <a:buChar char="●"/>
            </a:pPr>
            <a:r>
              <a:rPr lang="en" sz="1800">
                <a:solidFill>
                  <a:srgbClr val="424242"/>
                </a:solidFill>
                <a:latin typeface="Roboto"/>
                <a:ea typeface="Roboto"/>
                <a:cs typeface="Roboto"/>
                <a:sym typeface="Roboto"/>
              </a:rPr>
              <a:t>Therefore, Mark’s expenses are...</a:t>
            </a:r>
            <a:endParaRPr sz="1800">
              <a:solidFill>
                <a:srgbClr val="424242"/>
              </a:solidFill>
              <a:latin typeface="Roboto"/>
              <a:ea typeface="Roboto"/>
              <a:cs typeface="Roboto"/>
              <a:sym typeface="Roboto"/>
            </a:endParaRPr>
          </a:p>
        </p:txBody>
      </p:sp>
      <p:sp>
        <p:nvSpPr>
          <p:cNvPr id="513" name="Google Shape;513;p54"/>
          <p:cNvSpPr txBox="1"/>
          <p:nvPr/>
        </p:nvSpPr>
        <p:spPr>
          <a:xfrm>
            <a:off x="1950600" y="2441300"/>
            <a:ext cx="2735100" cy="29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0B2A9"/>
                </a:solidFill>
                <a:latin typeface="Roboto"/>
                <a:ea typeface="Roboto"/>
                <a:cs typeface="Roboto"/>
                <a:sym typeface="Roboto"/>
              </a:rPr>
              <a:t>35,200</a:t>
            </a:r>
            <a:endParaRPr b="1" sz="1800">
              <a:solidFill>
                <a:srgbClr val="00B2A9"/>
              </a:solidFill>
              <a:latin typeface="Roboto"/>
              <a:ea typeface="Roboto"/>
              <a:cs typeface="Roboto"/>
              <a:sym typeface="Roboto"/>
            </a:endParaRPr>
          </a:p>
        </p:txBody>
      </p:sp>
      <p:sp>
        <p:nvSpPr>
          <p:cNvPr id="514" name="Google Shape;514;p54"/>
          <p:cNvSpPr txBox="1"/>
          <p:nvPr/>
        </p:nvSpPr>
        <p:spPr>
          <a:xfrm>
            <a:off x="1950600" y="2844500"/>
            <a:ext cx="2539200" cy="29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0B2A9"/>
                </a:solidFill>
                <a:latin typeface="Roboto"/>
                <a:ea typeface="Roboto"/>
                <a:cs typeface="Roboto"/>
                <a:sym typeface="Roboto"/>
              </a:rPr>
              <a:t>17,520</a:t>
            </a:r>
            <a:endParaRPr b="1" sz="1800">
              <a:solidFill>
                <a:srgbClr val="00B2A9"/>
              </a:solidFill>
              <a:latin typeface="Roboto"/>
              <a:ea typeface="Roboto"/>
              <a:cs typeface="Roboto"/>
              <a:sym typeface="Roboto"/>
            </a:endParaRPr>
          </a:p>
        </p:txBody>
      </p:sp>
      <p:sp>
        <p:nvSpPr>
          <p:cNvPr id="515" name="Google Shape;515;p54"/>
          <p:cNvSpPr txBox="1"/>
          <p:nvPr/>
        </p:nvSpPr>
        <p:spPr>
          <a:xfrm>
            <a:off x="1536300" y="3618025"/>
            <a:ext cx="5618700" cy="29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0B2A9"/>
                </a:solidFill>
                <a:latin typeface="Roboto"/>
                <a:ea typeface="Roboto"/>
                <a:cs typeface="Roboto"/>
                <a:sym typeface="Roboto"/>
              </a:rPr>
              <a:t>17,520 = 35,200 - E                   E = 35,200 - 17, 520</a:t>
            </a:r>
            <a:endParaRPr b="1" sz="1800">
              <a:solidFill>
                <a:srgbClr val="00B2A9"/>
              </a:solidFill>
              <a:latin typeface="Roboto"/>
              <a:ea typeface="Roboto"/>
              <a:cs typeface="Roboto"/>
              <a:sym typeface="Roboto"/>
            </a:endParaRPr>
          </a:p>
        </p:txBody>
      </p:sp>
      <p:sp>
        <p:nvSpPr>
          <p:cNvPr id="516" name="Google Shape;516;p54"/>
          <p:cNvSpPr txBox="1"/>
          <p:nvPr/>
        </p:nvSpPr>
        <p:spPr>
          <a:xfrm>
            <a:off x="2331825" y="4467750"/>
            <a:ext cx="1274400" cy="294300"/>
          </a:xfrm>
          <a:prstGeom prst="rect">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00B2A9"/>
                </a:solidFill>
                <a:latin typeface="Roboto"/>
                <a:ea typeface="Roboto"/>
                <a:cs typeface="Roboto"/>
                <a:sym typeface="Roboto"/>
              </a:rPr>
              <a:t>$17,680</a:t>
            </a:r>
            <a:endParaRPr b="1" sz="1800">
              <a:solidFill>
                <a:srgbClr val="00B2A9"/>
              </a:solidFill>
              <a:latin typeface="Roboto"/>
              <a:ea typeface="Roboto"/>
              <a:cs typeface="Roboto"/>
              <a:sym typeface="Roboto"/>
            </a:endParaRPr>
          </a:p>
        </p:txBody>
      </p:sp>
      <p:pic>
        <p:nvPicPr>
          <p:cNvPr id="517" name="Google Shape;517;p54"/>
          <p:cNvPicPr preferRelativeResize="0"/>
          <p:nvPr/>
        </p:nvPicPr>
        <p:blipFill>
          <a:blip r:embed="rId3">
            <a:alphaModFix/>
          </a:blip>
          <a:stretch>
            <a:fillRect/>
          </a:stretch>
        </p:blipFill>
        <p:spPr>
          <a:xfrm>
            <a:off x="7798475" y="41425"/>
            <a:ext cx="910725" cy="910725"/>
          </a:xfrm>
          <a:prstGeom prst="rect">
            <a:avLst/>
          </a:prstGeom>
          <a:noFill/>
          <a:ln>
            <a:noFill/>
          </a:ln>
        </p:spPr>
      </p:pic>
      <p:pic>
        <p:nvPicPr>
          <p:cNvPr id="518" name="Google Shape;518;p54"/>
          <p:cNvPicPr preferRelativeResize="0"/>
          <p:nvPr/>
        </p:nvPicPr>
        <p:blipFill rotWithShape="1">
          <a:blip r:embed="rId4">
            <a:alphaModFix/>
          </a:blip>
          <a:srcRect b="0" l="17791" r="-8" t="21923"/>
          <a:stretch/>
        </p:blipFill>
        <p:spPr>
          <a:xfrm>
            <a:off x="8018825" y="148925"/>
            <a:ext cx="1018521" cy="9673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000"/>
                                        <p:tgtEl>
                                          <p:spTgt spid="5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000"/>
                                        <p:tgtEl>
                                          <p:spTgt spid="5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id="523" name="Google Shape;523;p55"/>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524" name="Google Shape;524;p55"/>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Activity: Net Worth Increase or Decrease?</a:t>
            </a:r>
            <a:endParaRPr b="1">
              <a:solidFill>
                <a:srgbClr val="1F3A93"/>
              </a:solidFill>
              <a:latin typeface="Roboto Condensed"/>
              <a:ea typeface="Roboto Condensed"/>
              <a:cs typeface="Roboto Condensed"/>
              <a:sym typeface="Roboto Condensed"/>
            </a:endParaRPr>
          </a:p>
        </p:txBody>
      </p:sp>
      <p:cxnSp>
        <p:nvCxnSpPr>
          <p:cNvPr id="525" name="Google Shape;525;p5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26" name="Google Shape;526;p55"/>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527" name="Google Shape;527;p55"/>
          <p:cNvSpPr txBox="1"/>
          <p:nvPr>
            <p:ph idx="1" type="body"/>
          </p:nvPr>
        </p:nvSpPr>
        <p:spPr>
          <a:xfrm>
            <a:off x="311700" y="1152475"/>
            <a:ext cx="8520600" cy="90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414143"/>
                </a:solidFill>
                <a:latin typeface="Roboto"/>
                <a:ea typeface="Roboto"/>
                <a:cs typeface="Roboto"/>
                <a:sym typeface="Roboto"/>
              </a:rPr>
              <a:t>For each scenario, give a </a:t>
            </a:r>
            <a:r>
              <a:rPr b="1" lang="en">
                <a:solidFill>
                  <a:srgbClr val="414143"/>
                </a:solidFill>
                <a:latin typeface="Roboto"/>
                <a:ea typeface="Roboto"/>
                <a:cs typeface="Roboto"/>
                <a:sym typeface="Roboto"/>
              </a:rPr>
              <a:t>thumbs up</a:t>
            </a:r>
            <a:r>
              <a:rPr lang="en">
                <a:solidFill>
                  <a:srgbClr val="414143"/>
                </a:solidFill>
                <a:latin typeface="Roboto"/>
                <a:ea typeface="Roboto"/>
                <a:cs typeface="Roboto"/>
                <a:sym typeface="Roboto"/>
              </a:rPr>
              <a:t> if you think the net worth will INCREASE over time, or a </a:t>
            </a:r>
            <a:r>
              <a:rPr b="1" lang="en">
                <a:solidFill>
                  <a:srgbClr val="414143"/>
                </a:solidFill>
                <a:latin typeface="Roboto"/>
                <a:ea typeface="Roboto"/>
                <a:cs typeface="Roboto"/>
                <a:sym typeface="Roboto"/>
              </a:rPr>
              <a:t>thumbs down</a:t>
            </a:r>
            <a:r>
              <a:rPr lang="en">
                <a:solidFill>
                  <a:srgbClr val="414143"/>
                </a:solidFill>
                <a:latin typeface="Roboto"/>
                <a:ea typeface="Roboto"/>
                <a:cs typeface="Roboto"/>
                <a:sym typeface="Roboto"/>
              </a:rPr>
              <a:t> if you think the net worth will DECREASE over time</a:t>
            </a:r>
            <a:endParaRPr>
              <a:solidFill>
                <a:srgbClr val="414143"/>
              </a:solidFill>
              <a:latin typeface="Roboto"/>
              <a:ea typeface="Roboto"/>
              <a:cs typeface="Roboto"/>
              <a:sym typeface="Roboto"/>
            </a:endParaRPr>
          </a:p>
        </p:txBody>
      </p:sp>
      <p:pic>
        <p:nvPicPr>
          <p:cNvPr id="528" name="Google Shape;528;p55"/>
          <p:cNvPicPr preferRelativeResize="0"/>
          <p:nvPr/>
        </p:nvPicPr>
        <p:blipFill rotWithShape="1">
          <a:blip r:embed="rId5">
            <a:alphaModFix/>
          </a:blip>
          <a:srcRect b="19945" l="18342" r="19031" t="19921"/>
          <a:stretch/>
        </p:blipFill>
        <p:spPr>
          <a:xfrm>
            <a:off x="8030295" y="2372975"/>
            <a:ext cx="788193" cy="756843"/>
          </a:xfrm>
          <a:prstGeom prst="rect">
            <a:avLst/>
          </a:prstGeom>
          <a:noFill/>
          <a:ln>
            <a:noFill/>
          </a:ln>
        </p:spPr>
      </p:pic>
      <p:pic>
        <p:nvPicPr>
          <p:cNvPr id="529" name="Google Shape;529;p55"/>
          <p:cNvPicPr preferRelativeResize="0"/>
          <p:nvPr/>
        </p:nvPicPr>
        <p:blipFill rotWithShape="1">
          <a:blip r:embed="rId5">
            <a:alphaModFix/>
          </a:blip>
          <a:srcRect b="19945" l="18342" r="19031" t="19921"/>
          <a:stretch/>
        </p:blipFill>
        <p:spPr>
          <a:xfrm rot="10800000">
            <a:off x="8106509" y="3545607"/>
            <a:ext cx="788196" cy="756840"/>
          </a:xfrm>
          <a:prstGeom prst="rect">
            <a:avLst/>
          </a:prstGeom>
          <a:noFill/>
          <a:ln>
            <a:noFill/>
          </a:ln>
        </p:spPr>
      </p:pic>
      <p:sp>
        <p:nvSpPr>
          <p:cNvPr id="530" name="Google Shape;530;p55"/>
          <p:cNvSpPr txBox="1"/>
          <p:nvPr>
            <p:ph idx="1" type="body"/>
          </p:nvPr>
        </p:nvSpPr>
        <p:spPr>
          <a:xfrm>
            <a:off x="311700" y="2033100"/>
            <a:ext cx="7708800" cy="3023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414143"/>
              </a:buClr>
              <a:buSzPts val="1800"/>
              <a:buFont typeface="Roboto"/>
              <a:buAutoNum type="arabicPeriod"/>
            </a:pPr>
            <a:r>
              <a:rPr lang="en">
                <a:solidFill>
                  <a:srgbClr val="414143"/>
                </a:solidFill>
                <a:latin typeface="Roboto"/>
                <a:ea typeface="Roboto"/>
                <a:cs typeface="Roboto"/>
                <a:sym typeface="Roboto"/>
              </a:rPr>
              <a:t>Sam has a part-time job earning $75 dollars after taxes each week. Sam spends $30 a week on gas, food, and entertainment.</a:t>
            </a:r>
            <a:endParaRPr>
              <a:solidFill>
                <a:srgbClr val="414143"/>
              </a:solidFill>
              <a:latin typeface="Roboto"/>
              <a:ea typeface="Roboto"/>
              <a:cs typeface="Roboto"/>
              <a:sym typeface="Roboto"/>
            </a:endParaRPr>
          </a:p>
          <a:p>
            <a:pPr indent="-342900" lvl="0" marL="457200" rtl="0" algn="l">
              <a:spcBef>
                <a:spcPts val="1000"/>
              </a:spcBef>
              <a:spcAft>
                <a:spcPts val="0"/>
              </a:spcAft>
              <a:buClr>
                <a:srgbClr val="414143"/>
              </a:buClr>
              <a:buSzPts val="1800"/>
              <a:buFont typeface="Roboto"/>
              <a:buAutoNum type="arabicPeriod"/>
            </a:pPr>
            <a:r>
              <a:rPr lang="en">
                <a:solidFill>
                  <a:srgbClr val="414143"/>
                </a:solidFill>
                <a:latin typeface="Roboto"/>
                <a:ea typeface="Roboto"/>
                <a:cs typeface="Roboto"/>
                <a:sym typeface="Roboto"/>
              </a:rPr>
              <a:t>Madison has a part time job during the school year. She earns $200 per month. Her cell phone bill is $75 per month, and she spends $50 per week on snacks, movies, and having fun with friends.</a:t>
            </a:r>
            <a:endParaRPr>
              <a:solidFill>
                <a:srgbClr val="414143"/>
              </a:solidFill>
              <a:latin typeface="Roboto"/>
              <a:ea typeface="Roboto"/>
              <a:cs typeface="Roboto"/>
              <a:sym typeface="Roboto"/>
            </a:endParaRPr>
          </a:p>
          <a:p>
            <a:pPr indent="-342900" lvl="0" marL="457200" rtl="0" algn="l">
              <a:spcBef>
                <a:spcPts val="1000"/>
              </a:spcBef>
              <a:spcAft>
                <a:spcPts val="1000"/>
              </a:spcAft>
              <a:buClr>
                <a:srgbClr val="414143"/>
              </a:buClr>
              <a:buSzPts val="1800"/>
              <a:buFont typeface="Roboto"/>
              <a:buAutoNum type="arabicPeriod"/>
            </a:pPr>
            <a:r>
              <a:rPr lang="en">
                <a:solidFill>
                  <a:srgbClr val="414143"/>
                </a:solidFill>
                <a:latin typeface="Roboto"/>
                <a:ea typeface="Roboto"/>
                <a:cs typeface="Roboto"/>
                <a:sym typeface="Roboto"/>
              </a:rPr>
              <a:t>Emma’s summer job pays her $200 per week. Her monthly expenses are a $250 car payment, a $100 car insurance payment, a $75 cell phone bill, and $100 for living expenses.</a:t>
            </a:r>
            <a:endParaRPr>
              <a:solidFill>
                <a:srgbClr val="414143"/>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xEl>
                                              <p:pRg end="0" st="0"/>
                                            </p:txEl>
                                          </p:spTgt>
                                        </p:tgtEl>
                                        <p:attrNameLst>
                                          <p:attrName>style.visibility</p:attrName>
                                        </p:attrNameLst>
                                      </p:cBhvr>
                                      <p:to>
                                        <p:strVal val="visible"/>
                                      </p:to>
                                    </p:set>
                                    <p:animEffect filter="fade" transition="in">
                                      <p:cBhvr>
                                        <p:cTn dur="1000"/>
                                        <p:tgtEl>
                                          <p:spTgt spid="5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xEl>
                                              <p:pRg end="1" st="1"/>
                                            </p:txEl>
                                          </p:spTgt>
                                        </p:tgtEl>
                                        <p:attrNameLst>
                                          <p:attrName>style.visibility</p:attrName>
                                        </p:attrNameLst>
                                      </p:cBhvr>
                                      <p:to>
                                        <p:strVal val="visible"/>
                                      </p:to>
                                    </p:set>
                                    <p:animEffect filter="fade" transition="in">
                                      <p:cBhvr>
                                        <p:cTn dur="1000"/>
                                        <p:tgtEl>
                                          <p:spTgt spid="5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xEl>
                                              <p:pRg end="2" st="2"/>
                                            </p:txEl>
                                          </p:spTgt>
                                        </p:tgtEl>
                                        <p:attrNameLst>
                                          <p:attrName>style.visibility</p:attrName>
                                        </p:attrNameLst>
                                      </p:cBhvr>
                                      <p:to>
                                        <p:strVal val="visible"/>
                                      </p:to>
                                    </p:set>
                                    <p:animEffect filter="fade" transition="in">
                                      <p:cBhvr>
                                        <p:cTn dur="1000"/>
                                        <p:tgtEl>
                                          <p:spTgt spid="53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id="535" name="Google Shape;535;p56"/>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536" name="Google Shape;536;p56"/>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Activity: Net Worth and Cash Flow</a:t>
            </a:r>
            <a:endParaRPr b="1">
              <a:solidFill>
                <a:srgbClr val="1F3A93"/>
              </a:solidFill>
              <a:latin typeface="Roboto Condensed"/>
              <a:ea typeface="Roboto Condensed"/>
              <a:cs typeface="Roboto Condensed"/>
              <a:sym typeface="Roboto Condensed"/>
            </a:endParaRPr>
          </a:p>
        </p:txBody>
      </p:sp>
      <p:cxnSp>
        <p:nvCxnSpPr>
          <p:cNvPr id="537" name="Google Shape;537;p5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38" name="Google Shape;538;p56"/>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539" name="Google Shape;539;p56"/>
          <p:cNvSpPr txBox="1"/>
          <p:nvPr>
            <p:ph idx="1" type="body"/>
          </p:nvPr>
        </p:nvSpPr>
        <p:spPr>
          <a:xfrm>
            <a:off x="311700" y="1152475"/>
            <a:ext cx="8520600" cy="3795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rgbClr val="424242"/>
                </a:solidFill>
                <a:latin typeface="Roboto"/>
                <a:ea typeface="Roboto"/>
                <a:cs typeface="Roboto"/>
                <a:sym typeface="Roboto"/>
              </a:rPr>
              <a:t>Work through the Net Worth and Cash Flow Worksheet</a:t>
            </a:r>
            <a:endParaRPr>
              <a:solidFill>
                <a:srgbClr val="424242"/>
              </a:solidFill>
              <a:latin typeface="Roboto"/>
              <a:ea typeface="Roboto"/>
              <a:cs typeface="Roboto"/>
              <a:sym typeface="Roboto"/>
            </a:endParaRPr>
          </a:p>
          <a:p>
            <a:pPr indent="0" lvl="0" marL="914400" rtl="0" algn="l">
              <a:spcBef>
                <a:spcPts val="1200"/>
              </a:spcBef>
              <a:spcAft>
                <a:spcPts val="0"/>
              </a:spcAft>
              <a:buNone/>
            </a:pPr>
            <a:r>
              <a:rPr lang="en">
                <a:solidFill>
                  <a:srgbClr val="424242"/>
                </a:solidFill>
                <a:latin typeface="Roboto"/>
                <a:ea typeface="Roboto"/>
                <a:cs typeface="Roboto"/>
                <a:sym typeface="Roboto"/>
              </a:rPr>
              <a:t>Classify each of the following as an asset (write “A”), liability (“L”), income (“I”), or expense (“E”).</a:t>
            </a:r>
            <a:endParaRPr>
              <a:solidFill>
                <a:srgbClr val="424242"/>
              </a:solidFill>
              <a:latin typeface="Roboto"/>
              <a:ea typeface="Roboto"/>
              <a:cs typeface="Roboto"/>
              <a:sym typeface="Roboto"/>
            </a:endParaRPr>
          </a:p>
          <a:p>
            <a:pPr indent="0" lvl="0" marL="914400" rtl="0" algn="l">
              <a:spcBef>
                <a:spcPts val="1200"/>
              </a:spcBef>
              <a:spcAft>
                <a:spcPts val="0"/>
              </a:spcAft>
              <a:buNone/>
            </a:pPr>
            <a:r>
              <a:t/>
            </a:r>
            <a:endParaRPr sz="1500">
              <a:solidFill>
                <a:srgbClr val="424242"/>
              </a:solidFill>
              <a:latin typeface="Roboto"/>
              <a:ea typeface="Roboto"/>
              <a:cs typeface="Roboto"/>
              <a:sym typeface="Roboto"/>
            </a:endParaRPr>
          </a:p>
          <a:p>
            <a:pPr indent="0" lvl="0" marL="914400" rtl="0" algn="l">
              <a:spcBef>
                <a:spcPts val="1200"/>
              </a:spcBef>
              <a:spcAft>
                <a:spcPts val="0"/>
              </a:spcAft>
              <a:buNone/>
            </a:pPr>
            <a:r>
              <a:rPr lang="en">
                <a:solidFill>
                  <a:srgbClr val="424242"/>
                </a:solidFill>
                <a:latin typeface="Roboto"/>
                <a:ea typeface="Roboto"/>
                <a:cs typeface="Roboto"/>
                <a:sym typeface="Roboto"/>
              </a:rPr>
              <a:t>Given the information in Part A, what is this person’s net worth? Explain your answer.</a:t>
            </a:r>
            <a:endParaRPr>
              <a:solidFill>
                <a:srgbClr val="424242"/>
              </a:solidFill>
              <a:latin typeface="Roboto"/>
              <a:ea typeface="Roboto"/>
              <a:cs typeface="Roboto"/>
              <a:sym typeface="Roboto"/>
            </a:endParaRPr>
          </a:p>
          <a:p>
            <a:pPr indent="0" lvl="0" marL="914400" rtl="0" algn="l">
              <a:spcBef>
                <a:spcPts val="1200"/>
              </a:spcBef>
              <a:spcAft>
                <a:spcPts val="0"/>
              </a:spcAft>
              <a:buNone/>
            </a:pPr>
            <a:r>
              <a:t/>
            </a:r>
            <a:endParaRPr sz="1500">
              <a:solidFill>
                <a:srgbClr val="424242"/>
              </a:solidFill>
              <a:latin typeface="Roboto"/>
              <a:ea typeface="Roboto"/>
              <a:cs typeface="Roboto"/>
              <a:sym typeface="Roboto"/>
            </a:endParaRPr>
          </a:p>
          <a:p>
            <a:pPr indent="0" lvl="0" marL="914400" rtl="0" algn="l">
              <a:spcBef>
                <a:spcPts val="1200"/>
              </a:spcBef>
              <a:spcAft>
                <a:spcPts val="0"/>
              </a:spcAft>
              <a:buNone/>
            </a:pPr>
            <a:r>
              <a:rPr lang="en">
                <a:solidFill>
                  <a:srgbClr val="424242"/>
                </a:solidFill>
                <a:latin typeface="Roboto"/>
                <a:ea typeface="Roboto"/>
                <a:cs typeface="Roboto"/>
                <a:sym typeface="Roboto"/>
              </a:rPr>
              <a:t>Given the information in Part A, explain whether this person’s net worth is likely to grow or decrease over time if things remain the same. </a:t>
            </a:r>
            <a:endParaRPr>
              <a:solidFill>
                <a:srgbClr val="424242"/>
              </a:solidFill>
              <a:latin typeface="Roboto"/>
              <a:ea typeface="Roboto"/>
              <a:cs typeface="Roboto"/>
              <a:sym typeface="Roboto"/>
            </a:endParaRPr>
          </a:p>
          <a:p>
            <a:pPr indent="-317500" lvl="1" marL="1371600" rtl="0" algn="l">
              <a:spcBef>
                <a:spcPts val="0"/>
              </a:spcBef>
              <a:spcAft>
                <a:spcPts val="0"/>
              </a:spcAft>
              <a:buClr>
                <a:srgbClr val="424242"/>
              </a:buClr>
              <a:buSzPts val="1400"/>
              <a:buFont typeface="Roboto"/>
              <a:buAutoNum type="alphaLcPeriod"/>
            </a:pPr>
            <a:r>
              <a:rPr lang="en">
                <a:solidFill>
                  <a:srgbClr val="424242"/>
                </a:solidFill>
                <a:latin typeface="Roboto"/>
                <a:ea typeface="Roboto"/>
                <a:cs typeface="Roboto"/>
                <a:sym typeface="Roboto"/>
              </a:rPr>
              <a:t>(Hint: Convert all income and expense flows into monthly figures and compare them.)</a:t>
            </a:r>
            <a:endParaRPr>
              <a:solidFill>
                <a:srgbClr val="424242"/>
              </a:solidFill>
              <a:latin typeface="Roboto"/>
              <a:ea typeface="Roboto"/>
              <a:cs typeface="Roboto"/>
              <a:sym typeface="Roboto"/>
            </a:endParaRPr>
          </a:p>
        </p:txBody>
      </p:sp>
      <p:sp>
        <p:nvSpPr>
          <p:cNvPr id="540" name="Google Shape;540;p56"/>
          <p:cNvSpPr txBox="1"/>
          <p:nvPr/>
        </p:nvSpPr>
        <p:spPr>
          <a:xfrm>
            <a:off x="490375" y="1721775"/>
            <a:ext cx="739500" cy="52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solidFill>
                  <a:srgbClr val="00B2A9"/>
                </a:solidFill>
                <a:latin typeface="Raleway"/>
                <a:ea typeface="Raleway"/>
                <a:cs typeface="Raleway"/>
                <a:sym typeface="Raleway"/>
              </a:rPr>
              <a:t>1</a:t>
            </a:r>
            <a:endParaRPr b="1" sz="3300">
              <a:solidFill>
                <a:srgbClr val="00B2A9"/>
              </a:solidFill>
              <a:latin typeface="Raleway"/>
              <a:ea typeface="Raleway"/>
              <a:cs typeface="Raleway"/>
              <a:sym typeface="Raleway"/>
            </a:endParaRPr>
          </a:p>
        </p:txBody>
      </p:sp>
      <p:sp>
        <p:nvSpPr>
          <p:cNvPr id="541" name="Google Shape;541;p56"/>
          <p:cNvSpPr txBox="1"/>
          <p:nvPr/>
        </p:nvSpPr>
        <p:spPr>
          <a:xfrm>
            <a:off x="490375" y="2844025"/>
            <a:ext cx="739500" cy="52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solidFill>
                  <a:srgbClr val="00B2A9"/>
                </a:solidFill>
                <a:latin typeface="Raleway"/>
                <a:ea typeface="Raleway"/>
                <a:cs typeface="Raleway"/>
                <a:sym typeface="Raleway"/>
              </a:rPr>
              <a:t>2</a:t>
            </a:r>
            <a:endParaRPr b="1" sz="3300">
              <a:solidFill>
                <a:srgbClr val="00B2A9"/>
              </a:solidFill>
              <a:latin typeface="Raleway"/>
              <a:ea typeface="Raleway"/>
              <a:cs typeface="Raleway"/>
              <a:sym typeface="Raleway"/>
            </a:endParaRPr>
          </a:p>
        </p:txBody>
      </p:sp>
      <p:sp>
        <p:nvSpPr>
          <p:cNvPr id="542" name="Google Shape;542;p56"/>
          <p:cNvSpPr txBox="1"/>
          <p:nvPr/>
        </p:nvSpPr>
        <p:spPr>
          <a:xfrm>
            <a:off x="490375" y="3966275"/>
            <a:ext cx="739500" cy="52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solidFill>
                  <a:srgbClr val="00B2A9"/>
                </a:solidFill>
                <a:latin typeface="Raleway"/>
                <a:ea typeface="Raleway"/>
                <a:cs typeface="Raleway"/>
                <a:sym typeface="Raleway"/>
              </a:rPr>
              <a:t>3</a:t>
            </a:r>
            <a:endParaRPr b="1" sz="3300">
              <a:solidFill>
                <a:srgbClr val="00B2A9"/>
              </a:solidFill>
              <a:latin typeface="Raleway"/>
              <a:ea typeface="Raleway"/>
              <a:cs typeface="Raleway"/>
              <a:sym typeface="Raleway"/>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id="547" name="Google Shape;547;p57"/>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548" name="Google Shape;548;p57"/>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Activity: Net Worth and Cash Flow</a:t>
            </a:r>
            <a:endParaRPr b="1">
              <a:solidFill>
                <a:srgbClr val="1F3A93"/>
              </a:solidFill>
              <a:latin typeface="Roboto Condensed"/>
              <a:ea typeface="Roboto Condensed"/>
              <a:cs typeface="Roboto Condensed"/>
              <a:sym typeface="Roboto Condensed"/>
            </a:endParaRPr>
          </a:p>
        </p:txBody>
      </p:sp>
      <p:cxnSp>
        <p:nvCxnSpPr>
          <p:cNvPr id="549" name="Google Shape;549;p5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50" name="Google Shape;550;p57"/>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551" name="Google Shape;551;p57"/>
          <p:cNvSpPr txBox="1"/>
          <p:nvPr/>
        </p:nvSpPr>
        <p:spPr>
          <a:xfrm>
            <a:off x="130775" y="1133325"/>
            <a:ext cx="8859600" cy="4012200"/>
          </a:xfrm>
          <a:prstGeom prst="rect">
            <a:avLst/>
          </a:prstGeom>
          <a:noFill/>
          <a:ln>
            <a:noFill/>
          </a:ln>
        </p:spPr>
        <p:txBody>
          <a:bodyPr anchorCtr="0" anchor="t" bIns="91425" lIns="91425" spcFirstLastPara="1" rIns="91425" wrap="square" tIns="91425">
            <a:spAutoFit/>
          </a:bodyPr>
          <a:lstStyle/>
          <a:p>
            <a:pPr indent="-298450" lvl="0" marL="342900" rtl="0" algn="l">
              <a:spcBef>
                <a:spcPts val="0"/>
              </a:spcBef>
              <a:spcAft>
                <a:spcPts val="0"/>
              </a:spcAft>
              <a:buClr>
                <a:schemeClr val="dk1"/>
              </a:buClr>
              <a:buSzPts val="1100"/>
              <a:buFont typeface="Roboto"/>
              <a:buChar char="●"/>
            </a:pPr>
            <a:r>
              <a:rPr b="1" lang="en">
                <a:solidFill>
                  <a:schemeClr val="dk1"/>
                </a:solidFill>
                <a:latin typeface="Roboto"/>
                <a:ea typeface="Roboto"/>
                <a:cs typeface="Roboto"/>
                <a:sym typeface="Roboto"/>
              </a:rPr>
              <a:t>Consumption</a:t>
            </a:r>
            <a:r>
              <a:rPr lang="en">
                <a:solidFill>
                  <a:schemeClr val="dk1"/>
                </a:solidFill>
                <a:latin typeface="Roboto"/>
                <a:ea typeface="Roboto"/>
                <a:cs typeface="Roboto"/>
                <a:sym typeface="Roboto"/>
              </a:rPr>
              <a:t>: Use of a good that reduces its value. </a:t>
            </a:r>
            <a:endParaRPr>
              <a:solidFill>
                <a:schemeClr val="dk1"/>
              </a:solidFill>
              <a:latin typeface="Roboto"/>
              <a:ea typeface="Roboto"/>
              <a:cs typeface="Roboto"/>
              <a:sym typeface="Roboto"/>
            </a:endParaRPr>
          </a:p>
          <a:p>
            <a:pPr indent="-298450" lvl="0" marL="342900" rtl="0" algn="l">
              <a:spcBef>
                <a:spcPts val="1000"/>
              </a:spcBef>
              <a:spcAft>
                <a:spcPts val="0"/>
              </a:spcAft>
              <a:buClr>
                <a:schemeClr val="dk1"/>
              </a:buClr>
              <a:buSzPts val="1100"/>
              <a:buFont typeface="Roboto"/>
              <a:buChar char="●"/>
            </a:pPr>
            <a:r>
              <a:rPr b="1" lang="en">
                <a:solidFill>
                  <a:schemeClr val="dk1"/>
                </a:solidFill>
                <a:latin typeface="Roboto"/>
                <a:ea typeface="Roboto"/>
                <a:cs typeface="Roboto"/>
                <a:sym typeface="Roboto"/>
              </a:rPr>
              <a:t>Wealth</a:t>
            </a:r>
            <a:r>
              <a:rPr lang="en">
                <a:solidFill>
                  <a:schemeClr val="dk1"/>
                </a:solidFill>
                <a:latin typeface="Roboto"/>
                <a:ea typeface="Roboto"/>
                <a:cs typeface="Roboto"/>
                <a:sym typeface="Roboto"/>
              </a:rPr>
              <a:t> measures your ability for consumption: the greater your wealth, the greater your ability  to consume goods. </a:t>
            </a:r>
            <a:endParaRPr>
              <a:solidFill>
                <a:schemeClr val="dk1"/>
              </a:solidFill>
              <a:latin typeface="Roboto"/>
              <a:ea typeface="Roboto"/>
              <a:cs typeface="Roboto"/>
              <a:sym typeface="Roboto"/>
            </a:endParaRPr>
          </a:p>
          <a:p>
            <a:pPr indent="-298450" lvl="0" marL="342900" rtl="0" algn="l">
              <a:spcBef>
                <a:spcPts val="1000"/>
              </a:spcBef>
              <a:spcAft>
                <a:spcPts val="0"/>
              </a:spcAft>
              <a:buClr>
                <a:schemeClr val="dk1"/>
              </a:buClr>
              <a:buSzPts val="1100"/>
              <a:buFont typeface="Roboto"/>
              <a:buChar char="●"/>
            </a:pPr>
            <a:r>
              <a:rPr b="1" lang="en">
                <a:solidFill>
                  <a:schemeClr val="dk1"/>
                </a:solidFill>
                <a:latin typeface="Roboto"/>
                <a:ea typeface="Roboto"/>
                <a:cs typeface="Roboto"/>
                <a:sym typeface="Roboto"/>
              </a:rPr>
              <a:t>Income</a:t>
            </a:r>
            <a:r>
              <a:rPr lang="en">
                <a:solidFill>
                  <a:schemeClr val="dk1"/>
                </a:solidFill>
                <a:latin typeface="Roboto"/>
                <a:ea typeface="Roboto"/>
                <a:cs typeface="Roboto"/>
                <a:sym typeface="Roboto"/>
              </a:rPr>
              <a:t> is defined as an increase in wealth (when you get income, your ability to consume goods  increases). </a:t>
            </a:r>
            <a:endParaRPr>
              <a:solidFill>
                <a:schemeClr val="dk1"/>
              </a:solidFill>
              <a:latin typeface="Roboto"/>
              <a:ea typeface="Roboto"/>
              <a:cs typeface="Roboto"/>
              <a:sym typeface="Roboto"/>
            </a:endParaRPr>
          </a:p>
          <a:p>
            <a:pPr indent="-298450" lvl="0" marL="342900" rtl="0" algn="l">
              <a:spcBef>
                <a:spcPts val="1000"/>
              </a:spcBef>
              <a:spcAft>
                <a:spcPts val="0"/>
              </a:spcAft>
              <a:buClr>
                <a:schemeClr val="dk1"/>
              </a:buClr>
              <a:buSzPts val="1100"/>
              <a:buFont typeface="Roboto"/>
              <a:buChar char="●"/>
            </a:pPr>
            <a:r>
              <a:rPr lang="en">
                <a:solidFill>
                  <a:schemeClr val="dk1"/>
                </a:solidFill>
                <a:latin typeface="Roboto"/>
                <a:ea typeface="Roboto"/>
                <a:cs typeface="Roboto"/>
                <a:sym typeface="Roboto"/>
              </a:rPr>
              <a:t>An </a:t>
            </a:r>
            <a:r>
              <a:rPr b="1" lang="en">
                <a:solidFill>
                  <a:schemeClr val="dk1"/>
                </a:solidFill>
                <a:latin typeface="Roboto"/>
                <a:ea typeface="Roboto"/>
                <a:cs typeface="Roboto"/>
                <a:sym typeface="Roboto"/>
              </a:rPr>
              <a:t>expense</a:t>
            </a:r>
            <a:r>
              <a:rPr lang="en">
                <a:solidFill>
                  <a:schemeClr val="dk1"/>
                </a:solidFill>
                <a:latin typeface="Roboto"/>
                <a:ea typeface="Roboto"/>
                <a:cs typeface="Roboto"/>
                <a:sym typeface="Roboto"/>
              </a:rPr>
              <a:t> is defined as a decrease in wealth. (When you incur expenses, your ability to  consume goods decreases.) </a:t>
            </a:r>
            <a:endParaRPr>
              <a:solidFill>
                <a:schemeClr val="dk1"/>
              </a:solidFill>
              <a:latin typeface="Roboto"/>
              <a:ea typeface="Roboto"/>
              <a:cs typeface="Roboto"/>
              <a:sym typeface="Roboto"/>
            </a:endParaRPr>
          </a:p>
          <a:p>
            <a:pPr indent="-298450" lvl="0" marL="342900" rtl="0" algn="l">
              <a:spcBef>
                <a:spcPts val="1000"/>
              </a:spcBef>
              <a:spcAft>
                <a:spcPts val="0"/>
              </a:spcAft>
              <a:buClr>
                <a:schemeClr val="dk1"/>
              </a:buClr>
              <a:buSzPts val="1100"/>
              <a:buFont typeface="Roboto"/>
              <a:buChar char="●"/>
            </a:pPr>
            <a:r>
              <a:rPr b="1" lang="en">
                <a:solidFill>
                  <a:schemeClr val="dk1"/>
                </a:solidFill>
                <a:latin typeface="Roboto"/>
                <a:ea typeface="Roboto"/>
                <a:cs typeface="Roboto"/>
                <a:sym typeface="Roboto"/>
              </a:rPr>
              <a:t>Assets</a:t>
            </a:r>
            <a:r>
              <a:rPr lang="en">
                <a:solidFill>
                  <a:schemeClr val="dk1"/>
                </a:solidFill>
                <a:latin typeface="Roboto"/>
                <a:ea typeface="Roboto"/>
                <a:cs typeface="Roboto"/>
                <a:sym typeface="Roboto"/>
              </a:rPr>
              <a:t> are property that store value or reduce expenses. (The more assets you have, the greater your wealth) </a:t>
            </a:r>
            <a:endParaRPr>
              <a:solidFill>
                <a:schemeClr val="dk1"/>
              </a:solidFill>
              <a:latin typeface="Roboto"/>
              <a:ea typeface="Roboto"/>
              <a:cs typeface="Roboto"/>
              <a:sym typeface="Roboto"/>
            </a:endParaRPr>
          </a:p>
          <a:p>
            <a:pPr indent="-298450" lvl="0" marL="342900" rtl="0" algn="l">
              <a:spcBef>
                <a:spcPts val="1000"/>
              </a:spcBef>
              <a:spcAft>
                <a:spcPts val="0"/>
              </a:spcAft>
              <a:buClr>
                <a:schemeClr val="dk1"/>
              </a:buClr>
              <a:buSzPts val="1100"/>
              <a:buFont typeface="Roboto"/>
              <a:buChar char="●"/>
            </a:pPr>
            <a:r>
              <a:rPr b="1" lang="en">
                <a:solidFill>
                  <a:schemeClr val="dk1"/>
                </a:solidFill>
                <a:latin typeface="Roboto"/>
                <a:ea typeface="Roboto"/>
                <a:cs typeface="Roboto"/>
                <a:sym typeface="Roboto"/>
              </a:rPr>
              <a:t>Liabilities</a:t>
            </a:r>
            <a:r>
              <a:rPr lang="en">
                <a:solidFill>
                  <a:schemeClr val="dk1"/>
                </a:solidFill>
                <a:latin typeface="Roboto"/>
                <a:ea typeface="Roboto"/>
                <a:cs typeface="Roboto"/>
                <a:sym typeface="Roboto"/>
              </a:rPr>
              <a:t> are obligations to make future payments. (Liabilities are your debts.) </a:t>
            </a:r>
            <a:endParaRPr>
              <a:solidFill>
                <a:schemeClr val="dk1"/>
              </a:solidFill>
              <a:latin typeface="Roboto"/>
              <a:ea typeface="Roboto"/>
              <a:cs typeface="Roboto"/>
              <a:sym typeface="Roboto"/>
            </a:endParaRPr>
          </a:p>
          <a:p>
            <a:pPr indent="-298450" lvl="0" marL="342900" rtl="0" algn="l">
              <a:spcBef>
                <a:spcPts val="1000"/>
              </a:spcBef>
              <a:spcAft>
                <a:spcPts val="0"/>
              </a:spcAft>
              <a:buClr>
                <a:schemeClr val="dk1"/>
              </a:buClr>
              <a:buSzPts val="1100"/>
              <a:buFont typeface="Roboto"/>
              <a:buChar char="●"/>
            </a:pPr>
            <a:r>
              <a:rPr b="1" lang="en">
                <a:solidFill>
                  <a:schemeClr val="dk1"/>
                </a:solidFill>
                <a:latin typeface="Roboto"/>
                <a:ea typeface="Roboto"/>
                <a:cs typeface="Roboto"/>
                <a:sym typeface="Roboto"/>
              </a:rPr>
              <a:t>Gross income</a:t>
            </a:r>
            <a:r>
              <a:rPr lang="en">
                <a:solidFill>
                  <a:schemeClr val="dk1"/>
                </a:solidFill>
                <a:latin typeface="Roboto"/>
                <a:ea typeface="Roboto"/>
                <a:cs typeface="Roboto"/>
                <a:sym typeface="Roboto"/>
              </a:rPr>
              <a:t> is the sum of all sources of income </a:t>
            </a:r>
            <a:endParaRPr>
              <a:solidFill>
                <a:schemeClr val="dk1"/>
              </a:solidFill>
              <a:latin typeface="Roboto"/>
              <a:ea typeface="Roboto"/>
              <a:cs typeface="Roboto"/>
              <a:sym typeface="Roboto"/>
            </a:endParaRPr>
          </a:p>
          <a:p>
            <a:pPr indent="-298450" lvl="0" marL="342900" rtl="0" algn="l">
              <a:spcBef>
                <a:spcPts val="1000"/>
              </a:spcBef>
              <a:spcAft>
                <a:spcPts val="0"/>
              </a:spcAft>
              <a:buClr>
                <a:schemeClr val="dk1"/>
              </a:buClr>
              <a:buSzPts val="1100"/>
              <a:buFont typeface="Roboto"/>
              <a:buChar char="●"/>
            </a:pPr>
            <a:r>
              <a:rPr b="1" lang="en">
                <a:solidFill>
                  <a:schemeClr val="dk1"/>
                </a:solidFill>
                <a:latin typeface="Roboto"/>
                <a:ea typeface="Roboto"/>
                <a:cs typeface="Roboto"/>
                <a:sym typeface="Roboto"/>
              </a:rPr>
              <a:t>Net Income</a:t>
            </a:r>
            <a:r>
              <a:rPr lang="en">
                <a:solidFill>
                  <a:schemeClr val="dk1"/>
                </a:solidFill>
                <a:latin typeface="Roboto"/>
                <a:ea typeface="Roboto"/>
                <a:cs typeface="Roboto"/>
                <a:sym typeface="Roboto"/>
              </a:rPr>
              <a:t> is the difference between gross income and expenses </a:t>
            </a:r>
            <a:endParaRPr>
              <a:solidFill>
                <a:schemeClr val="dk1"/>
              </a:solidFill>
              <a:latin typeface="Roboto"/>
              <a:ea typeface="Roboto"/>
              <a:cs typeface="Roboto"/>
              <a:sym typeface="Roboto"/>
            </a:endParaRPr>
          </a:p>
          <a:p>
            <a:pPr indent="-298450" lvl="0" marL="342900" rtl="0" algn="l">
              <a:spcBef>
                <a:spcPts val="1000"/>
              </a:spcBef>
              <a:spcAft>
                <a:spcPts val="0"/>
              </a:spcAft>
              <a:buClr>
                <a:schemeClr val="dk1"/>
              </a:buClr>
              <a:buSzPts val="1100"/>
              <a:buFont typeface="Roboto"/>
              <a:buChar char="●"/>
            </a:pPr>
            <a:r>
              <a:rPr b="1" lang="en">
                <a:solidFill>
                  <a:schemeClr val="dk1"/>
                </a:solidFill>
                <a:latin typeface="Roboto"/>
                <a:ea typeface="Roboto"/>
                <a:cs typeface="Roboto"/>
                <a:sym typeface="Roboto"/>
              </a:rPr>
              <a:t>Net worth</a:t>
            </a:r>
            <a:r>
              <a:rPr lang="en">
                <a:solidFill>
                  <a:schemeClr val="dk1"/>
                </a:solidFill>
                <a:latin typeface="Roboto"/>
                <a:ea typeface="Roboto"/>
                <a:cs typeface="Roboto"/>
                <a:sym typeface="Roboto"/>
              </a:rPr>
              <a:t> is the value of your assets minus the value of your liabilities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pic>
        <p:nvPicPr>
          <p:cNvPr id="556" name="Google Shape;556;p58"/>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557" name="Google Shape;557;p58"/>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Activity: Worksheet</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558" name="Google Shape;558;p5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59" name="Google Shape;559;p58"/>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560" name="Google Shape;560;p58"/>
          <p:cNvSpPr txBox="1"/>
          <p:nvPr/>
        </p:nvSpPr>
        <p:spPr>
          <a:xfrm>
            <a:off x="327600" y="1188575"/>
            <a:ext cx="8488800" cy="800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4000">
                <a:solidFill>
                  <a:srgbClr val="00B2A9"/>
                </a:solidFill>
                <a:latin typeface="Roboto"/>
                <a:ea typeface="Roboto"/>
                <a:cs typeface="Roboto"/>
                <a:sym typeface="Roboto"/>
              </a:rPr>
              <a:t>Let’s review our answers!</a:t>
            </a:r>
            <a:endParaRPr b="1" sz="4000">
              <a:solidFill>
                <a:srgbClr val="00B2A9"/>
              </a:solidFill>
              <a:latin typeface="Roboto"/>
              <a:ea typeface="Roboto"/>
              <a:cs typeface="Roboto"/>
              <a:sym typeface="Roboto"/>
            </a:endParaRPr>
          </a:p>
        </p:txBody>
      </p:sp>
      <p:pic>
        <p:nvPicPr>
          <p:cNvPr id="561" name="Google Shape;561;p58"/>
          <p:cNvPicPr preferRelativeResize="0"/>
          <p:nvPr/>
        </p:nvPicPr>
        <p:blipFill rotWithShape="1">
          <a:blip r:embed="rId5">
            <a:alphaModFix/>
          </a:blip>
          <a:srcRect b="15206" l="0" r="0" t="15765"/>
          <a:stretch/>
        </p:blipFill>
        <p:spPr>
          <a:xfrm>
            <a:off x="2253588" y="2051950"/>
            <a:ext cx="4589274" cy="316775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59"/>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 </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567" name="Google Shape;567;p5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68" name="Google Shape;568;p59"/>
          <p:cNvPicPr preferRelativeResize="0"/>
          <p:nvPr/>
        </p:nvPicPr>
        <p:blipFill>
          <a:blip r:embed="rId3">
            <a:alphaModFix/>
          </a:blip>
          <a:stretch>
            <a:fillRect/>
          </a:stretch>
        </p:blipFill>
        <p:spPr>
          <a:xfrm>
            <a:off x="7914925" y="-12450"/>
            <a:ext cx="917375" cy="917375"/>
          </a:xfrm>
          <a:prstGeom prst="rect">
            <a:avLst/>
          </a:prstGeom>
          <a:noFill/>
          <a:ln>
            <a:noFill/>
          </a:ln>
        </p:spPr>
      </p:pic>
      <p:pic>
        <p:nvPicPr>
          <p:cNvPr id="569" name="Google Shape;569;p59"/>
          <p:cNvPicPr preferRelativeResize="0"/>
          <p:nvPr/>
        </p:nvPicPr>
        <p:blipFill>
          <a:blip r:embed="rId4">
            <a:alphaModFix/>
          </a:blip>
          <a:stretch>
            <a:fillRect/>
          </a:stretch>
        </p:blipFill>
        <p:spPr>
          <a:xfrm rot="-890507">
            <a:off x="7599100" y="-303937"/>
            <a:ext cx="1518173" cy="1518173"/>
          </a:xfrm>
          <a:prstGeom prst="rect">
            <a:avLst/>
          </a:prstGeom>
          <a:noFill/>
          <a:ln>
            <a:noFill/>
          </a:ln>
        </p:spPr>
      </p:pic>
      <p:graphicFrame>
        <p:nvGraphicFramePr>
          <p:cNvPr id="570" name="Google Shape;570;p59"/>
          <p:cNvGraphicFramePr/>
          <p:nvPr/>
        </p:nvGraphicFramePr>
        <p:xfrm>
          <a:off x="566063" y="1383350"/>
          <a:ext cx="3000000" cy="3000000"/>
        </p:xfrm>
        <a:graphic>
          <a:graphicData uri="http://schemas.openxmlformats.org/drawingml/2006/table">
            <a:tbl>
              <a:tblPr>
                <a:noFill/>
                <a:tableStyleId>{28AE311C-4A3F-4FAC-9216-E39D8A6297B4}</a:tableStyleId>
              </a:tblPr>
              <a:tblGrid>
                <a:gridCol w="7964300"/>
              </a:tblGrid>
              <a:tr h="3370575">
                <a:tc>
                  <a:txBody>
                    <a:bodyPr/>
                    <a:lstStyle/>
                    <a:p>
                      <a:pPr indent="0" lvl="0" marL="0" rtl="0" algn="l">
                        <a:spcBef>
                          <a:spcPts val="0"/>
                        </a:spcBef>
                        <a:spcAft>
                          <a:spcPts val="0"/>
                        </a:spcAft>
                        <a:buNone/>
                      </a:pPr>
                      <a:r>
                        <a:rPr lang="en" sz="1800">
                          <a:solidFill>
                            <a:srgbClr val="1F3A93"/>
                          </a:solidFill>
                          <a:latin typeface="Roboto"/>
                          <a:ea typeface="Roboto"/>
                          <a:cs typeface="Roboto"/>
                          <a:sym typeface="Roboto"/>
                        </a:rPr>
                        <a:t>Write a response to the following questions that includes specific suggestions and calculations.</a:t>
                      </a:r>
                      <a:endParaRPr sz="1800">
                        <a:solidFill>
                          <a:srgbClr val="1F3A93"/>
                        </a:solidFill>
                        <a:latin typeface="Roboto"/>
                        <a:ea typeface="Roboto"/>
                        <a:cs typeface="Roboto"/>
                        <a:sym typeface="Roboto"/>
                      </a:endParaRPr>
                    </a:p>
                    <a:p>
                      <a:pPr indent="0" lvl="0" marL="0" rtl="0" algn="l">
                        <a:spcBef>
                          <a:spcPts val="0"/>
                        </a:spcBef>
                        <a:spcAft>
                          <a:spcPts val="0"/>
                        </a:spcAft>
                        <a:buNone/>
                      </a:pPr>
                      <a:r>
                        <a:t/>
                      </a:r>
                      <a:endParaRPr sz="1800">
                        <a:solidFill>
                          <a:srgbClr val="1F3A93"/>
                        </a:solidFill>
                        <a:latin typeface="Roboto"/>
                        <a:ea typeface="Roboto"/>
                        <a:cs typeface="Roboto"/>
                        <a:sym typeface="Roboto"/>
                      </a:endParaRPr>
                    </a:p>
                    <a:p>
                      <a:pPr indent="-342900" lvl="0" marL="457200" rtl="0" algn="l">
                        <a:spcBef>
                          <a:spcPts val="0"/>
                        </a:spcBef>
                        <a:spcAft>
                          <a:spcPts val="0"/>
                        </a:spcAft>
                        <a:buClr>
                          <a:srgbClr val="1F3A93"/>
                        </a:buClr>
                        <a:buSzPts val="1800"/>
                        <a:buFont typeface="Roboto"/>
                        <a:buAutoNum type="arabicPeriod"/>
                      </a:pPr>
                      <a:r>
                        <a:rPr lang="en" sz="1800">
                          <a:solidFill>
                            <a:srgbClr val="1F3A93"/>
                          </a:solidFill>
                          <a:latin typeface="Roboto"/>
                          <a:ea typeface="Roboto"/>
                          <a:cs typeface="Roboto"/>
                          <a:sym typeface="Roboto"/>
                        </a:rPr>
                        <a:t>How would you help this person change his or her inflow (income) and outflow (expenses) to improve his or her financial health? Recommend ways for this person to increase his or her income or decrease expenses. </a:t>
                      </a:r>
                      <a:endParaRPr sz="1800">
                        <a:solidFill>
                          <a:srgbClr val="1F3A93"/>
                        </a:solidFill>
                        <a:latin typeface="Roboto"/>
                        <a:ea typeface="Roboto"/>
                        <a:cs typeface="Roboto"/>
                        <a:sym typeface="Roboto"/>
                      </a:endParaRPr>
                    </a:p>
                    <a:p>
                      <a:pPr indent="0" lvl="0" marL="0" rtl="0" algn="l">
                        <a:spcBef>
                          <a:spcPts val="1000"/>
                        </a:spcBef>
                        <a:spcAft>
                          <a:spcPts val="0"/>
                        </a:spcAft>
                        <a:buNone/>
                      </a:pPr>
                      <a:r>
                        <a:t/>
                      </a:r>
                      <a:endParaRPr sz="1800">
                        <a:solidFill>
                          <a:srgbClr val="1F3A93"/>
                        </a:solidFill>
                        <a:latin typeface="Roboto"/>
                        <a:ea typeface="Roboto"/>
                        <a:cs typeface="Roboto"/>
                        <a:sym typeface="Roboto"/>
                      </a:endParaRPr>
                    </a:p>
                    <a:p>
                      <a:pPr indent="-342900" lvl="0" marL="457200" rtl="0" algn="l">
                        <a:spcBef>
                          <a:spcPts val="1000"/>
                        </a:spcBef>
                        <a:spcAft>
                          <a:spcPts val="0"/>
                        </a:spcAft>
                        <a:buClr>
                          <a:srgbClr val="1F3A93"/>
                        </a:buClr>
                        <a:buSzPts val="1800"/>
                        <a:buFont typeface="Roboto"/>
                        <a:buAutoNum type="arabicPeriod"/>
                      </a:pPr>
                      <a:r>
                        <a:rPr lang="en" sz="1800">
                          <a:solidFill>
                            <a:srgbClr val="1F3A93"/>
                          </a:solidFill>
                          <a:latin typeface="Roboto"/>
                          <a:ea typeface="Roboto"/>
                          <a:cs typeface="Roboto"/>
                          <a:sym typeface="Roboto"/>
                        </a:rPr>
                        <a:t>How would your plan change this person’s net worth over time? </a:t>
                      </a:r>
                      <a:endParaRPr sz="1800">
                        <a:solidFill>
                          <a:srgbClr val="1F3A93"/>
                        </a:solidFill>
                        <a:latin typeface="Roboto"/>
                        <a:ea typeface="Roboto"/>
                        <a:cs typeface="Roboto"/>
                        <a:sym typeface="Roboto"/>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574" name="Shape 574"/>
        <p:cNvGrpSpPr/>
        <p:nvPr/>
      </p:nvGrpSpPr>
      <p:grpSpPr>
        <a:xfrm>
          <a:off x="0" y="0"/>
          <a:ext cx="0" cy="0"/>
          <a:chOff x="0" y="0"/>
          <a:chExt cx="0" cy="0"/>
        </a:xfrm>
      </p:grpSpPr>
      <p:pic>
        <p:nvPicPr>
          <p:cNvPr id="575" name="Google Shape;575;p60"/>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576" name="Google Shape;576;p60"/>
          <p:cNvSpPr txBox="1"/>
          <p:nvPr>
            <p:ph type="ctrTitle"/>
          </p:nvPr>
        </p:nvSpPr>
        <p:spPr>
          <a:xfrm>
            <a:off x="597375" y="2126526"/>
            <a:ext cx="4887300" cy="123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Day 3</a:t>
            </a:r>
            <a:endParaRPr b="1" sz="4800">
              <a:solidFill>
                <a:schemeClr val="lt1"/>
              </a:solidFill>
              <a:latin typeface="Roboto Condensed"/>
              <a:ea typeface="Roboto Condensed"/>
              <a:cs typeface="Roboto Condensed"/>
              <a:sym typeface="Roboto Condensed"/>
            </a:endParaRPr>
          </a:p>
        </p:txBody>
      </p:sp>
      <p:sp>
        <p:nvSpPr>
          <p:cNvPr id="577" name="Google Shape;577;p60"/>
          <p:cNvSpPr txBox="1"/>
          <p:nvPr>
            <p:ph idx="1" type="subTitle"/>
          </p:nvPr>
        </p:nvSpPr>
        <p:spPr>
          <a:xfrm>
            <a:off x="597375" y="3358021"/>
            <a:ext cx="4025100" cy="748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605"/>
              <a:buFont typeface="Arial"/>
              <a:buNone/>
            </a:pPr>
            <a:r>
              <a:rPr lang="en" sz="2330">
                <a:solidFill>
                  <a:schemeClr val="lt1"/>
                </a:solidFill>
                <a:latin typeface="Raleway Medium"/>
                <a:ea typeface="Raleway Medium"/>
                <a:cs typeface="Raleway Medium"/>
                <a:sym typeface="Raleway Medium"/>
              </a:rPr>
              <a:t>Unspent Game of Life</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Clr>
                <a:schemeClr val="dk1"/>
              </a:buClr>
              <a:buSzPts val="605"/>
              <a:buFont typeface="Arial"/>
              <a:buNone/>
            </a:pPr>
            <a:r>
              <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SzPts val="605"/>
              <a:buNone/>
            </a:pPr>
            <a:r>
              <a:t/>
            </a:r>
            <a:endParaRPr sz="1430">
              <a:solidFill>
                <a:schemeClr val="lt1"/>
              </a:solidFill>
              <a:latin typeface="Raleway Medium"/>
              <a:ea typeface="Raleway Medium"/>
              <a:cs typeface="Raleway Medium"/>
              <a:sym typeface="Raleway Medium"/>
            </a:endParaRPr>
          </a:p>
        </p:txBody>
      </p:sp>
      <p:cxnSp>
        <p:nvCxnSpPr>
          <p:cNvPr id="578" name="Google Shape;578;p60"/>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579" name="Google Shape;579;p60"/>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580" name="Google Shape;580;p60"/>
          <p:cNvPicPr preferRelativeResize="0"/>
          <p:nvPr/>
        </p:nvPicPr>
        <p:blipFill>
          <a:blip r:embed="rId5">
            <a:alphaModFix/>
          </a:blip>
          <a:stretch>
            <a:fillRect/>
          </a:stretch>
        </p:blipFill>
        <p:spPr>
          <a:xfrm>
            <a:off x="5343075" y="879125"/>
            <a:ext cx="3726325" cy="37263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61"/>
          <p:cNvSpPr txBox="1"/>
          <p:nvPr>
            <p:ph type="title"/>
          </p:nvPr>
        </p:nvSpPr>
        <p:spPr>
          <a:xfrm>
            <a:off x="311700" y="321200"/>
            <a:ext cx="7222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Do Now</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586" name="Google Shape;586;p6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87" name="Google Shape;587;p61"/>
          <p:cNvPicPr preferRelativeResize="0"/>
          <p:nvPr/>
        </p:nvPicPr>
        <p:blipFill>
          <a:blip r:embed="rId3">
            <a:alphaModFix/>
          </a:blip>
          <a:stretch>
            <a:fillRect/>
          </a:stretch>
        </p:blipFill>
        <p:spPr>
          <a:xfrm rot="4168993">
            <a:off x="8037128" y="153404"/>
            <a:ext cx="755902" cy="755902"/>
          </a:xfrm>
          <a:prstGeom prst="rect">
            <a:avLst/>
          </a:prstGeom>
          <a:noFill/>
          <a:ln>
            <a:noFill/>
          </a:ln>
        </p:spPr>
      </p:pic>
      <p:pic>
        <p:nvPicPr>
          <p:cNvPr id="588" name="Google Shape;588;p61"/>
          <p:cNvPicPr preferRelativeResize="0"/>
          <p:nvPr/>
        </p:nvPicPr>
        <p:blipFill rotWithShape="1">
          <a:blip r:embed="rId4">
            <a:alphaModFix/>
          </a:blip>
          <a:srcRect b="15513" l="0" r="23512" t="15382"/>
          <a:stretch/>
        </p:blipFill>
        <p:spPr>
          <a:xfrm rot="302347">
            <a:off x="7839423" y="196701"/>
            <a:ext cx="881528" cy="796397"/>
          </a:xfrm>
          <a:prstGeom prst="rect">
            <a:avLst/>
          </a:prstGeom>
          <a:noFill/>
          <a:ln>
            <a:noFill/>
          </a:ln>
        </p:spPr>
      </p:pic>
      <p:graphicFrame>
        <p:nvGraphicFramePr>
          <p:cNvPr id="589" name="Google Shape;589;p61"/>
          <p:cNvGraphicFramePr/>
          <p:nvPr/>
        </p:nvGraphicFramePr>
        <p:xfrm>
          <a:off x="570855" y="1240650"/>
          <a:ext cx="3000000" cy="3000000"/>
        </p:xfrm>
        <a:graphic>
          <a:graphicData uri="http://schemas.openxmlformats.org/drawingml/2006/table">
            <a:tbl>
              <a:tblPr>
                <a:noFill/>
                <a:tableStyleId>{28AE311C-4A3F-4FAC-9216-E39D8A6297B4}</a:tableStyleId>
              </a:tblPr>
              <a:tblGrid>
                <a:gridCol w="7973200"/>
              </a:tblGrid>
              <a:tr h="2268550">
                <a:tc>
                  <a:txBody>
                    <a:bodyPr/>
                    <a:lstStyle/>
                    <a:p>
                      <a:pPr indent="0" lvl="0" marL="0" rtl="0" algn="ctr">
                        <a:spcBef>
                          <a:spcPts val="0"/>
                        </a:spcBef>
                        <a:spcAft>
                          <a:spcPts val="0"/>
                        </a:spcAft>
                        <a:buNone/>
                      </a:pPr>
                      <a:r>
                        <a:rPr b="1" lang="en" sz="2200">
                          <a:solidFill>
                            <a:srgbClr val="00B2A9"/>
                          </a:solidFill>
                          <a:latin typeface="Roboto"/>
                          <a:ea typeface="Roboto"/>
                          <a:cs typeface="Roboto"/>
                          <a:sym typeface="Roboto"/>
                        </a:rPr>
                        <a:t>What are your financial goals for the future?</a:t>
                      </a:r>
                      <a:endParaRPr b="1">
                        <a:solidFill>
                          <a:schemeClr val="dk1"/>
                        </a:solidFill>
                        <a:latin typeface="Roboto"/>
                        <a:ea typeface="Roboto"/>
                        <a:cs typeface="Roboto"/>
                        <a:sym typeface="Roboto"/>
                      </a:endParaRPr>
                    </a:p>
                    <a:p>
                      <a:pPr indent="0" lvl="0" marL="0" rtl="0" algn="l">
                        <a:spcBef>
                          <a:spcPts val="0"/>
                        </a:spcBef>
                        <a:spcAft>
                          <a:spcPts val="0"/>
                        </a:spcAft>
                        <a:buNone/>
                      </a:pPr>
                      <a:r>
                        <a:t/>
                      </a:r>
                      <a:endParaRPr b="1">
                        <a:solidFill>
                          <a:schemeClr val="dk1"/>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sp>
        <p:nvSpPr>
          <p:cNvPr id="94" name="Google Shape;94;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414143"/>
                </a:solidFill>
                <a:latin typeface="Roboto"/>
                <a:ea typeface="Roboto"/>
                <a:cs typeface="Roboto"/>
                <a:sym typeface="Roboto"/>
              </a:rPr>
              <a:t>Students will be able to:</a:t>
            </a:r>
            <a:endParaRPr>
              <a:solidFill>
                <a:srgbClr val="414143"/>
              </a:solidFill>
              <a:latin typeface="Roboto"/>
              <a:ea typeface="Roboto"/>
              <a:cs typeface="Roboto"/>
              <a:sym typeface="Roboto"/>
            </a:endParaRPr>
          </a:p>
          <a:p>
            <a:pPr indent="-342900" lvl="0" marL="457200" rtl="0" algn="l">
              <a:spcBef>
                <a:spcPts val="1200"/>
              </a:spcBef>
              <a:spcAft>
                <a:spcPts val="0"/>
              </a:spcAft>
              <a:buClr>
                <a:srgbClr val="414143"/>
              </a:buClr>
              <a:buSzPts val="1800"/>
              <a:buFont typeface="Roboto"/>
              <a:buChar char="●"/>
            </a:pPr>
            <a:r>
              <a:rPr lang="en">
                <a:solidFill>
                  <a:srgbClr val="414143"/>
                </a:solidFill>
                <a:latin typeface="Roboto"/>
                <a:ea typeface="Roboto"/>
                <a:cs typeface="Roboto"/>
                <a:sym typeface="Roboto"/>
              </a:rPr>
              <a:t>Understand how their financial choices can lead to achieving long-term wealth </a:t>
            </a:r>
            <a:endParaRPr>
              <a:solidFill>
                <a:srgbClr val="414143"/>
              </a:solidFill>
              <a:latin typeface="Roboto"/>
              <a:ea typeface="Roboto"/>
              <a:cs typeface="Roboto"/>
              <a:sym typeface="Roboto"/>
            </a:endParaRPr>
          </a:p>
          <a:p>
            <a:pPr indent="-342900" lvl="0" marL="457200" rtl="0" algn="l">
              <a:spcBef>
                <a:spcPts val="0"/>
              </a:spcBef>
              <a:spcAft>
                <a:spcPts val="0"/>
              </a:spcAft>
              <a:buClr>
                <a:srgbClr val="414143"/>
              </a:buClr>
              <a:buSzPts val="1800"/>
              <a:buFont typeface="Roboto"/>
              <a:buChar char="●"/>
            </a:pPr>
            <a:r>
              <a:rPr lang="en">
                <a:solidFill>
                  <a:srgbClr val="414143"/>
                </a:solidFill>
                <a:latin typeface="Roboto"/>
                <a:ea typeface="Roboto"/>
                <a:cs typeface="Roboto"/>
                <a:sym typeface="Roboto"/>
              </a:rPr>
              <a:t>Describe why wealth is a better measurement of financial well-being than cash balance</a:t>
            </a:r>
            <a:endParaRPr>
              <a:solidFill>
                <a:srgbClr val="414143"/>
              </a:solidFill>
              <a:latin typeface="Roboto"/>
              <a:ea typeface="Roboto"/>
              <a:cs typeface="Roboto"/>
              <a:sym typeface="Roboto"/>
            </a:endParaRPr>
          </a:p>
          <a:p>
            <a:pPr indent="-342900" lvl="0" marL="457200" rtl="0" algn="l">
              <a:spcBef>
                <a:spcPts val="0"/>
              </a:spcBef>
              <a:spcAft>
                <a:spcPts val="0"/>
              </a:spcAft>
              <a:buClr>
                <a:srgbClr val="414143"/>
              </a:buClr>
              <a:buSzPts val="1800"/>
              <a:buFont typeface="Roboto"/>
              <a:buChar char="●"/>
            </a:pPr>
            <a:r>
              <a:rPr lang="en">
                <a:solidFill>
                  <a:srgbClr val="414143"/>
                </a:solidFill>
                <a:latin typeface="Roboto"/>
                <a:ea typeface="Roboto"/>
                <a:cs typeface="Roboto"/>
                <a:sym typeface="Roboto"/>
              </a:rPr>
              <a:t>Use accounting equations, and the concepts of income, expense, asset and liability, to help measure and better understand their wealth</a:t>
            </a:r>
            <a:endParaRPr>
              <a:solidFill>
                <a:srgbClr val="414143"/>
              </a:solidFill>
              <a:latin typeface="Roboto"/>
              <a:ea typeface="Roboto"/>
              <a:cs typeface="Roboto"/>
              <a:sym typeface="Roboto"/>
            </a:endParaRPr>
          </a:p>
        </p:txBody>
      </p:sp>
      <p:cxnSp>
        <p:nvCxnSpPr>
          <p:cNvPr id="95" name="Google Shape;95;p1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96" name="Google Shape;96;p17"/>
          <p:cNvPicPr preferRelativeResize="0"/>
          <p:nvPr/>
        </p:nvPicPr>
        <p:blipFill>
          <a:blip r:embed="rId3">
            <a:alphaModFix/>
          </a:blip>
          <a:stretch>
            <a:fillRect/>
          </a:stretch>
        </p:blipFill>
        <p:spPr>
          <a:xfrm rot="5934597">
            <a:off x="8050816" y="93525"/>
            <a:ext cx="757319" cy="757319"/>
          </a:xfrm>
          <a:prstGeom prst="rect">
            <a:avLst/>
          </a:prstGeom>
          <a:noFill/>
          <a:ln>
            <a:noFill/>
          </a:ln>
        </p:spPr>
      </p:pic>
      <p:pic>
        <p:nvPicPr>
          <p:cNvPr id="97" name="Google Shape;97;p17"/>
          <p:cNvPicPr preferRelativeResize="0"/>
          <p:nvPr/>
        </p:nvPicPr>
        <p:blipFill rotWithShape="1">
          <a:blip r:embed="rId4">
            <a:alphaModFix/>
          </a:blip>
          <a:srcRect b="16464" l="16717" r="14962" t="0"/>
          <a:stretch/>
        </p:blipFill>
        <p:spPr>
          <a:xfrm>
            <a:off x="7950450" y="-228600"/>
            <a:ext cx="958050" cy="117137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id="594" name="Google Shape;594;p62"/>
          <p:cNvPicPr preferRelativeResize="0"/>
          <p:nvPr/>
        </p:nvPicPr>
        <p:blipFill>
          <a:blip r:embed="rId3">
            <a:alphaModFix/>
          </a:blip>
          <a:stretch>
            <a:fillRect/>
          </a:stretch>
        </p:blipFill>
        <p:spPr>
          <a:xfrm>
            <a:off x="8045102" y="103081"/>
            <a:ext cx="755895" cy="819360"/>
          </a:xfrm>
          <a:prstGeom prst="rect">
            <a:avLst/>
          </a:prstGeom>
          <a:noFill/>
          <a:ln>
            <a:noFill/>
          </a:ln>
        </p:spPr>
      </p:pic>
      <p:sp>
        <p:nvSpPr>
          <p:cNvPr id="595" name="Google Shape;595;p62"/>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sp>
        <p:nvSpPr>
          <p:cNvPr id="596" name="Google Shape;596;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Do Now </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Unspent Game of Life</a:t>
            </a:r>
            <a:endParaRPr b="1" sz="2400">
              <a:solidFill>
                <a:srgbClr val="00B2A9"/>
              </a:solidFill>
              <a:latin typeface="Roboto"/>
              <a:ea typeface="Roboto"/>
              <a:cs typeface="Roboto"/>
              <a:sym typeface="Roboto"/>
            </a:endParaRPr>
          </a:p>
          <a:p>
            <a:pPr indent="-381000" lvl="0" marL="457200" rtl="0" algn="l">
              <a:lnSpc>
                <a:spcPct val="100000"/>
              </a:lnSpc>
              <a:spcBef>
                <a:spcPts val="0"/>
              </a:spcBef>
              <a:spcAft>
                <a:spcPts val="0"/>
              </a:spcAft>
              <a:buClr>
                <a:srgbClr val="00B2A9"/>
              </a:buClr>
              <a:buSzPts val="2400"/>
              <a:buFont typeface="Roboto"/>
              <a:buAutoNum type="arabicParenBoth"/>
            </a:pPr>
            <a:r>
              <a:rPr b="1" lang="en" sz="2400">
                <a:solidFill>
                  <a:srgbClr val="00B2A9"/>
                </a:solidFill>
                <a:latin typeface="Roboto"/>
                <a:ea typeface="Roboto"/>
                <a:cs typeface="Roboto"/>
                <a:sym typeface="Roboto"/>
              </a:rPr>
              <a:t>Class Discussion</a:t>
            </a:r>
            <a:endParaRPr b="1" sz="2400">
              <a:solidFill>
                <a:srgbClr val="00B2A9"/>
              </a:solidFill>
              <a:latin typeface="Roboto"/>
              <a:ea typeface="Roboto"/>
              <a:cs typeface="Roboto"/>
              <a:sym typeface="Roboto"/>
            </a:endParaRPr>
          </a:p>
          <a:p>
            <a:pPr indent="0" lvl="0" marL="0" rtl="0" algn="l">
              <a:spcBef>
                <a:spcPts val="0"/>
              </a:spcBef>
              <a:spcAft>
                <a:spcPts val="1200"/>
              </a:spcAft>
              <a:buNone/>
            </a:pPr>
            <a:r>
              <a:t/>
            </a:r>
            <a:endParaRPr>
              <a:solidFill>
                <a:srgbClr val="414143"/>
              </a:solidFill>
              <a:latin typeface="Roboto"/>
              <a:ea typeface="Roboto"/>
              <a:cs typeface="Roboto"/>
              <a:sym typeface="Roboto"/>
            </a:endParaRPr>
          </a:p>
        </p:txBody>
      </p:sp>
      <p:cxnSp>
        <p:nvCxnSpPr>
          <p:cNvPr id="597" name="Google Shape;597;p6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98" name="Google Shape;598;p62"/>
          <p:cNvPicPr preferRelativeResize="0"/>
          <p:nvPr/>
        </p:nvPicPr>
        <p:blipFill>
          <a:blip r:embed="rId4">
            <a:alphaModFix/>
          </a:blip>
          <a:stretch>
            <a:fillRect/>
          </a:stretch>
        </p:blipFill>
        <p:spPr>
          <a:xfrm>
            <a:off x="7891450" y="0"/>
            <a:ext cx="1063197" cy="115247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63"/>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sp>
        <p:nvSpPr>
          <p:cNvPr id="604" name="Google Shape;604;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414143"/>
                </a:solidFill>
                <a:latin typeface="Roboto"/>
                <a:ea typeface="Roboto"/>
                <a:cs typeface="Roboto"/>
                <a:sym typeface="Roboto"/>
              </a:rPr>
              <a:t>Students will be able to:</a:t>
            </a:r>
            <a:endParaRPr>
              <a:solidFill>
                <a:srgbClr val="414143"/>
              </a:solidFill>
              <a:latin typeface="Roboto"/>
              <a:ea typeface="Roboto"/>
              <a:cs typeface="Roboto"/>
              <a:sym typeface="Roboto"/>
            </a:endParaRPr>
          </a:p>
          <a:p>
            <a:pPr indent="-342900" lvl="0" marL="457200" rtl="0" algn="l">
              <a:spcBef>
                <a:spcPts val="1200"/>
              </a:spcBef>
              <a:spcAft>
                <a:spcPts val="0"/>
              </a:spcAft>
              <a:buClr>
                <a:srgbClr val="414143"/>
              </a:buClr>
              <a:buSzPts val="1800"/>
              <a:buFont typeface="Roboto"/>
              <a:buChar char="●"/>
            </a:pPr>
            <a:r>
              <a:rPr lang="en">
                <a:solidFill>
                  <a:srgbClr val="414143"/>
                </a:solidFill>
                <a:latin typeface="Roboto"/>
                <a:ea typeface="Roboto"/>
                <a:cs typeface="Roboto"/>
                <a:sym typeface="Roboto"/>
              </a:rPr>
              <a:t>U</a:t>
            </a:r>
            <a:r>
              <a:rPr lang="en">
                <a:solidFill>
                  <a:srgbClr val="414143"/>
                </a:solidFill>
                <a:latin typeface="Roboto"/>
                <a:ea typeface="Roboto"/>
                <a:cs typeface="Roboto"/>
                <a:sym typeface="Roboto"/>
              </a:rPr>
              <a:t>nderstand the basics of having a budget </a:t>
            </a:r>
            <a:endParaRPr>
              <a:solidFill>
                <a:srgbClr val="414143"/>
              </a:solidFill>
              <a:latin typeface="Roboto"/>
              <a:ea typeface="Roboto"/>
              <a:cs typeface="Roboto"/>
              <a:sym typeface="Roboto"/>
            </a:endParaRPr>
          </a:p>
          <a:p>
            <a:pPr indent="-342900" lvl="0" marL="457200" rtl="0" algn="l">
              <a:spcBef>
                <a:spcPts val="0"/>
              </a:spcBef>
              <a:spcAft>
                <a:spcPts val="0"/>
              </a:spcAft>
              <a:buClr>
                <a:srgbClr val="414143"/>
              </a:buClr>
              <a:buSzPts val="1800"/>
              <a:buFont typeface="Roboto"/>
              <a:buChar char="●"/>
            </a:pPr>
            <a:r>
              <a:rPr lang="en">
                <a:solidFill>
                  <a:srgbClr val="414143"/>
                </a:solidFill>
                <a:latin typeface="Roboto"/>
                <a:ea typeface="Roboto"/>
                <a:cs typeface="Roboto"/>
                <a:sym typeface="Roboto"/>
              </a:rPr>
              <a:t>Spend and save thoughtfully </a:t>
            </a:r>
            <a:endParaRPr>
              <a:solidFill>
                <a:srgbClr val="414143"/>
              </a:solidFill>
              <a:latin typeface="Roboto"/>
              <a:ea typeface="Roboto"/>
              <a:cs typeface="Roboto"/>
              <a:sym typeface="Roboto"/>
            </a:endParaRPr>
          </a:p>
          <a:p>
            <a:pPr indent="-342900" lvl="0" marL="457200" rtl="0" algn="l">
              <a:spcBef>
                <a:spcPts val="0"/>
              </a:spcBef>
              <a:spcAft>
                <a:spcPts val="0"/>
              </a:spcAft>
              <a:buClr>
                <a:srgbClr val="414143"/>
              </a:buClr>
              <a:buSzPts val="1800"/>
              <a:buFont typeface="Roboto"/>
              <a:buChar char="●"/>
            </a:pPr>
            <a:r>
              <a:rPr lang="en">
                <a:solidFill>
                  <a:srgbClr val="414143"/>
                </a:solidFill>
                <a:latin typeface="Roboto"/>
                <a:ea typeface="Roboto"/>
                <a:cs typeface="Roboto"/>
                <a:sym typeface="Roboto"/>
              </a:rPr>
              <a:t>Manage money and understand the relationship between saving and spending apply their knowledge with direct, real-world applications</a:t>
            </a:r>
            <a:endParaRPr>
              <a:solidFill>
                <a:srgbClr val="414143"/>
              </a:solidFill>
              <a:latin typeface="Roboto"/>
              <a:ea typeface="Roboto"/>
              <a:cs typeface="Roboto"/>
              <a:sym typeface="Roboto"/>
            </a:endParaRPr>
          </a:p>
        </p:txBody>
      </p:sp>
      <p:cxnSp>
        <p:nvCxnSpPr>
          <p:cNvPr id="605" name="Google Shape;605;p6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06" name="Google Shape;606;p63"/>
          <p:cNvPicPr preferRelativeResize="0"/>
          <p:nvPr/>
        </p:nvPicPr>
        <p:blipFill>
          <a:blip r:embed="rId3">
            <a:alphaModFix/>
          </a:blip>
          <a:stretch>
            <a:fillRect/>
          </a:stretch>
        </p:blipFill>
        <p:spPr>
          <a:xfrm rot="5934597">
            <a:off x="8050816" y="93525"/>
            <a:ext cx="757319" cy="757319"/>
          </a:xfrm>
          <a:prstGeom prst="rect">
            <a:avLst/>
          </a:prstGeom>
          <a:noFill/>
          <a:ln>
            <a:noFill/>
          </a:ln>
        </p:spPr>
      </p:pic>
      <p:pic>
        <p:nvPicPr>
          <p:cNvPr id="607" name="Google Shape;607;p63"/>
          <p:cNvPicPr preferRelativeResize="0"/>
          <p:nvPr/>
        </p:nvPicPr>
        <p:blipFill rotWithShape="1">
          <a:blip r:embed="rId4">
            <a:alphaModFix/>
          </a:blip>
          <a:srcRect b="16464" l="16717" r="14962" t="0"/>
          <a:stretch/>
        </p:blipFill>
        <p:spPr>
          <a:xfrm>
            <a:off x="7950450" y="-228600"/>
            <a:ext cx="958050" cy="117137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pic>
        <p:nvPicPr>
          <p:cNvPr id="612" name="Google Shape;612;p64"/>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613" name="Google Shape;613;p64"/>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Activity: Worksheet</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614" name="Google Shape;614;p6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15" name="Google Shape;615;p64"/>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616" name="Google Shape;616;p64"/>
          <p:cNvSpPr txBox="1"/>
          <p:nvPr/>
        </p:nvSpPr>
        <p:spPr>
          <a:xfrm>
            <a:off x="327600" y="1188575"/>
            <a:ext cx="8488800" cy="73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600">
                <a:solidFill>
                  <a:srgbClr val="00B2A9"/>
                </a:solidFill>
                <a:latin typeface="Roboto"/>
                <a:ea typeface="Roboto"/>
                <a:cs typeface="Roboto"/>
                <a:sym typeface="Roboto"/>
              </a:rPr>
              <a:t>Time to Play the Unspent Game of Life!</a:t>
            </a:r>
            <a:endParaRPr b="1" sz="3600">
              <a:solidFill>
                <a:srgbClr val="00B2A9"/>
              </a:solidFill>
              <a:latin typeface="Roboto"/>
              <a:ea typeface="Roboto"/>
              <a:cs typeface="Roboto"/>
              <a:sym typeface="Roboto"/>
            </a:endParaRPr>
          </a:p>
        </p:txBody>
      </p:sp>
      <p:pic>
        <p:nvPicPr>
          <p:cNvPr id="617" name="Google Shape;617;p64">
            <a:hlinkClick r:id="rId5"/>
          </p:cNvPr>
          <p:cNvPicPr preferRelativeResize="0"/>
          <p:nvPr/>
        </p:nvPicPr>
        <p:blipFill>
          <a:blip r:embed="rId6">
            <a:alphaModFix/>
          </a:blip>
          <a:stretch>
            <a:fillRect/>
          </a:stretch>
        </p:blipFill>
        <p:spPr>
          <a:xfrm>
            <a:off x="3352088" y="2003675"/>
            <a:ext cx="5175510" cy="2911225"/>
          </a:xfrm>
          <a:prstGeom prst="rect">
            <a:avLst/>
          </a:prstGeom>
          <a:noFill/>
          <a:ln cap="flat" cmpd="sng" w="28575">
            <a:solidFill>
              <a:srgbClr val="00B2A9"/>
            </a:solidFill>
            <a:prstDash val="solid"/>
            <a:round/>
            <a:headEnd len="sm" w="sm" type="none"/>
            <a:tailEnd len="sm" w="sm" type="none"/>
          </a:ln>
        </p:spPr>
      </p:pic>
      <p:sp>
        <p:nvSpPr>
          <p:cNvPr id="618" name="Google Shape;618;p64"/>
          <p:cNvSpPr txBox="1"/>
          <p:nvPr/>
        </p:nvSpPr>
        <p:spPr>
          <a:xfrm>
            <a:off x="616413" y="1927575"/>
            <a:ext cx="2461500" cy="2911200"/>
          </a:xfrm>
          <a:prstGeom prst="rect">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solidFill>
                  <a:srgbClr val="1F3A92"/>
                </a:solidFill>
              </a:rPr>
              <a:t>As you play the game, follow along on the worksheet to keep track of your choices and budget!</a:t>
            </a:r>
            <a:endParaRPr sz="2100">
              <a:solidFill>
                <a:srgbClr val="1F3A92"/>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pic>
        <p:nvPicPr>
          <p:cNvPr id="623" name="Google Shape;623;p65"/>
          <p:cNvPicPr preferRelativeResize="0"/>
          <p:nvPr/>
        </p:nvPicPr>
        <p:blipFill>
          <a:blip r:embed="rId3">
            <a:alphaModFix/>
          </a:blip>
          <a:stretch>
            <a:fillRect/>
          </a:stretch>
        </p:blipFill>
        <p:spPr>
          <a:xfrm>
            <a:off x="8130863" y="165475"/>
            <a:ext cx="739450" cy="739450"/>
          </a:xfrm>
          <a:prstGeom prst="rect">
            <a:avLst/>
          </a:prstGeom>
          <a:noFill/>
          <a:ln>
            <a:noFill/>
          </a:ln>
        </p:spPr>
      </p:pic>
      <p:sp>
        <p:nvSpPr>
          <p:cNvPr id="624" name="Google Shape;624;p65"/>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Submit Your Work!</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625" name="Google Shape;625;p6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26" name="Google Shape;626;p65"/>
          <p:cNvPicPr preferRelativeResize="0"/>
          <p:nvPr/>
        </p:nvPicPr>
        <p:blipFill rotWithShape="1">
          <a:blip r:embed="rId4">
            <a:alphaModFix/>
          </a:blip>
          <a:srcRect b="0" l="0" r="0" t="15604"/>
          <a:stretch/>
        </p:blipFill>
        <p:spPr>
          <a:xfrm>
            <a:off x="7923500" y="183225"/>
            <a:ext cx="1001775" cy="845475"/>
          </a:xfrm>
          <a:prstGeom prst="rect">
            <a:avLst/>
          </a:prstGeom>
          <a:noFill/>
          <a:ln>
            <a:noFill/>
          </a:ln>
        </p:spPr>
      </p:pic>
      <p:sp>
        <p:nvSpPr>
          <p:cNvPr id="627" name="Google Shape;627;p65"/>
          <p:cNvSpPr txBox="1"/>
          <p:nvPr/>
        </p:nvSpPr>
        <p:spPr>
          <a:xfrm>
            <a:off x="327600" y="1188575"/>
            <a:ext cx="8488800" cy="73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600">
                <a:solidFill>
                  <a:srgbClr val="00B2A9"/>
                </a:solidFill>
                <a:latin typeface="Roboto"/>
                <a:ea typeface="Roboto"/>
                <a:cs typeface="Roboto"/>
                <a:sym typeface="Roboto"/>
              </a:rPr>
              <a:t>Chance to win a Chromebook!</a:t>
            </a:r>
            <a:endParaRPr b="1" sz="3600">
              <a:solidFill>
                <a:srgbClr val="00B2A9"/>
              </a:solidFill>
              <a:latin typeface="Roboto"/>
              <a:ea typeface="Roboto"/>
              <a:cs typeface="Roboto"/>
              <a:sym typeface="Roboto"/>
            </a:endParaRPr>
          </a:p>
        </p:txBody>
      </p:sp>
      <p:pic>
        <p:nvPicPr>
          <p:cNvPr id="628" name="Google Shape;628;p65">
            <a:hlinkClick r:id="rId5"/>
          </p:cNvPr>
          <p:cNvPicPr preferRelativeResize="0"/>
          <p:nvPr/>
        </p:nvPicPr>
        <p:blipFill>
          <a:blip r:embed="rId6">
            <a:alphaModFix/>
          </a:blip>
          <a:stretch>
            <a:fillRect/>
          </a:stretch>
        </p:blipFill>
        <p:spPr>
          <a:xfrm>
            <a:off x="3352088" y="1927475"/>
            <a:ext cx="5175510" cy="2911225"/>
          </a:xfrm>
          <a:prstGeom prst="rect">
            <a:avLst/>
          </a:prstGeom>
          <a:noFill/>
          <a:ln cap="flat" cmpd="sng" w="28575">
            <a:solidFill>
              <a:srgbClr val="00B2A9"/>
            </a:solidFill>
            <a:prstDash val="solid"/>
            <a:round/>
            <a:headEnd len="sm" w="sm" type="none"/>
            <a:tailEnd len="sm" w="sm" type="none"/>
          </a:ln>
        </p:spPr>
      </p:pic>
      <p:sp>
        <p:nvSpPr>
          <p:cNvPr id="629" name="Google Shape;629;p65"/>
          <p:cNvSpPr txBox="1"/>
          <p:nvPr/>
        </p:nvSpPr>
        <p:spPr>
          <a:xfrm>
            <a:off x="616413" y="1927575"/>
            <a:ext cx="2461500" cy="2911200"/>
          </a:xfrm>
          <a:prstGeom prst="rect">
            <a:avLst/>
          </a:prstGeom>
          <a:noFill/>
          <a:ln cap="flat" cmpd="sng" w="2857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solidFill>
                  <a:srgbClr val="1F3A92"/>
                </a:solidFill>
              </a:rPr>
              <a:t>BreakFree will choose one lucky student to win a Chromebook. Just submit your Unspent Game of Life worksheet and you could be the lucky winner!</a:t>
            </a:r>
            <a:endParaRPr sz="2100">
              <a:solidFill>
                <a:srgbClr val="1F3A92"/>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66"/>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 </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635" name="Google Shape;635;p6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36" name="Google Shape;636;p66"/>
          <p:cNvPicPr preferRelativeResize="0"/>
          <p:nvPr/>
        </p:nvPicPr>
        <p:blipFill>
          <a:blip r:embed="rId3">
            <a:alphaModFix/>
          </a:blip>
          <a:stretch>
            <a:fillRect/>
          </a:stretch>
        </p:blipFill>
        <p:spPr>
          <a:xfrm>
            <a:off x="7914925" y="-12450"/>
            <a:ext cx="917375" cy="917375"/>
          </a:xfrm>
          <a:prstGeom prst="rect">
            <a:avLst/>
          </a:prstGeom>
          <a:noFill/>
          <a:ln>
            <a:noFill/>
          </a:ln>
        </p:spPr>
      </p:pic>
      <p:pic>
        <p:nvPicPr>
          <p:cNvPr id="637" name="Google Shape;637;p66"/>
          <p:cNvPicPr preferRelativeResize="0"/>
          <p:nvPr/>
        </p:nvPicPr>
        <p:blipFill>
          <a:blip r:embed="rId4">
            <a:alphaModFix/>
          </a:blip>
          <a:stretch>
            <a:fillRect/>
          </a:stretch>
        </p:blipFill>
        <p:spPr>
          <a:xfrm rot="-890507">
            <a:off x="7599100" y="-303937"/>
            <a:ext cx="1518173" cy="1518173"/>
          </a:xfrm>
          <a:prstGeom prst="rect">
            <a:avLst/>
          </a:prstGeom>
          <a:noFill/>
          <a:ln>
            <a:noFill/>
          </a:ln>
        </p:spPr>
      </p:pic>
      <p:graphicFrame>
        <p:nvGraphicFramePr>
          <p:cNvPr id="638" name="Google Shape;638;p66"/>
          <p:cNvGraphicFramePr/>
          <p:nvPr/>
        </p:nvGraphicFramePr>
        <p:xfrm>
          <a:off x="566063" y="1383350"/>
          <a:ext cx="3000000" cy="3000000"/>
        </p:xfrm>
        <a:graphic>
          <a:graphicData uri="http://schemas.openxmlformats.org/drawingml/2006/table">
            <a:tbl>
              <a:tblPr>
                <a:noFill/>
                <a:tableStyleId>{28AE311C-4A3F-4FAC-9216-E39D8A6297B4}</a:tableStyleId>
              </a:tblPr>
              <a:tblGrid>
                <a:gridCol w="7964300"/>
              </a:tblGrid>
              <a:tr h="3370575">
                <a:tc>
                  <a:txBody>
                    <a:bodyPr/>
                    <a:lstStyle/>
                    <a:p>
                      <a:pPr indent="0" lvl="0" marL="0" rtl="0" algn="ctr">
                        <a:spcBef>
                          <a:spcPts val="0"/>
                        </a:spcBef>
                        <a:spcAft>
                          <a:spcPts val="0"/>
                        </a:spcAft>
                        <a:buNone/>
                      </a:pPr>
                      <a:r>
                        <a:rPr lang="en" sz="2600">
                          <a:solidFill>
                            <a:srgbClr val="1F3A93"/>
                          </a:solidFill>
                          <a:latin typeface="Roboto"/>
                          <a:ea typeface="Roboto"/>
                          <a:cs typeface="Roboto"/>
                          <a:sym typeface="Roboto"/>
                        </a:rPr>
                        <a:t>What are three things you’ve learned from playing </a:t>
                      </a:r>
                      <a:endParaRPr sz="2600">
                        <a:solidFill>
                          <a:srgbClr val="1F3A93"/>
                        </a:solidFill>
                        <a:latin typeface="Roboto"/>
                        <a:ea typeface="Roboto"/>
                        <a:cs typeface="Roboto"/>
                        <a:sym typeface="Roboto"/>
                      </a:endParaRPr>
                    </a:p>
                    <a:p>
                      <a:pPr indent="0" lvl="0" marL="0" rtl="0" algn="ctr">
                        <a:spcBef>
                          <a:spcPts val="0"/>
                        </a:spcBef>
                        <a:spcAft>
                          <a:spcPts val="0"/>
                        </a:spcAft>
                        <a:buNone/>
                      </a:pPr>
                      <a:r>
                        <a:rPr lang="en" sz="2600">
                          <a:solidFill>
                            <a:srgbClr val="1F3A93"/>
                          </a:solidFill>
                          <a:latin typeface="Roboto"/>
                          <a:ea typeface="Roboto"/>
                          <a:cs typeface="Roboto"/>
                          <a:sym typeface="Roboto"/>
                        </a:rPr>
                        <a:t>the Unspent Game of Life?</a:t>
                      </a:r>
                      <a:endParaRPr sz="26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cxnSp>
        <p:nvCxnSpPr>
          <p:cNvPr id="102" name="Google Shape;102;p1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graphicFrame>
        <p:nvGraphicFramePr>
          <p:cNvPr id="103" name="Google Shape;103;p18"/>
          <p:cNvGraphicFramePr/>
          <p:nvPr/>
        </p:nvGraphicFramePr>
        <p:xfrm>
          <a:off x="589155" y="1206275"/>
          <a:ext cx="3000000" cy="3000000"/>
        </p:xfrm>
        <a:graphic>
          <a:graphicData uri="http://schemas.openxmlformats.org/drawingml/2006/table">
            <a:tbl>
              <a:tblPr>
                <a:noFill/>
                <a:tableStyleId>{28AE311C-4A3F-4FAC-9216-E39D8A6297B4}</a:tableStyleId>
              </a:tblPr>
              <a:tblGrid>
                <a:gridCol w="3959075"/>
                <a:gridCol w="3959075"/>
              </a:tblGrid>
              <a:tr h="3685325">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Roboto"/>
                          <a:ea typeface="Roboto"/>
                          <a:cs typeface="Roboto"/>
                          <a:sym typeface="Roboto"/>
                        </a:rPr>
                        <a:t>Thrifty Theo</a:t>
                      </a:r>
                      <a:r>
                        <a:rPr b="1" lang="en">
                          <a:solidFill>
                            <a:schemeClr val="dk1"/>
                          </a:solidFill>
                          <a:latin typeface="Roboto"/>
                          <a:ea typeface="Roboto"/>
                          <a:cs typeface="Roboto"/>
                          <a:sym typeface="Roboto"/>
                        </a:rPr>
                        <a:t> (Continued)</a:t>
                      </a:r>
                      <a:endParaRPr b="1">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1">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Theo borrowed $40,000 from crooked Carl. Carl demands $65,000 by the end of the month for repayment + interest.</a:t>
                      </a:r>
                      <a:endParaRPr>
                        <a:solidFill>
                          <a:schemeClr val="dk1"/>
                        </a:solidFill>
                        <a:latin typeface="Roboto"/>
                        <a:ea typeface="Roboto"/>
                        <a:cs typeface="Roboto"/>
                        <a:sym typeface="Roboto"/>
                      </a:endParaRPr>
                    </a:p>
                    <a:p>
                      <a:pPr indent="-317500" lvl="0" marL="457200" rtl="0" algn="l">
                        <a:spcBef>
                          <a:spcPts val="1000"/>
                        </a:spcBef>
                        <a:spcAft>
                          <a:spcPts val="1000"/>
                        </a:spcAft>
                        <a:buClr>
                          <a:schemeClr val="dk1"/>
                        </a:buClr>
                        <a:buSzPts val="1400"/>
                        <a:buFont typeface="Roboto"/>
                        <a:buChar char="●"/>
                      </a:pPr>
                      <a:r>
                        <a:rPr lang="en">
                          <a:solidFill>
                            <a:schemeClr val="dk1"/>
                          </a:solidFill>
                          <a:latin typeface="Roboto"/>
                          <a:ea typeface="Roboto"/>
                          <a:cs typeface="Roboto"/>
                          <a:sym typeface="Roboto"/>
                        </a:rPr>
                        <a:t>Theo’s tiny apartment is in disrepair because he rented one in an old building and his car broke down because he bought a very cheap one that was 15 years old.</a:t>
                      </a:r>
                      <a:endParaRPr sz="2000">
                        <a:solidFill>
                          <a:srgbClr val="1F3A93"/>
                        </a:solidFill>
                        <a:latin typeface="Roboto"/>
                        <a:ea typeface="Roboto"/>
                        <a:cs typeface="Roboto"/>
                        <a:sym typeface="Roboto"/>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Roboto"/>
                          <a:ea typeface="Roboto"/>
                          <a:cs typeface="Roboto"/>
                          <a:sym typeface="Roboto"/>
                        </a:rPr>
                        <a:t>Showy Shannon</a:t>
                      </a:r>
                      <a:r>
                        <a:rPr b="1" lang="en">
                          <a:solidFill>
                            <a:schemeClr val="dk1"/>
                          </a:solidFill>
                          <a:latin typeface="Roboto"/>
                          <a:ea typeface="Roboto"/>
                          <a:cs typeface="Roboto"/>
                          <a:sym typeface="Roboto"/>
                        </a:rPr>
                        <a:t> (Continued)</a:t>
                      </a:r>
                      <a:endParaRPr b="1">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1">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Shannon took out loans to pay for med school, but she just graduated</a:t>
                      </a:r>
                      <a:endParaRPr>
                        <a:solidFill>
                          <a:schemeClr val="dk1"/>
                        </a:solidFill>
                        <a:latin typeface="Roboto"/>
                        <a:ea typeface="Roboto"/>
                        <a:cs typeface="Roboto"/>
                        <a:sym typeface="Roboto"/>
                      </a:endParaRPr>
                    </a:p>
                    <a:p>
                      <a:pPr indent="-317500" lvl="0" marL="457200" rtl="0" algn="l">
                        <a:spcBef>
                          <a:spcPts val="1000"/>
                        </a:spcBef>
                        <a:spcAft>
                          <a:spcPts val="0"/>
                        </a:spcAft>
                        <a:buClr>
                          <a:schemeClr val="dk1"/>
                        </a:buClr>
                        <a:buSzPts val="1400"/>
                        <a:buFont typeface="Roboto"/>
                        <a:buChar char="●"/>
                      </a:pPr>
                      <a:r>
                        <a:rPr lang="en">
                          <a:solidFill>
                            <a:schemeClr val="dk1"/>
                          </a:solidFill>
                          <a:latin typeface="Roboto"/>
                          <a:ea typeface="Roboto"/>
                          <a:cs typeface="Roboto"/>
                          <a:sym typeface="Roboto"/>
                        </a:rPr>
                        <a:t>The condo she bought has increased in value by $100,000 </a:t>
                      </a:r>
                      <a:endParaRPr>
                        <a:solidFill>
                          <a:schemeClr val="dk1"/>
                        </a:solidFill>
                        <a:latin typeface="Roboto"/>
                        <a:ea typeface="Roboto"/>
                        <a:cs typeface="Roboto"/>
                        <a:sym typeface="Roboto"/>
                      </a:endParaRPr>
                    </a:p>
                    <a:p>
                      <a:pPr indent="-317500" lvl="0" marL="457200" rtl="0" algn="l">
                        <a:spcBef>
                          <a:spcPts val="1000"/>
                        </a:spcBef>
                        <a:spcAft>
                          <a:spcPts val="1000"/>
                        </a:spcAft>
                        <a:buClr>
                          <a:schemeClr val="dk1"/>
                        </a:buClr>
                        <a:buSzPts val="1400"/>
                        <a:buFont typeface="Roboto"/>
                        <a:buChar char="●"/>
                      </a:pPr>
                      <a:r>
                        <a:rPr lang="en">
                          <a:solidFill>
                            <a:schemeClr val="dk1"/>
                          </a:solidFill>
                          <a:latin typeface="Roboto"/>
                          <a:ea typeface="Roboto"/>
                          <a:cs typeface="Roboto"/>
                          <a:sym typeface="Roboto"/>
                        </a:rPr>
                        <a:t>The electric car she bought gets great gas mileage and the purses she owns will stay valuable for years.</a:t>
                      </a:r>
                      <a:endParaRPr sz="1800">
                        <a:solidFill>
                          <a:srgbClr val="1F3A93"/>
                        </a:solidFill>
                        <a:latin typeface="Roboto"/>
                        <a:ea typeface="Roboto"/>
                        <a:cs typeface="Roboto"/>
                        <a:sym typeface="Roboto"/>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104" name="Google Shape;104;p18"/>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Theo &amp; Shannon</a:t>
            </a:r>
            <a:r>
              <a:rPr b="1" lang="en">
                <a:solidFill>
                  <a:srgbClr val="1F3A93"/>
                </a:solidFill>
                <a:latin typeface="Roboto Condensed"/>
                <a:ea typeface="Roboto Condensed"/>
                <a:cs typeface="Roboto Condensed"/>
                <a:sym typeface="Roboto Condensed"/>
              </a:rPr>
              <a:t>: </a:t>
            </a:r>
            <a:r>
              <a:rPr b="1" i="1" lang="en">
                <a:solidFill>
                  <a:srgbClr val="1F3A93"/>
                </a:solidFill>
                <a:latin typeface="Roboto Condensed"/>
                <a:ea typeface="Roboto Condensed"/>
                <a:cs typeface="Roboto Condensed"/>
                <a:sym typeface="Roboto Condensed"/>
              </a:rPr>
              <a:t>Continued...</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p:txBody>
      </p:sp>
      <p:pic>
        <p:nvPicPr>
          <p:cNvPr id="105" name="Google Shape;105;p18"/>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06" name="Google Shape;106;p18"/>
          <p:cNvPicPr preferRelativeResize="0"/>
          <p:nvPr/>
        </p:nvPicPr>
        <p:blipFill>
          <a:blip r:embed="rId4">
            <a:alphaModFix/>
          </a:blip>
          <a:stretch>
            <a:fillRect/>
          </a:stretch>
        </p:blipFill>
        <p:spPr>
          <a:xfrm>
            <a:off x="7797174" y="-46400"/>
            <a:ext cx="1197252" cy="1151298"/>
          </a:xfrm>
          <a:prstGeom prst="rect">
            <a:avLst/>
          </a:prstGeom>
          <a:noFill/>
          <a:ln>
            <a:noFill/>
          </a:ln>
        </p:spPr>
      </p:pic>
      <p:pic>
        <p:nvPicPr>
          <p:cNvPr id="107" name="Google Shape;107;p18"/>
          <p:cNvPicPr preferRelativeResize="0"/>
          <p:nvPr/>
        </p:nvPicPr>
        <p:blipFill>
          <a:blip r:embed="rId5">
            <a:alphaModFix/>
          </a:blip>
          <a:stretch>
            <a:fillRect/>
          </a:stretch>
        </p:blipFill>
        <p:spPr>
          <a:xfrm>
            <a:off x="2247850" y="3508000"/>
            <a:ext cx="1729599" cy="1729599"/>
          </a:xfrm>
          <a:prstGeom prst="rect">
            <a:avLst/>
          </a:prstGeom>
          <a:noFill/>
          <a:ln>
            <a:noFill/>
          </a:ln>
        </p:spPr>
      </p:pic>
      <p:pic>
        <p:nvPicPr>
          <p:cNvPr id="108" name="Google Shape;108;p18"/>
          <p:cNvPicPr preferRelativeResize="0"/>
          <p:nvPr/>
        </p:nvPicPr>
        <p:blipFill>
          <a:blip r:embed="rId6">
            <a:alphaModFix/>
          </a:blip>
          <a:stretch>
            <a:fillRect/>
          </a:stretch>
        </p:blipFill>
        <p:spPr>
          <a:xfrm>
            <a:off x="7062375" y="3588800"/>
            <a:ext cx="1444926" cy="14449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cxnSp>
        <p:nvCxnSpPr>
          <p:cNvPr id="113" name="Google Shape;113;p1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graphicFrame>
        <p:nvGraphicFramePr>
          <p:cNvPr id="114" name="Google Shape;114;p19"/>
          <p:cNvGraphicFramePr/>
          <p:nvPr/>
        </p:nvGraphicFramePr>
        <p:xfrm>
          <a:off x="589155" y="1780050"/>
          <a:ext cx="3000000" cy="3000000"/>
        </p:xfrm>
        <a:graphic>
          <a:graphicData uri="http://schemas.openxmlformats.org/drawingml/2006/table">
            <a:tbl>
              <a:tblPr>
                <a:noFill/>
                <a:tableStyleId>{28AE311C-4A3F-4FAC-9216-E39D8A6297B4}</a:tableStyleId>
              </a:tblPr>
              <a:tblGrid>
                <a:gridCol w="3959075"/>
                <a:gridCol w="3959075"/>
              </a:tblGrid>
              <a:tr h="2435300">
                <a:tc>
                  <a:txBody>
                    <a:bodyPr/>
                    <a:lstStyle/>
                    <a:p>
                      <a:pPr indent="0" lvl="0" marL="0" rtl="0" algn="l">
                        <a:spcBef>
                          <a:spcPts val="0"/>
                        </a:spcBef>
                        <a:spcAft>
                          <a:spcPts val="0"/>
                        </a:spcAft>
                        <a:buNone/>
                      </a:pPr>
                      <a:r>
                        <a:rPr b="1" lang="en">
                          <a:solidFill>
                            <a:schemeClr val="dk1"/>
                          </a:solidFill>
                          <a:latin typeface="Roboto"/>
                          <a:ea typeface="Roboto"/>
                          <a:cs typeface="Roboto"/>
                          <a:sym typeface="Roboto"/>
                        </a:rPr>
                        <a:t>Thrifty Theo</a:t>
                      </a:r>
                      <a:endParaRPr b="1">
                        <a:solidFill>
                          <a:schemeClr val="dk1"/>
                        </a:solidFill>
                        <a:latin typeface="Roboto"/>
                        <a:ea typeface="Roboto"/>
                        <a:cs typeface="Roboto"/>
                        <a:sym typeface="Roboto"/>
                      </a:endParaRPr>
                    </a:p>
                    <a:p>
                      <a:pPr indent="0" lvl="0" marL="0" rtl="0" algn="l">
                        <a:spcBef>
                          <a:spcPts val="0"/>
                        </a:spcBef>
                        <a:spcAft>
                          <a:spcPts val="0"/>
                        </a:spcAft>
                        <a:buNone/>
                      </a:pPr>
                      <a:r>
                        <a:t/>
                      </a:r>
                      <a:endParaRPr b="1">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Likes having cash, so he saves his money</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Has more cash than Shannon</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Has loans that create extra debt</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Spent his money on cheap things that fall apart</a:t>
                      </a:r>
                      <a:endParaRPr>
                        <a:solidFill>
                          <a:schemeClr val="dk1"/>
                        </a:solidFill>
                        <a:latin typeface="Roboto"/>
                        <a:ea typeface="Roboto"/>
                        <a:cs typeface="Roboto"/>
                        <a:sym typeface="Roboto"/>
                      </a:endParaRPr>
                    </a:p>
                    <a:p>
                      <a:pPr indent="0" lvl="0" marL="457200" rtl="0" algn="l">
                        <a:spcBef>
                          <a:spcPts val="0"/>
                        </a:spcBef>
                        <a:spcAft>
                          <a:spcPts val="0"/>
                        </a:spcAft>
                        <a:buNone/>
                      </a:pPr>
                      <a:r>
                        <a:t/>
                      </a:r>
                      <a:endParaRPr>
                        <a:solidFill>
                          <a:schemeClr val="dk1"/>
                        </a:solidFill>
                        <a:latin typeface="Roboto"/>
                        <a:ea typeface="Roboto"/>
                        <a:cs typeface="Roboto"/>
                        <a:sym typeface="Roboto"/>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dk1"/>
                          </a:solidFill>
                          <a:latin typeface="Roboto"/>
                          <a:ea typeface="Roboto"/>
                          <a:cs typeface="Roboto"/>
                          <a:sym typeface="Roboto"/>
                        </a:rPr>
                        <a:t>Showy Shannon</a:t>
                      </a:r>
                      <a:endParaRPr b="1">
                        <a:solidFill>
                          <a:schemeClr val="dk1"/>
                        </a:solidFill>
                        <a:latin typeface="Roboto"/>
                        <a:ea typeface="Roboto"/>
                        <a:cs typeface="Roboto"/>
                        <a:sym typeface="Roboto"/>
                      </a:endParaRPr>
                    </a:p>
                    <a:p>
                      <a:pPr indent="0" lvl="0" marL="0" rtl="0" algn="l">
                        <a:spcBef>
                          <a:spcPts val="0"/>
                        </a:spcBef>
                        <a:spcAft>
                          <a:spcPts val="0"/>
                        </a:spcAft>
                        <a:buNone/>
                      </a:pPr>
                      <a:r>
                        <a:t/>
                      </a:r>
                      <a:endParaRPr b="1">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Invested in items that are increasing value and will last a long time</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Has less cash than Theo</a:t>
                      </a:r>
                      <a:endParaRPr>
                        <a:solidFill>
                          <a:schemeClr val="dk1"/>
                        </a:solidFill>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Has loans that she’ll be able to pay off with the higher salary she’ll earn with a medical degree</a:t>
                      </a:r>
                      <a:endParaRPr sz="1800">
                        <a:solidFill>
                          <a:srgbClr val="1F3A93"/>
                        </a:solidFill>
                        <a:latin typeface="Roboto"/>
                        <a:ea typeface="Roboto"/>
                        <a:cs typeface="Roboto"/>
                        <a:sym typeface="Roboto"/>
                      </a:endParaRPr>
                    </a:p>
                  </a:txBody>
                  <a:tcPr marT="91425" marB="91425" marR="91425" marL="91425">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115" name="Google Shape;115;p19"/>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Theo &amp; Shannon: </a:t>
            </a:r>
            <a:r>
              <a:rPr b="1" i="1" lang="en">
                <a:solidFill>
                  <a:srgbClr val="1F3A93"/>
                </a:solidFill>
                <a:latin typeface="Roboto Condensed"/>
                <a:ea typeface="Roboto Condensed"/>
                <a:cs typeface="Roboto Condensed"/>
                <a:sym typeface="Roboto Condensed"/>
              </a:rPr>
              <a:t>Continued</a:t>
            </a:r>
            <a:r>
              <a:rPr b="1" i="1" lang="en">
                <a:solidFill>
                  <a:srgbClr val="1F3A93"/>
                </a:solidFill>
                <a:latin typeface="Roboto Condensed"/>
                <a:ea typeface="Roboto Condensed"/>
                <a:cs typeface="Roboto Condensed"/>
                <a:sym typeface="Roboto Condensed"/>
              </a:rPr>
              <a:t>...</a:t>
            </a:r>
            <a:endParaRPr b="1" i="1">
              <a:solidFill>
                <a:srgbClr val="1F3A93"/>
              </a:solidFill>
              <a:latin typeface="Roboto Condensed"/>
              <a:ea typeface="Roboto Condensed"/>
              <a:cs typeface="Roboto Condensed"/>
              <a:sym typeface="Roboto Condensed"/>
            </a:endParaRPr>
          </a:p>
        </p:txBody>
      </p:sp>
      <p:pic>
        <p:nvPicPr>
          <p:cNvPr id="116" name="Google Shape;116;p19"/>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17" name="Google Shape;117;p19"/>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118" name="Google Shape;118;p19"/>
          <p:cNvSpPr txBox="1"/>
          <p:nvPr/>
        </p:nvSpPr>
        <p:spPr>
          <a:xfrm>
            <a:off x="470325" y="1153163"/>
            <a:ext cx="8155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2200">
                <a:solidFill>
                  <a:srgbClr val="00B2A9"/>
                </a:solidFill>
                <a:latin typeface="Roboto"/>
                <a:ea typeface="Roboto"/>
                <a:cs typeface="Roboto"/>
                <a:sym typeface="Roboto"/>
              </a:rPr>
              <a:t>In summary:</a:t>
            </a:r>
            <a:endParaRPr b="1" sz="2200">
              <a:solidFill>
                <a:srgbClr val="00B2A9"/>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1F3A93"/>
                </a:solidFill>
                <a:latin typeface="Roboto Condensed"/>
                <a:ea typeface="Roboto Condensed"/>
                <a:cs typeface="Roboto Condensed"/>
                <a:sym typeface="Roboto Condensed"/>
              </a:rPr>
              <a:t>Discussion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ct val="39285"/>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24" name="Google Shape;124;p2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25" name="Google Shape;125;p20"/>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26" name="Google Shape;126;p20"/>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127" name="Google Shape;127;p20"/>
          <p:cNvSpPr txBox="1"/>
          <p:nvPr/>
        </p:nvSpPr>
        <p:spPr>
          <a:xfrm>
            <a:off x="339150" y="2105625"/>
            <a:ext cx="8465700" cy="16725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Is cash a good marker of someone’s wealth?</a:t>
            </a:r>
            <a:endParaRPr sz="2000">
              <a:solidFill>
                <a:schemeClr val="dk1"/>
              </a:solidFill>
              <a:latin typeface="Roboto"/>
              <a:ea typeface="Roboto"/>
              <a:cs typeface="Roboto"/>
              <a:sym typeface="Roboto"/>
            </a:endParaRPr>
          </a:p>
          <a:p>
            <a:pPr indent="-355600" lvl="0" marL="457200" rtl="0" algn="l">
              <a:spcBef>
                <a:spcPts val="1000"/>
              </a:spcBef>
              <a:spcAft>
                <a:spcPts val="0"/>
              </a:spcAft>
              <a:buClr>
                <a:schemeClr val="dk1"/>
              </a:buClr>
              <a:buSzPts val="2000"/>
              <a:buFont typeface="Roboto"/>
              <a:buChar char="●"/>
            </a:pPr>
            <a:r>
              <a:rPr lang="en" sz="2000">
                <a:solidFill>
                  <a:schemeClr val="dk1"/>
                </a:solidFill>
                <a:latin typeface="Roboto"/>
                <a:ea typeface="Roboto"/>
                <a:cs typeface="Roboto"/>
                <a:sym typeface="Roboto"/>
              </a:rPr>
              <a:t>What do you miss by only looking at someone’s amount of cash to determine their financial position?</a:t>
            </a:r>
            <a:endParaRPr sz="2000">
              <a:solidFill>
                <a:schemeClr val="dk1"/>
              </a:solidFill>
              <a:latin typeface="Roboto"/>
              <a:ea typeface="Roboto"/>
              <a:cs typeface="Roboto"/>
              <a:sym typeface="Roboto"/>
            </a:endParaRPr>
          </a:p>
          <a:p>
            <a:pPr indent="-355600" lvl="0" marL="457200" rtl="0" algn="l">
              <a:spcBef>
                <a:spcPts val="1000"/>
              </a:spcBef>
              <a:spcAft>
                <a:spcPts val="1000"/>
              </a:spcAft>
              <a:buClr>
                <a:schemeClr val="dk1"/>
              </a:buClr>
              <a:buSzPts val="2000"/>
              <a:buFont typeface="Roboto"/>
              <a:buChar char="●"/>
            </a:pPr>
            <a:r>
              <a:rPr lang="en" sz="2000">
                <a:solidFill>
                  <a:schemeClr val="dk1"/>
                </a:solidFill>
                <a:latin typeface="Roboto"/>
                <a:ea typeface="Roboto"/>
                <a:cs typeface="Roboto"/>
                <a:sym typeface="Roboto"/>
              </a:rPr>
              <a:t>Does this surprise you?</a:t>
            </a:r>
            <a:endParaRPr sz="2000">
              <a:latin typeface="Roboto"/>
              <a:ea typeface="Roboto"/>
              <a:cs typeface="Roboto"/>
              <a:sym typeface="Roboto"/>
            </a:endParaRPr>
          </a:p>
        </p:txBody>
      </p:sp>
      <p:sp>
        <p:nvSpPr>
          <p:cNvPr id="128" name="Google Shape;128;p20"/>
          <p:cNvSpPr txBox="1"/>
          <p:nvPr/>
        </p:nvSpPr>
        <p:spPr>
          <a:xfrm>
            <a:off x="470325" y="1305563"/>
            <a:ext cx="8155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2200">
                <a:solidFill>
                  <a:srgbClr val="00B2A9"/>
                </a:solidFill>
                <a:latin typeface="Roboto"/>
                <a:ea typeface="Roboto"/>
                <a:cs typeface="Roboto"/>
                <a:sym typeface="Roboto"/>
              </a:rPr>
              <a:t>Is Theo or Shannon in a better financial position?</a:t>
            </a:r>
            <a:endParaRPr b="1" sz="2200">
              <a:solidFill>
                <a:srgbClr val="00B2A9"/>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animEffect filter="fade" transition="in">
                                      <p:cBhvr>
                                        <p:cTn dur="1000"/>
                                        <p:tgtEl>
                                          <p:spTgt spid="1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animEffect filter="fade" transition="in">
                                      <p:cBhvr>
                                        <p:cTn dur="1000"/>
                                        <p:tgtEl>
                                          <p:spTgt spid="1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animEffect filter="fade" transition="in">
                                      <p:cBhvr>
                                        <p:cTn dur="1000"/>
                                        <p:tgtEl>
                                          <p:spTgt spid="12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311700" y="3212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Discussion </a:t>
            </a:r>
            <a:endParaRPr b="1">
              <a:solidFill>
                <a:srgbClr val="1F3A93"/>
              </a:solidFill>
              <a:latin typeface="Roboto Condensed"/>
              <a:ea typeface="Roboto Condensed"/>
              <a:cs typeface="Roboto Condensed"/>
              <a:sym typeface="Roboto Condensed"/>
            </a:endParaRPr>
          </a:p>
        </p:txBody>
      </p:sp>
      <p:cxnSp>
        <p:nvCxnSpPr>
          <p:cNvPr id="134" name="Google Shape;134;p2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35" name="Google Shape;135;p21"/>
          <p:cNvPicPr preferRelativeResize="0"/>
          <p:nvPr/>
        </p:nvPicPr>
        <p:blipFill>
          <a:blip r:embed="rId3">
            <a:alphaModFix/>
          </a:blip>
          <a:stretch>
            <a:fillRect/>
          </a:stretch>
        </p:blipFill>
        <p:spPr>
          <a:xfrm>
            <a:off x="7874914" y="-46400"/>
            <a:ext cx="1041770" cy="1001790"/>
          </a:xfrm>
          <a:prstGeom prst="rect">
            <a:avLst/>
          </a:prstGeom>
          <a:noFill/>
          <a:ln>
            <a:noFill/>
          </a:ln>
        </p:spPr>
      </p:pic>
      <p:pic>
        <p:nvPicPr>
          <p:cNvPr id="136" name="Google Shape;136;p21"/>
          <p:cNvPicPr preferRelativeResize="0"/>
          <p:nvPr/>
        </p:nvPicPr>
        <p:blipFill>
          <a:blip r:embed="rId4">
            <a:alphaModFix/>
          </a:blip>
          <a:stretch>
            <a:fillRect/>
          </a:stretch>
        </p:blipFill>
        <p:spPr>
          <a:xfrm>
            <a:off x="7797174" y="-46400"/>
            <a:ext cx="1197252" cy="1151298"/>
          </a:xfrm>
          <a:prstGeom prst="rect">
            <a:avLst/>
          </a:prstGeom>
          <a:noFill/>
          <a:ln>
            <a:noFill/>
          </a:ln>
        </p:spPr>
      </p:pic>
      <p:sp>
        <p:nvSpPr>
          <p:cNvPr id="137" name="Google Shape;137;p21"/>
          <p:cNvSpPr txBox="1"/>
          <p:nvPr/>
        </p:nvSpPr>
        <p:spPr>
          <a:xfrm>
            <a:off x="0" y="1163500"/>
            <a:ext cx="9144000" cy="193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900">
              <a:solidFill>
                <a:schemeClr val="dk1"/>
              </a:solidFill>
              <a:latin typeface="Roboto"/>
              <a:ea typeface="Roboto"/>
              <a:cs typeface="Roboto"/>
              <a:sym typeface="Roboto"/>
            </a:endParaRPr>
          </a:p>
          <a:p>
            <a:pPr indent="0" lvl="0" marL="0" rtl="0" algn="ctr">
              <a:spcBef>
                <a:spcPts val="0"/>
              </a:spcBef>
              <a:spcAft>
                <a:spcPts val="0"/>
              </a:spcAft>
              <a:buNone/>
            </a:pPr>
            <a:r>
              <a:rPr b="1" i="1" lang="en" sz="1900">
                <a:solidFill>
                  <a:srgbClr val="1F3A92"/>
                </a:solidFill>
                <a:latin typeface="Roboto"/>
                <a:ea typeface="Roboto"/>
                <a:cs typeface="Roboto"/>
                <a:sym typeface="Roboto"/>
              </a:rPr>
              <a:t>If you want to know if someone is in a good financial position, </a:t>
            </a:r>
            <a:endParaRPr b="1" i="1" sz="1900">
              <a:solidFill>
                <a:srgbClr val="1F3A92"/>
              </a:solidFill>
              <a:latin typeface="Roboto"/>
              <a:ea typeface="Roboto"/>
              <a:cs typeface="Roboto"/>
              <a:sym typeface="Roboto"/>
            </a:endParaRPr>
          </a:p>
          <a:p>
            <a:pPr indent="0" lvl="0" marL="0" rtl="0" algn="ctr">
              <a:spcBef>
                <a:spcPts val="0"/>
              </a:spcBef>
              <a:spcAft>
                <a:spcPts val="0"/>
              </a:spcAft>
              <a:buNone/>
            </a:pPr>
            <a:r>
              <a:rPr b="1" i="1" lang="en" sz="1900">
                <a:solidFill>
                  <a:srgbClr val="1F3A92"/>
                </a:solidFill>
                <a:latin typeface="Roboto"/>
                <a:ea typeface="Roboto"/>
                <a:cs typeface="Roboto"/>
                <a:sym typeface="Roboto"/>
              </a:rPr>
              <a:t>Simply looking at how much cash they have is not enough. </a:t>
            </a:r>
            <a:endParaRPr b="1" i="1" sz="1900">
              <a:solidFill>
                <a:srgbClr val="1F3A92"/>
              </a:solidFill>
              <a:latin typeface="Roboto"/>
              <a:ea typeface="Roboto"/>
              <a:cs typeface="Roboto"/>
              <a:sym typeface="Roboto"/>
            </a:endParaRPr>
          </a:p>
          <a:p>
            <a:pPr indent="0" lvl="0" marL="0" rtl="0" algn="ctr">
              <a:spcBef>
                <a:spcPts val="0"/>
              </a:spcBef>
              <a:spcAft>
                <a:spcPts val="0"/>
              </a:spcAft>
              <a:buNone/>
            </a:pPr>
            <a:r>
              <a:t/>
            </a:r>
            <a:endParaRPr b="1" i="1" sz="1900">
              <a:solidFill>
                <a:srgbClr val="1F3A92"/>
              </a:solidFill>
              <a:latin typeface="Roboto"/>
              <a:ea typeface="Roboto"/>
              <a:cs typeface="Roboto"/>
              <a:sym typeface="Roboto"/>
            </a:endParaRPr>
          </a:p>
          <a:p>
            <a:pPr indent="0" lvl="0" marL="0" rtl="0" algn="ctr">
              <a:spcBef>
                <a:spcPts val="0"/>
              </a:spcBef>
              <a:spcAft>
                <a:spcPts val="0"/>
              </a:spcAft>
              <a:buNone/>
            </a:pPr>
            <a:r>
              <a:t/>
            </a:r>
            <a:endParaRPr b="1" i="1" sz="1900">
              <a:solidFill>
                <a:srgbClr val="1F3A92"/>
              </a:solidFill>
              <a:latin typeface="Roboto"/>
              <a:ea typeface="Roboto"/>
              <a:cs typeface="Roboto"/>
              <a:sym typeface="Roboto"/>
            </a:endParaRPr>
          </a:p>
          <a:p>
            <a:pPr indent="0" lvl="0" marL="0" rtl="0" algn="ctr">
              <a:spcBef>
                <a:spcPts val="0"/>
              </a:spcBef>
              <a:spcAft>
                <a:spcPts val="0"/>
              </a:spcAft>
              <a:buNone/>
            </a:pPr>
            <a:r>
              <a:rPr b="1" lang="en" sz="1900">
                <a:solidFill>
                  <a:srgbClr val="1F3A92"/>
                </a:solidFill>
                <a:latin typeface="Roboto"/>
                <a:ea typeface="Roboto"/>
                <a:cs typeface="Roboto"/>
                <a:sym typeface="Roboto"/>
              </a:rPr>
              <a:t>What else should you consider?</a:t>
            </a:r>
            <a:endParaRPr b="1" sz="1900">
              <a:solidFill>
                <a:srgbClr val="1F3A92"/>
              </a:solidFill>
              <a:latin typeface="Roboto"/>
              <a:ea typeface="Roboto"/>
              <a:cs typeface="Roboto"/>
              <a:sym typeface="Roboto"/>
            </a:endParaRPr>
          </a:p>
        </p:txBody>
      </p:sp>
      <p:pic>
        <p:nvPicPr>
          <p:cNvPr id="138" name="Google Shape;138;p21"/>
          <p:cNvPicPr preferRelativeResize="0"/>
          <p:nvPr/>
        </p:nvPicPr>
        <p:blipFill>
          <a:blip r:embed="rId5">
            <a:alphaModFix/>
          </a:blip>
          <a:stretch>
            <a:fillRect/>
          </a:stretch>
        </p:blipFill>
        <p:spPr>
          <a:xfrm>
            <a:off x="433350" y="2969401"/>
            <a:ext cx="1941474" cy="1941474"/>
          </a:xfrm>
          <a:prstGeom prst="rect">
            <a:avLst/>
          </a:prstGeom>
          <a:noFill/>
          <a:ln>
            <a:noFill/>
          </a:ln>
        </p:spPr>
      </p:pic>
      <p:pic>
        <p:nvPicPr>
          <p:cNvPr id="139" name="Google Shape;139;p21"/>
          <p:cNvPicPr preferRelativeResize="0"/>
          <p:nvPr/>
        </p:nvPicPr>
        <p:blipFill>
          <a:blip r:embed="rId6">
            <a:alphaModFix/>
          </a:blip>
          <a:stretch>
            <a:fillRect/>
          </a:stretch>
        </p:blipFill>
        <p:spPr>
          <a:xfrm>
            <a:off x="2545292" y="2969401"/>
            <a:ext cx="1941474" cy="1941474"/>
          </a:xfrm>
          <a:prstGeom prst="rect">
            <a:avLst/>
          </a:prstGeom>
          <a:noFill/>
          <a:ln>
            <a:noFill/>
          </a:ln>
        </p:spPr>
      </p:pic>
      <p:pic>
        <p:nvPicPr>
          <p:cNvPr id="140" name="Google Shape;140;p21"/>
          <p:cNvPicPr preferRelativeResize="0"/>
          <p:nvPr/>
        </p:nvPicPr>
        <p:blipFill>
          <a:blip r:embed="rId7">
            <a:alphaModFix/>
          </a:blip>
          <a:stretch>
            <a:fillRect/>
          </a:stretch>
        </p:blipFill>
        <p:spPr>
          <a:xfrm>
            <a:off x="4657234" y="2969401"/>
            <a:ext cx="1941474" cy="1941474"/>
          </a:xfrm>
          <a:prstGeom prst="rect">
            <a:avLst/>
          </a:prstGeom>
          <a:noFill/>
          <a:ln>
            <a:noFill/>
          </a:ln>
        </p:spPr>
      </p:pic>
      <p:pic>
        <p:nvPicPr>
          <p:cNvPr id="141" name="Google Shape;141;p21"/>
          <p:cNvPicPr preferRelativeResize="0"/>
          <p:nvPr/>
        </p:nvPicPr>
        <p:blipFill>
          <a:blip r:embed="rId8">
            <a:alphaModFix/>
          </a:blip>
          <a:stretch>
            <a:fillRect/>
          </a:stretch>
        </p:blipFill>
        <p:spPr>
          <a:xfrm>
            <a:off x="6769176" y="2969401"/>
            <a:ext cx="1941474" cy="19414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