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Lst>
  <p:sldSz cy="5143500" cx="9144000"/>
  <p:notesSz cx="6858000" cy="9144000"/>
  <p:embeddedFontLst>
    <p:embeddedFont>
      <p:font typeface="Roboto"/>
      <p:regular r:id="rId71"/>
      <p:bold r:id="rId72"/>
      <p:italic r:id="rId73"/>
      <p:boldItalic r:id="rId74"/>
    </p:embeddedFont>
    <p:embeddedFont>
      <p:font typeface="Roboto Condensed"/>
      <p:regular r:id="rId75"/>
      <p:bold r:id="rId76"/>
      <p:italic r:id="rId77"/>
      <p:boldItalic r:id="rId78"/>
    </p:embeddedFont>
    <p:embeddedFont>
      <p:font typeface="Raleway Medium"/>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0AA2F96-AED9-4DC3-AACA-A485E0C5D9D4}">
  <a:tblStyle styleId="{00AA2F96-AED9-4DC3-AACA-A485E0C5D9D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RalewayMedium-bold.fntdata"/><Relationship Id="rId82" Type="http://schemas.openxmlformats.org/officeDocument/2006/relationships/font" Target="fonts/RalewayMedium-boldItalic.fntdata"/><Relationship Id="rId81" Type="http://schemas.openxmlformats.org/officeDocument/2006/relationships/font" Target="fonts/RalewayMedium-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4.xml"/><Relationship Id="rId75" Type="http://schemas.openxmlformats.org/officeDocument/2006/relationships/font" Target="fonts/RobotoCondensed-regular.fntdata"/><Relationship Id="rId30" Type="http://schemas.openxmlformats.org/officeDocument/2006/relationships/slide" Target="slides/slide23.xml"/><Relationship Id="rId74" Type="http://schemas.openxmlformats.org/officeDocument/2006/relationships/font" Target="fonts/Roboto-boldItalic.fntdata"/><Relationship Id="rId33" Type="http://schemas.openxmlformats.org/officeDocument/2006/relationships/slide" Target="slides/slide26.xml"/><Relationship Id="rId77" Type="http://schemas.openxmlformats.org/officeDocument/2006/relationships/font" Target="fonts/RobotoCondensed-italic.fntdata"/><Relationship Id="rId32" Type="http://schemas.openxmlformats.org/officeDocument/2006/relationships/slide" Target="slides/slide25.xml"/><Relationship Id="rId76" Type="http://schemas.openxmlformats.org/officeDocument/2006/relationships/font" Target="fonts/RobotoCondensed-bold.fntdata"/><Relationship Id="rId35" Type="http://schemas.openxmlformats.org/officeDocument/2006/relationships/slide" Target="slides/slide28.xml"/><Relationship Id="rId79" Type="http://schemas.openxmlformats.org/officeDocument/2006/relationships/font" Target="fonts/RalewayMedium-regular.fntdata"/><Relationship Id="rId34" Type="http://schemas.openxmlformats.org/officeDocument/2006/relationships/slide" Target="slides/slide27.xml"/><Relationship Id="rId78" Type="http://schemas.openxmlformats.org/officeDocument/2006/relationships/font" Target="fonts/RobotoCondensed-boldItalic.fntdata"/><Relationship Id="rId71" Type="http://schemas.openxmlformats.org/officeDocument/2006/relationships/font" Target="fonts/Roboto-regular.fntdata"/><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mission_pages/station/expeditions/index.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sa.gov/mission_pages/station/expeditions/index.html"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tstalkscience.ca/educational-resources/stem-in-context/why-a-trip-outer-space-could-be-bad-your-bon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tstalkscience.ca/educational-resources/stem-in-context/why-a-trip-outer-space-could-be-bad-your-bone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tstalkscience.ca/educational-resources/stem-in-context/why-a-trip-outer-space-could-be-bad-your-bones"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tstalkscience.ca/educational-resources/stem-in-context/why-a-trip-outer-space-could-be-bad-your-bone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etstalkscience.ca/educational-resources/stem-in-context/why-a-trip-outer-space-could-be-bad-your-bon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mlF3xDB4opae2-X1KnqJdtygmYfp7IZ/view?usp=sharing" TargetMode="External"/><Relationship Id="rId3" Type="http://schemas.openxmlformats.org/officeDocument/2006/relationships/hyperlink" Target="https://drive.google.com/file/d/1cbOBoih3xtu2_99N5fdLyiEfBxEeHNtu/view?usp=shar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ZHgMPV_VZsw9gtHQ5bkri7mU-YK6EP1g/view?usp=sharing" TargetMode="External"/><Relationship Id="rId3" Type="http://schemas.openxmlformats.org/officeDocument/2006/relationships/hyperlink" Target="https://drive.google.com/file/d/1ZkuTah94-iu75o0Mm279zLdNW-QxFdiB/view?usp=sharing"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Qo6CE2C3QOc8UAeAW1ZMLRTu3zADMEgO/view?usp=sharing" TargetMode="External"/><Relationship Id="rId3" Type="http://schemas.openxmlformats.org/officeDocument/2006/relationships/hyperlink" Target="https://drive.google.com/file/d/1iXy1AZtx6mbEwEVjMqra_6eAOrLiHLIm/view?usp=sharing"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zygotebrowndesigns.com/post/diy-cardbaord-astronaut-helmet" TargetMode="External"/><Relationship Id="rId3" Type="http://schemas.openxmlformats.org/officeDocument/2006/relationships/hyperlink" Target="https://www.schneidy.com/project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CbCjmU5m7tbkBcGbvqM7iRuKM5c0weQc/view?usp=sharing"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86YLFOog4GM"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3O6LQNFzFFlnVYLuW8GuHffyFklHv3sg/view?usp=sharing"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atesmathlessons.com/intro-to-slope-intercept-form.html"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98466ce74f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98466ce74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4059532411_0_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4059532411_0_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4059532411_0_7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4059532411_0_7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4059532411_0_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4059532411_0_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4059532411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4059532411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4059532411_0_7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4059532411_0_7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f47f1245e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f47f1245e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the ISS. You can access more (optional) information by </a:t>
            </a:r>
            <a:r>
              <a:rPr lang="en" u="sng">
                <a:solidFill>
                  <a:schemeClr val="hlink"/>
                </a:solidFill>
                <a:hlinkClick r:id="rId2"/>
              </a:rPr>
              <a:t>clicking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14059532411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14059532411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the ISS. You can access more (optional) information by </a:t>
            </a:r>
            <a:r>
              <a:rPr lang="en" u="sng">
                <a:solidFill>
                  <a:schemeClr val="hlink"/>
                </a:solidFill>
                <a:hlinkClick r:id="rId2"/>
              </a:rPr>
              <a:t>clicking here</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4059532411_0_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4059532411_0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the ISS.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405953241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405953241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a:t>
            </a:r>
            <a:r>
              <a:rPr lang="en">
                <a:solidFill>
                  <a:schemeClr val="dk1"/>
                </a:solidFill>
              </a:rPr>
              <a:t> bone density.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405953241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1405953241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f47f1245ec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f47f1245ec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4059532411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4059532411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4059532411_0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14059532411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4059532411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4059532411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4059532411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4059532411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4059532411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14059532411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4059532411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4059532411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4059532411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4059532411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bone density.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e5d7ad2be2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e5d7ad2be2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Discuss the questions on the slide from the previous video to ensure students understand the lesson on bone </a:t>
            </a:r>
            <a:r>
              <a:rPr lang="en">
                <a:solidFill>
                  <a:schemeClr val="dk1"/>
                </a:solidFill>
              </a:rPr>
              <a:t>density (answers are below).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Answers: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Name some possible negative effects on astronauts while in the reduced gravity of a long duration mission?</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Bone loss, loss of muscle mass and strength, radiation, stress.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is essential for astronauts on long-duration missions in space to maintain healthy bones, muscles, and heart?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Exercise.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Compare the time it could take for a 50 year old woman to lose 2% of bone mass in her hip with the time it could take an astronaut in space to lose the same amount.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The woman on Earth could lose 2% in one year, while the astronaut in space could lose 2% in one month.</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types of activities help keep the astronaut’s heart and circulatory system healthy?</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Running and cycling.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is the name of the treadmill on the ISS, and what type of exercise does it provide?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COLBERT (treadmill), aerobic exercise.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type of exercise involves lifting or moving a mass?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Resistive exercise.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device on the ISS simulates weight-bearing exercise?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Advanced Resistive Exercise Device (ARED).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type of exercise in space can help the astronaut avoid bone loss?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Resistive or weight- bearing exercise.</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4059532411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4059532411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and pass out </a:t>
            </a:r>
            <a:r>
              <a:rPr lang="en" u="sng">
                <a:solidFill>
                  <a:schemeClr val="hlink"/>
                </a:solidFill>
                <a:hlinkClick r:id="rId2"/>
              </a:rPr>
              <a:t>this worksheet</a:t>
            </a:r>
            <a:r>
              <a:rPr lang="en">
                <a:solidFill>
                  <a:schemeClr val="dk1"/>
                </a:solidFill>
              </a:rPr>
              <a:t> for </a:t>
            </a:r>
            <a:r>
              <a:rPr lang="en">
                <a:solidFill>
                  <a:schemeClr val="dk1"/>
                </a:solidFill>
              </a:rPr>
              <a:t>students</a:t>
            </a:r>
            <a:r>
              <a:rPr lang="en">
                <a:solidFill>
                  <a:schemeClr val="dk1"/>
                </a:solidFill>
              </a:rPr>
              <a:t> to complete in small groups or </a:t>
            </a:r>
            <a:r>
              <a:rPr lang="en">
                <a:solidFill>
                  <a:schemeClr val="dk1"/>
                </a:solidFill>
              </a:rPr>
              <a:t>individually</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Access the answer sheet for the problems by </a:t>
            </a:r>
            <a:r>
              <a:rPr lang="en" u="sng">
                <a:solidFill>
                  <a:schemeClr val="hlink"/>
                </a:solidFill>
                <a:hlinkClick r:id="rId3"/>
              </a:rPr>
              <a:t>clicking here</a:t>
            </a:r>
            <a:r>
              <a:rPr lang="en">
                <a:solidFill>
                  <a:schemeClr val="dk1"/>
                </a:solidFill>
              </a:rPr>
              <a:t>.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b937bd05a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9b937bd05a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on paper or discuss as a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f47f1245e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f47f1245e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40595324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140595324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4059532411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4059532411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405953241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405953241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405953241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405953241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4059532411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14059532411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exercising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4059532411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14059532411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exercising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4059532411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14059532411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14059532411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14059532411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4059532411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4059532411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4059532411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14059532411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exercising in space.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f47f1245ec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f47f1245e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14059532411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14059532411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and pass out </a:t>
            </a:r>
            <a:r>
              <a:rPr lang="en" u="sng">
                <a:solidFill>
                  <a:schemeClr val="hlink"/>
                </a:solidFill>
                <a:hlinkClick r:id="rId2"/>
              </a:rPr>
              <a:t>this worksheet</a:t>
            </a:r>
            <a:r>
              <a:rPr lang="en">
                <a:solidFill>
                  <a:schemeClr val="dk1"/>
                </a:solidFill>
              </a:rPr>
              <a:t> for students to complete in small groups or individually.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Access the answer sheet for the problems by </a:t>
            </a:r>
            <a:r>
              <a:rPr lang="en" u="sng">
                <a:solidFill>
                  <a:schemeClr val="hlink"/>
                </a:solidFill>
                <a:hlinkClick r:id="rId3"/>
              </a:rPr>
              <a:t>clicking here</a:t>
            </a:r>
            <a:r>
              <a:rPr lang="en">
                <a:solidFill>
                  <a:schemeClr val="dk1"/>
                </a:solidFill>
              </a:rPr>
              <a:t>.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4059532411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14059532411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answer this question on paper or discuss as a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14059532411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14059532411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1405953241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1405953241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405953241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1405953241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14059532411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14059532411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4059532411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14059532411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walking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14059532411_0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14059532411_0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Watch the video on the slide to learn more about walking in space.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4059532411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14059532411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4059532411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4059532411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f47f1245e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f47f1245e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14059532411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14059532411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4059532411_0_5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14059532411_0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4059532411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4059532411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space suits.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14059532411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14059532411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Print and pass out </a:t>
            </a:r>
            <a:r>
              <a:rPr lang="en" u="sng">
                <a:solidFill>
                  <a:schemeClr val="hlink"/>
                </a:solidFill>
                <a:hlinkClick r:id="rId2"/>
              </a:rPr>
              <a:t>this worksheet</a:t>
            </a:r>
            <a:r>
              <a:rPr lang="en">
                <a:solidFill>
                  <a:schemeClr val="dk1"/>
                </a:solidFill>
              </a:rPr>
              <a:t> for students to complete in small groups or individually. Note: if you do not have access to graphing </a:t>
            </a:r>
            <a:r>
              <a:rPr lang="en">
                <a:solidFill>
                  <a:schemeClr val="dk1"/>
                </a:solidFill>
              </a:rPr>
              <a:t>calculates</a:t>
            </a:r>
            <a:r>
              <a:rPr lang="en">
                <a:solidFill>
                  <a:schemeClr val="dk1"/>
                </a:solidFill>
              </a:rPr>
              <a:t>, skip questions 11-15.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Access the answer sheet for the problems by </a:t>
            </a:r>
            <a:r>
              <a:rPr lang="en" u="sng">
                <a:solidFill>
                  <a:schemeClr val="hlink"/>
                </a:solidFill>
                <a:hlinkClick r:id="rId3"/>
              </a:rPr>
              <a:t>clicking here</a:t>
            </a:r>
            <a:r>
              <a:rPr lang="en">
                <a:solidFill>
                  <a:schemeClr val="dk1"/>
                </a:solidFill>
              </a:rPr>
              <a:t>. </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14059532411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14059532411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draw an example of what their </a:t>
            </a:r>
            <a:r>
              <a:rPr lang="en">
                <a:solidFill>
                  <a:schemeClr val="dk1"/>
                </a:solidFill>
              </a:rPr>
              <a:t>space suit</a:t>
            </a:r>
            <a:r>
              <a:rPr lang="en">
                <a:solidFill>
                  <a:schemeClr val="dk1"/>
                </a:solidFill>
              </a:rPr>
              <a:t> might look like!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14059532411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14059532411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4059532411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14059532411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u="sng">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write down their answers and/or share out as a class </a:t>
            </a:r>
            <a:endParaRPr>
              <a:solidFill>
                <a:schemeClr val="dk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14059532411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14059532411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objectives for the day, so students know what is expected of their learning</a:t>
            </a:r>
            <a:endParaRPr u="sng"/>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4059532411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14059532411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Review the agenda for the day</a:t>
            </a:r>
            <a:endParaRPr>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14059532411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14059532411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Introduce the challenge to students and begin brainstorming how to create the space suit helmet using facility allowed materials like cardboard, duct tape, paper, boxes, etc. If allowed you can use pipe cleaners, string, yarn, pom poms, and other crafts materials.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Image source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3"/>
              </a:rPr>
              <a:t>Image source</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ab2db6014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g25ab2db6014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AutoNum type="arabicPeriod"/>
            </a:pPr>
            <a:r>
              <a:rPr lang="en">
                <a:solidFill>
                  <a:schemeClr val="dk1"/>
                </a:solidFill>
              </a:rPr>
              <a:t>Explain to students that by the end of this unit, they will be asked to create a space suit helmet from cardboard. Anytime something sparks their imagination, they should make a note of it. Explain BreakFree’s monthly contest and pass out the </a:t>
            </a:r>
            <a:r>
              <a:rPr lang="en" u="sng">
                <a:solidFill>
                  <a:schemeClr val="hlink"/>
                </a:solidFill>
                <a:hlinkClick r:id="rId2"/>
              </a:rPr>
              <a:t>Note to Students</a:t>
            </a:r>
            <a:r>
              <a:rPr lang="en">
                <a:solidFill>
                  <a:schemeClr val="dk1"/>
                </a:solidFill>
              </a:rPr>
              <a:t>.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14059532411_0_6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3" name="Google Shape;773;g14059532411_0_6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u="sng">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challenge last year was an entire space suit and this was the winner. This year, we narrowed the challenge to a space suit challenge.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14059532411_0_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14059532411_0_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While </a:t>
            </a:r>
            <a:r>
              <a:rPr lang="en">
                <a:solidFill>
                  <a:schemeClr val="dk1"/>
                </a:solidFill>
              </a:rPr>
              <a:t>students</a:t>
            </a:r>
            <a:r>
              <a:rPr lang="en">
                <a:solidFill>
                  <a:schemeClr val="dk1"/>
                </a:solidFill>
              </a:rPr>
              <a:t> are building, play this </a:t>
            </a:r>
            <a:r>
              <a:rPr lang="en" u="sng">
                <a:solidFill>
                  <a:schemeClr val="hlink"/>
                </a:solidFill>
                <a:hlinkClick r:id="rId2"/>
              </a:rPr>
              <a:t>live video feed</a:t>
            </a:r>
            <a:r>
              <a:rPr lang="en">
                <a:solidFill>
                  <a:schemeClr val="dk1"/>
                </a:solidFill>
              </a:rPr>
              <a:t> from the ISS! </a:t>
            </a:r>
            <a:endParaRPr>
              <a:solidFill>
                <a:schemeClr val="dk1"/>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14059532411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1405953241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Teacher notes: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Have students share their space suits with the class. </a:t>
            </a:r>
            <a:endParaRPr>
              <a:solidFill>
                <a:schemeClr val="dk1"/>
              </a:solidFill>
            </a:endParaRPr>
          </a:p>
          <a:p>
            <a:pPr indent="-298450" lvl="0" marL="457200" rtl="0" algn="l">
              <a:spcBef>
                <a:spcPts val="0"/>
              </a:spcBef>
              <a:spcAft>
                <a:spcPts val="0"/>
              </a:spcAft>
              <a:buClr>
                <a:schemeClr val="dk1"/>
              </a:buClr>
              <a:buSzPts val="1100"/>
              <a:buAutoNum type="arabicPeriod"/>
            </a:pPr>
            <a:r>
              <a:rPr lang="en">
                <a:solidFill>
                  <a:schemeClr val="dk1"/>
                </a:solidFill>
              </a:rPr>
              <a:t>Remind students to complete </a:t>
            </a:r>
            <a:r>
              <a:rPr lang="en" u="sng">
                <a:solidFill>
                  <a:schemeClr val="hlink"/>
                </a:solidFill>
                <a:hlinkClick r:id="rId2"/>
              </a:rPr>
              <a:t>Daily Learning Log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13ee5d02fe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13ee5d02fe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4059532411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4059532411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4059532411_0_6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4059532411_0_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4059532411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4059532411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dk1"/>
                </a:solidFill>
              </a:rPr>
              <a:t>Teacher notes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the information on the slide to learn more about slope y-intercept.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2"/>
              </a:rPr>
              <a:t>Content source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8" name="Shape 58"/>
        <p:cNvGrpSpPr/>
        <p:nvPr/>
      </p:nvGrpSpPr>
      <p:grpSpPr>
        <a:xfrm>
          <a:off x="0" y="0"/>
          <a:ext cx="0" cy="0"/>
          <a:chOff x="0" y="0"/>
          <a:chExt cx="0" cy="0"/>
        </a:xfrm>
      </p:grpSpPr>
      <p:sp>
        <p:nvSpPr>
          <p:cNvPr id="59" name="Google Shape;5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 name="Google Shape;6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61" name="Google Shape;6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2" name="Shape 62"/>
        <p:cNvGrpSpPr/>
        <p:nvPr/>
      </p:nvGrpSpPr>
      <p:grpSpPr>
        <a:xfrm>
          <a:off x="0" y="0"/>
          <a:ext cx="0" cy="0"/>
          <a:chOff x="0" y="0"/>
          <a:chExt cx="0" cy="0"/>
        </a:xfrm>
      </p:grpSpPr>
      <p:sp>
        <p:nvSpPr>
          <p:cNvPr id="63" name="Google Shape;63;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3600"/>
              <a:buNone/>
              <a:defRPr sz="3600"/>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64" name="Google Shape;6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2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youtube.com/watch?v=Z65mz__8DQ0" TargetMode="External"/><Relationship Id="rId4"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youtube.com/watch?v=-Y04Zic1-r4" TargetMode="Externa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ww.youtube.com/watch?v=SKwLEsulVaw" TargetMode="External"/><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www.youtube.com/watch?v=irCmnn5vIRQ" TargetMode="External"/><Relationship Id="rId4" Type="http://schemas.openxmlformats.org/officeDocument/2006/relationships/image" Target="../media/image1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www.youtube.com/watch?v=P9VBkCpO-JU" TargetMode="External"/><Relationship Id="rId4" Type="http://schemas.openxmlformats.org/officeDocument/2006/relationships/image" Target="../media/image1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youtube.com/watch?v=Qr1Q48xrsdE" TargetMode="External"/><Relationship Id="rId4" Type="http://schemas.openxmlformats.org/officeDocument/2006/relationships/image" Target="../media/image1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www.youtube.com/watch?v=hQrm-akse7I" TargetMode="External"/><Relationship Id="rId4" Type="http://schemas.openxmlformats.org/officeDocument/2006/relationships/image" Target="../media/image1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19.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www.youtube.com/watch?v=86YLFOog4GM" TargetMode="External"/><Relationship Id="rId4" Type="http://schemas.openxmlformats.org/officeDocument/2006/relationships/image" Target="../media/image12.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96" name="Shape 96"/>
        <p:cNvGrpSpPr/>
        <p:nvPr/>
      </p:nvGrpSpPr>
      <p:grpSpPr>
        <a:xfrm>
          <a:off x="0" y="0"/>
          <a:ext cx="0" cy="0"/>
          <a:chOff x="0" y="0"/>
          <a:chExt cx="0" cy="0"/>
        </a:xfrm>
      </p:grpSpPr>
      <p:sp>
        <p:nvSpPr>
          <p:cNvPr id="97" name="Google Shape;97;p24"/>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4"/>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UNEXPLORED</a:t>
            </a:r>
            <a:endParaRPr b="1" sz="4800">
              <a:solidFill>
                <a:schemeClr val="lt1"/>
              </a:solidFill>
              <a:latin typeface="Roboto Condensed"/>
              <a:ea typeface="Roboto Condensed"/>
              <a:cs typeface="Roboto Condensed"/>
              <a:sym typeface="Roboto Condensed"/>
            </a:endParaRPr>
          </a:p>
        </p:txBody>
      </p:sp>
      <p:cxnSp>
        <p:nvCxnSpPr>
          <p:cNvPr id="99" name="Google Shape;99;p24"/>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00" name="Google Shape;100;p24"/>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101" name="Google Shape;101;p24"/>
          <p:cNvPicPr preferRelativeResize="0"/>
          <p:nvPr/>
        </p:nvPicPr>
        <p:blipFill rotWithShape="1">
          <a:blip r:embed="rId4">
            <a:alphaModFix/>
          </a:blip>
          <a:srcRect b="22118" l="0" r="17245" t="0"/>
          <a:stretch/>
        </p:blipFill>
        <p:spPr>
          <a:xfrm>
            <a:off x="5060075" y="1299900"/>
            <a:ext cx="4083925" cy="3843600"/>
          </a:xfrm>
          <a:prstGeom prst="rect">
            <a:avLst/>
          </a:prstGeom>
          <a:noFill/>
          <a:ln>
            <a:noFill/>
          </a:ln>
        </p:spPr>
      </p:pic>
      <p:pic>
        <p:nvPicPr>
          <p:cNvPr id="102" name="Google Shape;102;p24"/>
          <p:cNvPicPr preferRelativeResize="0"/>
          <p:nvPr/>
        </p:nvPicPr>
        <p:blipFill rotWithShape="1">
          <a:blip r:embed="rId5">
            <a:alphaModFix/>
          </a:blip>
          <a:srcRect b="11404" l="3415" r="3013" t="10961"/>
          <a:stretch/>
        </p:blipFill>
        <p:spPr>
          <a:xfrm>
            <a:off x="4414025" y="1143000"/>
            <a:ext cx="4477176" cy="3714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19" name="Google Shape;219;p3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20" name="Google Shape;220;p33"/>
          <p:cNvSpPr txBox="1"/>
          <p:nvPr>
            <p:ph idx="1" type="body"/>
          </p:nvPr>
        </p:nvSpPr>
        <p:spPr>
          <a:xfrm>
            <a:off x="477400" y="1133850"/>
            <a:ext cx="7718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a:t>
            </a:r>
            <a:r>
              <a:rPr lang="en" sz="1700">
                <a:solidFill>
                  <a:srgbClr val="1F3A93"/>
                </a:solidFill>
                <a:latin typeface="Roboto"/>
                <a:ea typeface="Roboto"/>
                <a:cs typeface="Roboto"/>
                <a:sym typeface="Roboto"/>
              </a:rPr>
              <a:t>ere are a few different ways to write the equation of a line. One of the most common ways is called "slope-intercept" form. It's called this because it clearly identifies the slope and the y-intercept in the equation. The slope is the number written before the x. The y-intercept is the constant written at the end.</a:t>
            </a:r>
            <a:endParaRPr sz="1700">
              <a:solidFill>
                <a:srgbClr val="1F3A93"/>
              </a:solidFill>
              <a:latin typeface="Roboto"/>
              <a:ea typeface="Roboto"/>
              <a:cs typeface="Roboto"/>
              <a:sym typeface="Roboto"/>
            </a:endParaRPr>
          </a:p>
        </p:txBody>
      </p:sp>
      <p:sp>
        <p:nvSpPr>
          <p:cNvPr id="221" name="Google Shape;221;p33"/>
          <p:cNvSpPr txBox="1"/>
          <p:nvPr/>
        </p:nvSpPr>
        <p:spPr>
          <a:xfrm>
            <a:off x="2844038" y="3033450"/>
            <a:ext cx="3236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F3A93"/>
                </a:solidFill>
                <a:latin typeface="Roboto"/>
                <a:ea typeface="Roboto"/>
                <a:cs typeface="Roboto"/>
                <a:sym typeface="Roboto"/>
              </a:rPr>
              <a:t>y</a:t>
            </a:r>
            <a:r>
              <a:rPr b="1" lang="en" sz="3000">
                <a:solidFill>
                  <a:srgbClr val="1F3A93"/>
                </a:solidFill>
                <a:latin typeface="Roboto"/>
                <a:ea typeface="Roboto"/>
                <a:cs typeface="Roboto"/>
                <a:sym typeface="Roboto"/>
              </a:rPr>
              <a:t> = </a:t>
            </a:r>
            <a:r>
              <a:rPr b="1" lang="en" sz="3000">
                <a:solidFill>
                  <a:srgbClr val="FDB82C"/>
                </a:solidFill>
                <a:latin typeface="Roboto"/>
                <a:ea typeface="Roboto"/>
                <a:cs typeface="Roboto"/>
                <a:sym typeface="Roboto"/>
              </a:rPr>
              <a:t>m</a:t>
            </a:r>
            <a:r>
              <a:rPr b="1" lang="en" sz="3000">
                <a:solidFill>
                  <a:srgbClr val="1F3A93"/>
                </a:solidFill>
                <a:latin typeface="Roboto"/>
                <a:ea typeface="Roboto"/>
                <a:cs typeface="Roboto"/>
                <a:sym typeface="Roboto"/>
              </a:rPr>
              <a:t>x + </a:t>
            </a:r>
            <a:r>
              <a:rPr b="1" lang="en" sz="3000">
                <a:solidFill>
                  <a:srgbClr val="00B2A9"/>
                </a:solidFill>
                <a:latin typeface="Roboto"/>
                <a:ea typeface="Roboto"/>
                <a:cs typeface="Roboto"/>
                <a:sym typeface="Roboto"/>
              </a:rPr>
              <a:t>b</a:t>
            </a:r>
            <a:endParaRPr b="1" sz="3000">
              <a:solidFill>
                <a:srgbClr val="00B2A9"/>
              </a:solidFill>
              <a:latin typeface="Roboto"/>
              <a:ea typeface="Roboto"/>
              <a:cs typeface="Roboto"/>
              <a:sym typeface="Roboto"/>
            </a:endParaRPr>
          </a:p>
        </p:txBody>
      </p:sp>
      <p:sp>
        <p:nvSpPr>
          <p:cNvPr id="222" name="Google Shape;222;p33"/>
          <p:cNvSpPr txBox="1"/>
          <p:nvPr/>
        </p:nvSpPr>
        <p:spPr>
          <a:xfrm>
            <a:off x="3027225" y="2571750"/>
            <a:ext cx="2892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Slope-Intercept Form</a:t>
            </a:r>
            <a:endParaRPr b="1" sz="1800">
              <a:solidFill>
                <a:srgbClr val="00B2A9"/>
              </a:solidFill>
              <a:latin typeface="Roboto"/>
              <a:ea typeface="Roboto"/>
              <a:cs typeface="Roboto"/>
              <a:sym typeface="Roboto"/>
            </a:endParaRPr>
          </a:p>
        </p:txBody>
      </p:sp>
      <p:sp>
        <p:nvSpPr>
          <p:cNvPr id="223" name="Google Shape;223;p33"/>
          <p:cNvSpPr txBox="1"/>
          <p:nvPr/>
        </p:nvSpPr>
        <p:spPr>
          <a:xfrm>
            <a:off x="3909475" y="4091098"/>
            <a:ext cx="83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DB82C"/>
                </a:solidFill>
                <a:latin typeface="Roboto"/>
                <a:ea typeface="Roboto"/>
                <a:cs typeface="Roboto"/>
                <a:sym typeface="Roboto"/>
              </a:rPr>
              <a:t>slope</a:t>
            </a:r>
            <a:endParaRPr b="1" sz="1800">
              <a:solidFill>
                <a:srgbClr val="FDB82C"/>
              </a:solidFill>
              <a:latin typeface="Roboto"/>
              <a:ea typeface="Roboto"/>
              <a:cs typeface="Roboto"/>
              <a:sym typeface="Roboto"/>
            </a:endParaRPr>
          </a:p>
        </p:txBody>
      </p:sp>
      <p:sp>
        <p:nvSpPr>
          <p:cNvPr id="224" name="Google Shape;224;p33"/>
          <p:cNvSpPr txBox="1"/>
          <p:nvPr/>
        </p:nvSpPr>
        <p:spPr>
          <a:xfrm>
            <a:off x="4895950" y="4091092"/>
            <a:ext cx="140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y-intercept</a:t>
            </a:r>
            <a:endParaRPr b="1" sz="1800">
              <a:solidFill>
                <a:srgbClr val="00B2A9"/>
              </a:solidFill>
              <a:latin typeface="Roboto"/>
              <a:ea typeface="Roboto"/>
              <a:cs typeface="Roboto"/>
              <a:sym typeface="Roboto"/>
            </a:endParaRPr>
          </a:p>
        </p:txBody>
      </p:sp>
      <p:grpSp>
        <p:nvGrpSpPr>
          <p:cNvPr id="225" name="Google Shape;225;p33"/>
          <p:cNvGrpSpPr/>
          <p:nvPr/>
        </p:nvGrpSpPr>
        <p:grpSpPr>
          <a:xfrm rot="-2895791">
            <a:off x="4046301" y="3642657"/>
            <a:ext cx="564561" cy="540159"/>
            <a:chOff x="5925990" y="3127501"/>
            <a:chExt cx="1551110" cy="1475674"/>
          </a:xfrm>
        </p:grpSpPr>
        <p:pic>
          <p:nvPicPr>
            <p:cNvPr id="226" name="Google Shape;226;p33"/>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27" name="Google Shape;227;p33"/>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grpSp>
        <p:nvGrpSpPr>
          <p:cNvPr id="228" name="Google Shape;228;p33"/>
          <p:cNvGrpSpPr/>
          <p:nvPr/>
        </p:nvGrpSpPr>
        <p:grpSpPr>
          <a:xfrm rot="-2895791">
            <a:off x="4928526" y="3642657"/>
            <a:ext cx="564561" cy="540159"/>
            <a:chOff x="5925990" y="3127501"/>
            <a:chExt cx="1551110" cy="1475674"/>
          </a:xfrm>
        </p:grpSpPr>
        <p:pic>
          <p:nvPicPr>
            <p:cNvPr id="229" name="Google Shape;229;p33"/>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30" name="Google Shape;230;p33"/>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36" name="Google Shape;236;p3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37" name="Google Shape;237;p34"/>
          <p:cNvSpPr txBox="1"/>
          <p:nvPr>
            <p:ph idx="1" type="body"/>
          </p:nvPr>
        </p:nvSpPr>
        <p:spPr>
          <a:xfrm>
            <a:off x="477400" y="1133850"/>
            <a:ext cx="7718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When an equation of a line is written in slope-intercept form, the number in front of the x represents the slope. In this equation, there is a 3 in front of the x.  This means the slope of the line is 3. The constant written at the end represents the y-intercept.There is a positive 2 at the end.This means the y-intercept is 2. If you're asked to write the y-intercept as an ordered pair, it would be the point (0,2). Remember, the y-intercept is where the graph crosses the y-axis. The x-coordinate of every point on the y-axis is always 0 so the y-intercept is always (0,b). </a:t>
            </a:r>
            <a:endParaRPr sz="1700">
              <a:solidFill>
                <a:srgbClr val="1F3A93"/>
              </a:solidFill>
              <a:latin typeface="Roboto"/>
              <a:ea typeface="Roboto"/>
              <a:cs typeface="Roboto"/>
              <a:sym typeface="Roboto"/>
            </a:endParaRPr>
          </a:p>
        </p:txBody>
      </p:sp>
      <p:sp>
        <p:nvSpPr>
          <p:cNvPr id="238" name="Google Shape;238;p34"/>
          <p:cNvSpPr txBox="1"/>
          <p:nvPr/>
        </p:nvSpPr>
        <p:spPr>
          <a:xfrm>
            <a:off x="2519663" y="3369400"/>
            <a:ext cx="3236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F3A93"/>
                </a:solidFill>
                <a:latin typeface="Roboto"/>
                <a:ea typeface="Roboto"/>
                <a:cs typeface="Roboto"/>
                <a:sym typeface="Roboto"/>
              </a:rPr>
              <a:t>y = </a:t>
            </a:r>
            <a:r>
              <a:rPr b="1" lang="en" sz="3000">
                <a:solidFill>
                  <a:srgbClr val="FDB82C"/>
                </a:solidFill>
                <a:latin typeface="Roboto"/>
                <a:ea typeface="Roboto"/>
                <a:cs typeface="Roboto"/>
                <a:sym typeface="Roboto"/>
              </a:rPr>
              <a:t>3</a:t>
            </a:r>
            <a:r>
              <a:rPr b="1" lang="en" sz="3000">
                <a:solidFill>
                  <a:srgbClr val="1F3A93"/>
                </a:solidFill>
                <a:latin typeface="Roboto"/>
                <a:ea typeface="Roboto"/>
                <a:cs typeface="Roboto"/>
                <a:sym typeface="Roboto"/>
              </a:rPr>
              <a:t>x + </a:t>
            </a:r>
            <a:r>
              <a:rPr b="1" lang="en" sz="3000">
                <a:solidFill>
                  <a:srgbClr val="00B2A9"/>
                </a:solidFill>
                <a:latin typeface="Roboto"/>
                <a:ea typeface="Roboto"/>
                <a:cs typeface="Roboto"/>
                <a:sym typeface="Roboto"/>
              </a:rPr>
              <a:t>2</a:t>
            </a:r>
            <a:endParaRPr b="1" sz="3000">
              <a:solidFill>
                <a:srgbClr val="00B2A9"/>
              </a:solidFill>
              <a:latin typeface="Roboto"/>
              <a:ea typeface="Roboto"/>
              <a:cs typeface="Roboto"/>
              <a:sym typeface="Roboto"/>
            </a:endParaRPr>
          </a:p>
        </p:txBody>
      </p:sp>
      <p:sp>
        <p:nvSpPr>
          <p:cNvPr id="239" name="Google Shape;239;p34"/>
          <p:cNvSpPr txBox="1"/>
          <p:nvPr/>
        </p:nvSpPr>
        <p:spPr>
          <a:xfrm>
            <a:off x="3585100" y="4427048"/>
            <a:ext cx="83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DB82C"/>
                </a:solidFill>
                <a:latin typeface="Roboto"/>
                <a:ea typeface="Roboto"/>
                <a:cs typeface="Roboto"/>
                <a:sym typeface="Roboto"/>
              </a:rPr>
              <a:t>slope</a:t>
            </a:r>
            <a:endParaRPr b="1" sz="1800">
              <a:solidFill>
                <a:srgbClr val="FDB82C"/>
              </a:solidFill>
              <a:latin typeface="Roboto"/>
              <a:ea typeface="Roboto"/>
              <a:cs typeface="Roboto"/>
              <a:sym typeface="Roboto"/>
            </a:endParaRPr>
          </a:p>
        </p:txBody>
      </p:sp>
      <p:sp>
        <p:nvSpPr>
          <p:cNvPr id="240" name="Google Shape;240;p34"/>
          <p:cNvSpPr txBox="1"/>
          <p:nvPr/>
        </p:nvSpPr>
        <p:spPr>
          <a:xfrm>
            <a:off x="4571575" y="4427042"/>
            <a:ext cx="140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y-intercept</a:t>
            </a:r>
            <a:endParaRPr b="1" sz="1800">
              <a:solidFill>
                <a:srgbClr val="00B2A9"/>
              </a:solidFill>
              <a:latin typeface="Roboto"/>
              <a:ea typeface="Roboto"/>
              <a:cs typeface="Roboto"/>
              <a:sym typeface="Roboto"/>
            </a:endParaRPr>
          </a:p>
        </p:txBody>
      </p:sp>
      <p:grpSp>
        <p:nvGrpSpPr>
          <p:cNvPr id="241" name="Google Shape;241;p34"/>
          <p:cNvGrpSpPr/>
          <p:nvPr/>
        </p:nvGrpSpPr>
        <p:grpSpPr>
          <a:xfrm rot="-2895791">
            <a:off x="3721926" y="3978607"/>
            <a:ext cx="564561" cy="540159"/>
            <a:chOff x="5925990" y="3127501"/>
            <a:chExt cx="1551110" cy="1475674"/>
          </a:xfrm>
        </p:grpSpPr>
        <p:pic>
          <p:nvPicPr>
            <p:cNvPr id="242" name="Google Shape;242;p34"/>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43" name="Google Shape;243;p34"/>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grpSp>
        <p:nvGrpSpPr>
          <p:cNvPr id="244" name="Google Shape;244;p34"/>
          <p:cNvGrpSpPr/>
          <p:nvPr/>
        </p:nvGrpSpPr>
        <p:grpSpPr>
          <a:xfrm rot="-2895791">
            <a:off x="4604151" y="3978607"/>
            <a:ext cx="564561" cy="540159"/>
            <a:chOff x="5925990" y="3127501"/>
            <a:chExt cx="1551110" cy="1475674"/>
          </a:xfrm>
        </p:grpSpPr>
        <p:pic>
          <p:nvPicPr>
            <p:cNvPr id="245" name="Google Shape;245;p34"/>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46" name="Google Shape;246;p34"/>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5"/>
          <p:cNvPicPr preferRelativeResize="0"/>
          <p:nvPr/>
        </p:nvPicPr>
        <p:blipFill>
          <a:blip r:embed="rId3">
            <a:alphaModFix/>
          </a:blip>
          <a:stretch>
            <a:fillRect/>
          </a:stretch>
        </p:blipFill>
        <p:spPr>
          <a:xfrm>
            <a:off x="5640922" y="1664650"/>
            <a:ext cx="3191375" cy="3105900"/>
          </a:xfrm>
          <a:prstGeom prst="rect">
            <a:avLst/>
          </a:prstGeom>
          <a:noFill/>
          <a:ln>
            <a:noFill/>
          </a:ln>
        </p:spPr>
      </p:pic>
      <p:sp>
        <p:nvSpPr>
          <p:cNvPr id="252" name="Google Shape;252;p3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53" name="Google Shape;253;p3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54" name="Google Shape;254;p35"/>
          <p:cNvSpPr txBox="1"/>
          <p:nvPr>
            <p:ph idx="1" type="body"/>
          </p:nvPr>
        </p:nvSpPr>
        <p:spPr>
          <a:xfrm>
            <a:off x="477400" y="1133850"/>
            <a:ext cx="4953300" cy="2512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Let's also look at the graph of this line. The y-intercept is 2. This means it crosses the y-axis 2 units up from the origin. We also know the slope is positive 3. Whenever the slope is positive, the line will go up to the right. 3 is the same as 3/1 so this means it goes up 3 units and over to the right 1 unit (remember, slope is rise/run).</a:t>
            </a:r>
            <a:endParaRPr sz="1700">
              <a:solidFill>
                <a:srgbClr val="1F3A93"/>
              </a:solidFill>
              <a:latin typeface="Roboto"/>
              <a:ea typeface="Roboto"/>
              <a:cs typeface="Roboto"/>
              <a:sym typeface="Roboto"/>
            </a:endParaRPr>
          </a:p>
        </p:txBody>
      </p:sp>
      <p:sp>
        <p:nvSpPr>
          <p:cNvPr id="255" name="Google Shape;255;p35"/>
          <p:cNvSpPr txBox="1"/>
          <p:nvPr/>
        </p:nvSpPr>
        <p:spPr>
          <a:xfrm>
            <a:off x="6105922" y="1075675"/>
            <a:ext cx="2466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1F3A93"/>
                </a:solidFill>
                <a:latin typeface="Roboto"/>
                <a:ea typeface="Roboto"/>
                <a:cs typeface="Roboto"/>
                <a:sym typeface="Roboto"/>
              </a:rPr>
              <a:t>Graph of </a:t>
            </a:r>
            <a:r>
              <a:rPr b="1" lang="en" sz="1800">
                <a:solidFill>
                  <a:srgbClr val="1F3A93"/>
                </a:solidFill>
                <a:latin typeface="Roboto"/>
                <a:ea typeface="Roboto"/>
                <a:cs typeface="Roboto"/>
                <a:sym typeface="Roboto"/>
              </a:rPr>
              <a:t>y = </a:t>
            </a:r>
            <a:r>
              <a:rPr b="1" lang="en" sz="1800">
                <a:solidFill>
                  <a:srgbClr val="FDB82C"/>
                </a:solidFill>
                <a:latin typeface="Roboto"/>
                <a:ea typeface="Roboto"/>
                <a:cs typeface="Roboto"/>
                <a:sym typeface="Roboto"/>
              </a:rPr>
              <a:t>3</a:t>
            </a:r>
            <a:r>
              <a:rPr b="1" lang="en" sz="1800">
                <a:solidFill>
                  <a:srgbClr val="1F3A93"/>
                </a:solidFill>
                <a:latin typeface="Roboto"/>
                <a:ea typeface="Roboto"/>
                <a:cs typeface="Roboto"/>
                <a:sym typeface="Roboto"/>
              </a:rPr>
              <a:t>x + </a:t>
            </a:r>
            <a:r>
              <a:rPr b="1" lang="en" sz="1800">
                <a:solidFill>
                  <a:srgbClr val="00B2A9"/>
                </a:solidFill>
                <a:latin typeface="Roboto"/>
                <a:ea typeface="Roboto"/>
                <a:cs typeface="Roboto"/>
                <a:sym typeface="Roboto"/>
              </a:rPr>
              <a:t>2</a:t>
            </a:r>
            <a:endParaRPr b="1" sz="1800">
              <a:solidFill>
                <a:srgbClr val="00B2A9"/>
              </a:solidFill>
              <a:latin typeface="Roboto"/>
              <a:ea typeface="Roboto"/>
              <a:cs typeface="Roboto"/>
              <a:sym typeface="Roboto"/>
            </a:endParaRPr>
          </a:p>
        </p:txBody>
      </p:sp>
      <p:grpSp>
        <p:nvGrpSpPr>
          <p:cNvPr id="256" name="Google Shape;256;p35"/>
          <p:cNvGrpSpPr/>
          <p:nvPr/>
        </p:nvGrpSpPr>
        <p:grpSpPr>
          <a:xfrm rot="-2706362">
            <a:off x="5638616" y="1964203"/>
            <a:ext cx="3140913" cy="2054153"/>
            <a:chOff x="5925990" y="3127501"/>
            <a:chExt cx="1551110" cy="1475674"/>
          </a:xfrm>
        </p:grpSpPr>
        <p:pic>
          <p:nvPicPr>
            <p:cNvPr id="257" name="Google Shape;257;p35"/>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258" name="Google Shape;258;p35"/>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sp>
        <p:nvSpPr>
          <p:cNvPr id="259" name="Google Shape;259;p35"/>
          <p:cNvSpPr txBox="1"/>
          <p:nvPr/>
        </p:nvSpPr>
        <p:spPr>
          <a:xfrm>
            <a:off x="5711150" y="2163150"/>
            <a:ext cx="107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Slope = 3 = </a:t>
            </a:r>
            <a:endParaRPr b="1">
              <a:solidFill>
                <a:srgbClr val="FDB82C"/>
              </a:solidFill>
              <a:latin typeface="Roboto"/>
              <a:ea typeface="Roboto"/>
              <a:cs typeface="Roboto"/>
              <a:sym typeface="Roboto"/>
            </a:endParaRPr>
          </a:p>
        </p:txBody>
      </p:sp>
      <p:sp>
        <p:nvSpPr>
          <p:cNvPr id="260" name="Google Shape;260;p35"/>
          <p:cNvSpPr txBox="1"/>
          <p:nvPr/>
        </p:nvSpPr>
        <p:spPr>
          <a:xfrm>
            <a:off x="6788450" y="2035200"/>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rgbClr val="FDB82C"/>
                </a:solidFill>
                <a:latin typeface="Roboto"/>
                <a:ea typeface="Roboto"/>
                <a:cs typeface="Roboto"/>
                <a:sym typeface="Roboto"/>
              </a:rPr>
              <a:t>3</a:t>
            </a:r>
            <a:endParaRPr/>
          </a:p>
        </p:txBody>
      </p:sp>
      <p:sp>
        <p:nvSpPr>
          <p:cNvPr id="261" name="Google Shape;261;p35"/>
          <p:cNvSpPr txBox="1"/>
          <p:nvPr/>
        </p:nvSpPr>
        <p:spPr>
          <a:xfrm>
            <a:off x="6788450" y="2344800"/>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1</a:t>
            </a:r>
            <a:endParaRPr/>
          </a:p>
        </p:txBody>
      </p:sp>
      <p:cxnSp>
        <p:nvCxnSpPr>
          <p:cNvPr id="262" name="Google Shape;262;p35"/>
          <p:cNvCxnSpPr/>
          <p:nvPr/>
        </p:nvCxnSpPr>
        <p:spPr>
          <a:xfrm>
            <a:off x="6831625" y="2368700"/>
            <a:ext cx="257100" cy="0"/>
          </a:xfrm>
          <a:prstGeom prst="straightConnector1">
            <a:avLst/>
          </a:prstGeom>
          <a:noFill/>
          <a:ln cap="flat" cmpd="sng" w="19050">
            <a:solidFill>
              <a:srgbClr val="FDB82C"/>
            </a:solidFill>
            <a:prstDash val="solid"/>
            <a:round/>
            <a:headEnd len="med" w="med" type="none"/>
            <a:tailEnd len="med" w="med" type="none"/>
          </a:ln>
        </p:spPr>
      </p:cxnSp>
      <p:sp>
        <p:nvSpPr>
          <p:cNvPr id="263" name="Google Shape;263;p35"/>
          <p:cNvSpPr txBox="1"/>
          <p:nvPr/>
        </p:nvSpPr>
        <p:spPr>
          <a:xfrm>
            <a:off x="7450700" y="2707638"/>
            <a:ext cx="146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Y-intercept = 2</a:t>
            </a:r>
            <a:endParaRPr b="1">
              <a:solidFill>
                <a:srgbClr val="00B2A9"/>
              </a:solidFill>
              <a:latin typeface="Roboto"/>
              <a:ea typeface="Roboto"/>
              <a:cs typeface="Roboto"/>
              <a:sym typeface="Roboto"/>
            </a:endParaRPr>
          </a:p>
        </p:txBody>
      </p:sp>
      <p:sp>
        <p:nvSpPr>
          <p:cNvPr id="264" name="Google Shape;264;p35"/>
          <p:cNvSpPr/>
          <p:nvPr/>
        </p:nvSpPr>
        <p:spPr>
          <a:xfrm>
            <a:off x="7172859" y="2838309"/>
            <a:ext cx="127500" cy="1389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5" name="Google Shape;265;p35"/>
          <p:cNvCxnSpPr/>
          <p:nvPr/>
        </p:nvCxnSpPr>
        <p:spPr>
          <a:xfrm rot="10800000">
            <a:off x="7243683" y="2038488"/>
            <a:ext cx="5100" cy="669900"/>
          </a:xfrm>
          <a:prstGeom prst="straightConnector1">
            <a:avLst/>
          </a:prstGeom>
          <a:noFill/>
          <a:ln cap="flat" cmpd="sng" w="19050">
            <a:solidFill>
              <a:srgbClr val="FDB82C"/>
            </a:solidFill>
            <a:prstDash val="dash"/>
            <a:round/>
            <a:headEnd len="med" w="med" type="none"/>
            <a:tailEnd len="med" w="med" type="none"/>
          </a:ln>
        </p:spPr>
      </p:cxnSp>
      <p:cxnSp>
        <p:nvCxnSpPr>
          <p:cNvPr id="266" name="Google Shape;266;p35"/>
          <p:cNvCxnSpPr/>
          <p:nvPr/>
        </p:nvCxnSpPr>
        <p:spPr>
          <a:xfrm>
            <a:off x="7239000" y="2009775"/>
            <a:ext cx="180900" cy="0"/>
          </a:xfrm>
          <a:prstGeom prst="straightConnector1">
            <a:avLst/>
          </a:prstGeom>
          <a:noFill/>
          <a:ln cap="flat" cmpd="sng" w="19050">
            <a:solidFill>
              <a:srgbClr val="FDB82C"/>
            </a:solidFill>
            <a:prstDash val="dash"/>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72" name="Google Shape;272;p3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73" name="Google Shape;273;p36"/>
          <p:cNvSpPr txBox="1"/>
          <p:nvPr>
            <p:ph idx="1" type="body"/>
          </p:nvPr>
        </p:nvSpPr>
        <p:spPr>
          <a:xfrm>
            <a:off x="477400" y="1133850"/>
            <a:ext cx="7718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When an equation is in slope-intercept form, the slope is the number in front of the x. This means the slope is 1/4.  A line with a slope of 1/4 will go up 1 and over to the right 4.  The y-intercept is the constant at the end. Pay close attention to the sign of the y-intercept. This equation has a minus sign, so the y-intercept is -1. This means the line crosses the y-axis at the point (0,-1).</a:t>
            </a:r>
            <a:endParaRPr sz="1700">
              <a:solidFill>
                <a:srgbClr val="1F3A93"/>
              </a:solidFill>
              <a:latin typeface="Roboto"/>
              <a:ea typeface="Roboto"/>
              <a:cs typeface="Roboto"/>
              <a:sym typeface="Roboto"/>
            </a:endParaRPr>
          </a:p>
        </p:txBody>
      </p:sp>
      <p:sp>
        <p:nvSpPr>
          <p:cNvPr id="274" name="Google Shape;274;p36"/>
          <p:cNvSpPr txBox="1"/>
          <p:nvPr/>
        </p:nvSpPr>
        <p:spPr>
          <a:xfrm>
            <a:off x="2608788" y="2859700"/>
            <a:ext cx="3236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1F3A93"/>
                </a:solidFill>
                <a:latin typeface="Roboto"/>
                <a:ea typeface="Roboto"/>
                <a:cs typeface="Roboto"/>
                <a:sym typeface="Roboto"/>
              </a:rPr>
              <a:t>y = </a:t>
            </a:r>
            <a:r>
              <a:rPr b="1" lang="en" sz="3000">
                <a:solidFill>
                  <a:srgbClr val="FDB82C"/>
                </a:solidFill>
                <a:latin typeface="Roboto"/>
                <a:ea typeface="Roboto"/>
                <a:cs typeface="Roboto"/>
                <a:sym typeface="Roboto"/>
              </a:rPr>
              <a:t>    </a:t>
            </a:r>
            <a:r>
              <a:rPr b="1" lang="en" sz="3000">
                <a:solidFill>
                  <a:srgbClr val="1F3A93"/>
                </a:solidFill>
                <a:latin typeface="Roboto"/>
                <a:ea typeface="Roboto"/>
                <a:cs typeface="Roboto"/>
                <a:sym typeface="Roboto"/>
              </a:rPr>
              <a:t>x - </a:t>
            </a:r>
            <a:r>
              <a:rPr b="1" lang="en" sz="3000">
                <a:solidFill>
                  <a:srgbClr val="00B2A9"/>
                </a:solidFill>
                <a:latin typeface="Roboto"/>
                <a:ea typeface="Roboto"/>
                <a:cs typeface="Roboto"/>
                <a:sym typeface="Roboto"/>
              </a:rPr>
              <a:t>1</a:t>
            </a:r>
            <a:endParaRPr b="1" sz="3000">
              <a:solidFill>
                <a:srgbClr val="00B2A9"/>
              </a:solidFill>
              <a:latin typeface="Roboto"/>
              <a:ea typeface="Roboto"/>
              <a:cs typeface="Roboto"/>
              <a:sym typeface="Roboto"/>
            </a:endParaRPr>
          </a:p>
        </p:txBody>
      </p:sp>
      <p:sp>
        <p:nvSpPr>
          <p:cNvPr id="275" name="Google Shape;275;p36"/>
          <p:cNvSpPr txBox="1"/>
          <p:nvPr/>
        </p:nvSpPr>
        <p:spPr>
          <a:xfrm>
            <a:off x="3674225" y="3917348"/>
            <a:ext cx="838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FDB82C"/>
                </a:solidFill>
                <a:latin typeface="Roboto"/>
                <a:ea typeface="Roboto"/>
                <a:cs typeface="Roboto"/>
                <a:sym typeface="Roboto"/>
              </a:rPr>
              <a:t>slope</a:t>
            </a:r>
            <a:endParaRPr b="1" sz="1800">
              <a:solidFill>
                <a:srgbClr val="FDB82C"/>
              </a:solidFill>
              <a:latin typeface="Roboto"/>
              <a:ea typeface="Roboto"/>
              <a:cs typeface="Roboto"/>
              <a:sym typeface="Roboto"/>
            </a:endParaRPr>
          </a:p>
        </p:txBody>
      </p:sp>
      <p:sp>
        <p:nvSpPr>
          <p:cNvPr id="276" name="Google Shape;276;p36"/>
          <p:cNvSpPr txBox="1"/>
          <p:nvPr/>
        </p:nvSpPr>
        <p:spPr>
          <a:xfrm>
            <a:off x="4660700" y="3917342"/>
            <a:ext cx="140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y-intercept</a:t>
            </a:r>
            <a:endParaRPr b="1" sz="1800">
              <a:solidFill>
                <a:srgbClr val="00B2A9"/>
              </a:solidFill>
              <a:latin typeface="Roboto"/>
              <a:ea typeface="Roboto"/>
              <a:cs typeface="Roboto"/>
              <a:sym typeface="Roboto"/>
            </a:endParaRPr>
          </a:p>
        </p:txBody>
      </p:sp>
      <p:grpSp>
        <p:nvGrpSpPr>
          <p:cNvPr id="277" name="Google Shape;277;p36"/>
          <p:cNvGrpSpPr/>
          <p:nvPr/>
        </p:nvGrpSpPr>
        <p:grpSpPr>
          <a:xfrm rot="-2895791">
            <a:off x="3811051" y="3468907"/>
            <a:ext cx="564561" cy="540159"/>
            <a:chOff x="5925990" y="3127501"/>
            <a:chExt cx="1551110" cy="1475674"/>
          </a:xfrm>
        </p:grpSpPr>
        <p:pic>
          <p:nvPicPr>
            <p:cNvPr id="278" name="Google Shape;278;p36"/>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79" name="Google Shape;279;p36"/>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grpSp>
        <p:nvGrpSpPr>
          <p:cNvPr id="280" name="Google Shape;280;p36"/>
          <p:cNvGrpSpPr/>
          <p:nvPr/>
        </p:nvGrpSpPr>
        <p:grpSpPr>
          <a:xfrm rot="-2895791">
            <a:off x="4693276" y="3468907"/>
            <a:ext cx="564561" cy="540159"/>
            <a:chOff x="5925990" y="3127501"/>
            <a:chExt cx="1551110" cy="1475674"/>
          </a:xfrm>
        </p:grpSpPr>
        <p:pic>
          <p:nvPicPr>
            <p:cNvPr id="281" name="Google Shape;281;p36"/>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282" name="Google Shape;282;p36"/>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283" name="Google Shape;283;p36"/>
          <p:cNvSpPr txBox="1"/>
          <p:nvPr/>
        </p:nvSpPr>
        <p:spPr>
          <a:xfrm>
            <a:off x="3931175" y="2718700"/>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1</a:t>
            </a:r>
            <a:endParaRPr sz="2400"/>
          </a:p>
        </p:txBody>
      </p:sp>
      <p:sp>
        <p:nvSpPr>
          <p:cNvPr id="284" name="Google Shape;284;p36"/>
          <p:cNvSpPr txBox="1"/>
          <p:nvPr/>
        </p:nvSpPr>
        <p:spPr>
          <a:xfrm>
            <a:off x="3931175" y="3028300"/>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4</a:t>
            </a:r>
            <a:endParaRPr sz="2400"/>
          </a:p>
        </p:txBody>
      </p:sp>
      <p:cxnSp>
        <p:nvCxnSpPr>
          <p:cNvPr id="285" name="Google Shape;285;p36"/>
          <p:cNvCxnSpPr/>
          <p:nvPr/>
        </p:nvCxnSpPr>
        <p:spPr>
          <a:xfrm>
            <a:off x="3964775" y="3156444"/>
            <a:ext cx="257100" cy="0"/>
          </a:xfrm>
          <a:prstGeom prst="straightConnector1">
            <a:avLst/>
          </a:prstGeom>
          <a:noFill/>
          <a:ln cap="flat" cmpd="sng" w="19050">
            <a:solidFill>
              <a:srgbClr val="FDB82C"/>
            </a:solidFill>
            <a:prstDash val="solid"/>
            <a:round/>
            <a:headEnd len="med" w="med" type="none"/>
            <a:tailEnd len="med" w="med"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91" name="Google Shape;291;p3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92" name="Google Shape;292;p37"/>
          <p:cNvSpPr txBox="1"/>
          <p:nvPr>
            <p:ph idx="1" type="body"/>
          </p:nvPr>
        </p:nvSpPr>
        <p:spPr>
          <a:xfrm>
            <a:off x="477400" y="1133850"/>
            <a:ext cx="52107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It's pretty straightforward to graph this line. The y-intercept is -1, so it crosses one unit down from the origin. The slope is a positive 1/4, so it will go up 1 unit and over 4 units to the right.</a:t>
            </a:r>
            <a:endParaRPr sz="1700">
              <a:solidFill>
                <a:srgbClr val="1F3A93"/>
              </a:solidFill>
              <a:latin typeface="Roboto"/>
              <a:ea typeface="Roboto"/>
              <a:cs typeface="Roboto"/>
              <a:sym typeface="Roboto"/>
            </a:endParaRPr>
          </a:p>
        </p:txBody>
      </p:sp>
      <p:pic>
        <p:nvPicPr>
          <p:cNvPr id="293" name="Google Shape;293;p37"/>
          <p:cNvPicPr preferRelativeResize="0"/>
          <p:nvPr/>
        </p:nvPicPr>
        <p:blipFill>
          <a:blip r:embed="rId3">
            <a:alphaModFix/>
          </a:blip>
          <a:stretch>
            <a:fillRect/>
          </a:stretch>
        </p:blipFill>
        <p:spPr>
          <a:xfrm>
            <a:off x="5367035" y="1803650"/>
            <a:ext cx="3191375" cy="3105900"/>
          </a:xfrm>
          <a:prstGeom prst="rect">
            <a:avLst/>
          </a:prstGeom>
          <a:noFill/>
          <a:ln>
            <a:noFill/>
          </a:ln>
        </p:spPr>
      </p:pic>
      <p:grpSp>
        <p:nvGrpSpPr>
          <p:cNvPr id="294" name="Google Shape;294;p37"/>
          <p:cNvGrpSpPr/>
          <p:nvPr/>
        </p:nvGrpSpPr>
        <p:grpSpPr>
          <a:xfrm rot="831469">
            <a:off x="5635318" y="2459071"/>
            <a:ext cx="3140904" cy="2054081"/>
            <a:chOff x="5925990" y="3127501"/>
            <a:chExt cx="1551110" cy="1475674"/>
          </a:xfrm>
        </p:grpSpPr>
        <p:pic>
          <p:nvPicPr>
            <p:cNvPr id="295" name="Google Shape;295;p37"/>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296" name="Google Shape;296;p37"/>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sp>
        <p:nvSpPr>
          <p:cNvPr id="297" name="Google Shape;297;p37"/>
          <p:cNvSpPr txBox="1"/>
          <p:nvPr/>
        </p:nvSpPr>
        <p:spPr>
          <a:xfrm>
            <a:off x="5746025" y="2307625"/>
            <a:ext cx="85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Slope = </a:t>
            </a:r>
            <a:endParaRPr b="1">
              <a:solidFill>
                <a:srgbClr val="FDB82C"/>
              </a:solidFill>
              <a:latin typeface="Roboto"/>
              <a:ea typeface="Roboto"/>
              <a:cs typeface="Roboto"/>
              <a:sym typeface="Roboto"/>
            </a:endParaRPr>
          </a:p>
        </p:txBody>
      </p:sp>
      <p:sp>
        <p:nvSpPr>
          <p:cNvPr id="298" name="Google Shape;298;p37"/>
          <p:cNvSpPr txBox="1"/>
          <p:nvPr/>
        </p:nvSpPr>
        <p:spPr>
          <a:xfrm>
            <a:off x="6510425" y="2174225"/>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1</a:t>
            </a:r>
            <a:endParaRPr/>
          </a:p>
        </p:txBody>
      </p:sp>
      <p:sp>
        <p:nvSpPr>
          <p:cNvPr id="299" name="Google Shape;299;p37"/>
          <p:cNvSpPr txBox="1"/>
          <p:nvPr/>
        </p:nvSpPr>
        <p:spPr>
          <a:xfrm>
            <a:off x="6510425" y="2483825"/>
            <a:ext cx="32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DB82C"/>
                </a:solidFill>
                <a:latin typeface="Roboto"/>
                <a:ea typeface="Roboto"/>
                <a:cs typeface="Roboto"/>
                <a:sym typeface="Roboto"/>
              </a:rPr>
              <a:t>4</a:t>
            </a:r>
            <a:endParaRPr/>
          </a:p>
        </p:txBody>
      </p:sp>
      <p:cxnSp>
        <p:nvCxnSpPr>
          <p:cNvPr id="300" name="Google Shape;300;p37"/>
          <p:cNvCxnSpPr/>
          <p:nvPr/>
        </p:nvCxnSpPr>
        <p:spPr>
          <a:xfrm>
            <a:off x="6553600" y="2507725"/>
            <a:ext cx="257100" cy="0"/>
          </a:xfrm>
          <a:prstGeom prst="straightConnector1">
            <a:avLst/>
          </a:prstGeom>
          <a:noFill/>
          <a:ln cap="flat" cmpd="sng" w="19050">
            <a:solidFill>
              <a:srgbClr val="FDB82C"/>
            </a:solidFill>
            <a:prstDash val="solid"/>
            <a:round/>
            <a:headEnd len="med" w="med" type="none"/>
            <a:tailEnd len="med" w="med" type="none"/>
          </a:ln>
        </p:spPr>
      </p:cxnSp>
      <p:sp>
        <p:nvSpPr>
          <p:cNvPr id="301" name="Google Shape;301;p37"/>
          <p:cNvSpPr txBox="1"/>
          <p:nvPr/>
        </p:nvSpPr>
        <p:spPr>
          <a:xfrm>
            <a:off x="7031950" y="3695813"/>
            <a:ext cx="146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B2A9"/>
                </a:solidFill>
                <a:latin typeface="Roboto"/>
                <a:ea typeface="Roboto"/>
                <a:cs typeface="Roboto"/>
                <a:sym typeface="Roboto"/>
              </a:rPr>
              <a:t>Y-intercept = -1</a:t>
            </a:r>
            <a:endParaRPr b="1">
              <a:solidFill>
                <a:srgbClr val="00B2A9"/>
              </a:solidFill>
              <a:latin typeface="Roboto"/>
              <a:ea typeface="Roboto"/>
              <a:cs typeface="Roboto"/>
              <a:sym typeface="Roboto"/>
            </a:endParaRPr>
          </a:p>
        </p:txBody>
      </p:sp>
      <p:sp>
        <p:nvSpPr>
          <p:cNvPr id="302" name="Google Shape;302;p37"/>
          <p:cNvSpPr/>
          <p:nvPr/>
        </p:nvSpPr>
        <p:spPr>
          <a:xfrm>
            <a:off x="6904459" y="3496434"/>
            <a:ext cx="127500" cy="1389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3" name="Google Shape;303;p37"/>
          <p:cNvCxnSpPr/>
          <p:nvPr/>
        </p:nvCxnSpPr>
        <p:spPr>
          <a:xfrm rot="10800000">
            <a:off x="6965658" y="2177513"/>
            <a:ext cx="5100" cy="669900"/>
          </a:xfrm>
          <a:prstGeom prst="straightConnector1">
            <a:avLst/>
          </a:prstGeom>
          <a:noFill/>
          <a:ln cap="flat" cmpd="sng" w="19050">
            <a:solidFill>
              <a:srgbClr val="FDB82C"/>
            </a:solidFill>
            <a:prstDash val="dash"/>
            <a:round/>
            <a:headEnd len="med" w="med" type="none"/>
            <a:tailEnd len="med" w="med" type="none"/>
          </a:ln>
        </p:spPr>
      </p:cxnSp>
      <p:sp>
        <p:nvSpPr>
          <p:cNvPr id="304" name="Google Shape;304;p37"/>
          <p:cNvSpPr txBox="1"/>
          <p:nvPr/>
        </p:nvSpPr>
        <p:spPr>
          <a:xfrm>
            <a:off x="5497375" y="1087175"/>
            <a:ext cx="29307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rgbClr val="1F3A93"/>
                </a:solidFill>
                <a:latin typeface="Roboto"/>
                <a:ea typeface="Roboto"/>
                <a:cs typeface="Roboto"/>
                <a:sym typeface="Roboto"/>
              </a:rPr>
              <a:t>Graph of </a:t>
            </a:r>
            <a:r>
              <a:rPr b="1" lang="en" sz="2200">
                <a:solidFill>
                  <a:srgbClr val="1F3A93"/>
                </a:solidFill>
                <a:latin typeface="Roboto"/>
                <a:ea typeface="Roboto"/>
                <a:cs typeface="Roboto"/>
                <a:sym typeface="Roboto"/>
              </a:rPr>
              <a:t>y =     </a:t>
            </a:r>
            <a:r>
              <a:rPr b="1" lang="en" sz="2200">
                <a:solidFill>
                  <a:srgbClr val="FDB82C"/>
                </a:solidFill>
                <a:latin typeface="Roboto"/>
                <a:ea typeface="Roboto"/>
                <a:cs typeface="Roboto"/>
                <a:sym typeface="Roboto"/>
              </a:rPr>
              <a:t>  </a:t>
            </a:r>
            <a:r>
              <a:rPr b="1" lang="en" sz="2200">
                <a:solidFill>
                  <a:srgbClr val="1F3A93"/>
                </a:solidFill>
                <a:latin typeface="Roboto"/>
                <a:ea typeface="Roboto"/>
                <a:cs typeface="Roboto"/>
                <a:sym typeface="Roboto"/>
              </a:rPr>
              <a:t>x </a:t>
            </a:r>
            <a:r>
              <a:rPr b="1" lang="en" sz="2200">
                <a:solidFill>
                  <a:srgbClr val="00B2A9"/>
                </a:solidFill>
                <a:latin typeface="Roboto"/>
                <a:ea typeface="Roboto"/>
                <a:cs typeface="Roboto"/>
                <a:sym typeface="Roboto"/>
              </a:rPr>
              <a:t>-1</a:t>
            </a:r>
            <a:endParaRPr b="1" sz="2200">
              <a:solidFill>
                <a:srgbClr val="00B2A9"/>
              </a:solidFill>
              <a:latin typeface="Roboto"/>
              <a:ea typeface="Roboto"/>
              <a:cs typeface="Roboto"/>
              <a:sym typeface="Roboto"/>
            </a:endParaRPr>
          </a:p>
        </p:txBody>
      </p:sp>
      <p:sp>
        <p:nvSpPr>
          <p:cNvPr id="305" name="Google Shape;305;p37"/>
          <p:cNvSpPr txBox="1"/>
          <p:nvPr/>
        </p:nvSpPr>
        <p:spPr>
          <a:xfrm>
            <a:off x="7332009" y="916913"/>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1</a:t>
            </a:r>
            <a:endParaRPr sz="2400"/>
          </a:p>
        </p:txBody>
      </p:sp>
      <p:sp>
        <p:nvSpPr>
          <p:cNvPr id="306" name="Google Shape;306;p37"/>
          <p:cNvSpPr txBox="1"/>
          <p:nvPr/>
        </p:nvSpPr>
        <p:spPr>
          <a:xfrm>
            <a:off x="7332009" y="1226513"/>
            <a:ext cx="324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rgbClr val="FDB82C"/>
                </a:solidFill>
                <a:latin typeface="Roboto"/>
                <a:ea typeface="Roboto"/>
                <a:cs typeface="Roboto"/>
                <a:sym typeface="Roboto"/>
              </a:rPr>
              <a:t>4</a:t>
            </a:r>
            <a:endParaRPr sz="2400"/>
          </a:p>
        </p:txBody>
      </p:sp>
      <p:cxnSp>
        <p:nvCxnSpPr>
          <p:cNvPr id="307" name="Google Shape;307;p37"/>
          <p:cNvCxnSpPr/>
          <p:nvPr/>
        </p:nvCxnSpPr>
        <p:spPr>
          <a:xfrm>
            <a:off x="7365609" y="1354656"/>
            <a:ext cx="257100" cy="0"/>
          </a:xfrm>
          <a:prstGeom prst="straightConnector1">
            <a:avLst/>
          </a:prstGeom>
          <a:noFill/>
          <a:ln cap="flat" cmpd="sng" w="19050">
            <a:solidFill>
              <a:srgbClr val="FDB82C"/>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sz="2600">
              <a:solidFill>
                <a:srgbClr val="1F3A93"/>
              </a:solidFill>
              <a:latin typeface="Roboto Condensed"/>
              <a:ea typeface="Roboto Condensed"/>
              <a:cs typeface="Roboto Condensed"/>
              <a:sym typeface="Roboto Condensed"/>
            </a:endParaRPr>
          </a:p>
        </p:txBody>
      </p:sp>
      <p:cxnSp>
        <p:nvCxnSpPr>
          <p:cNvPr id="313" name="Google Shape;313;p3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14" name="Google Shape;314;p38"/>
          <p:cNvSpPr txBox="1"/>
          <p:nvPr>
            <p:ph idx="1" type="body"/>
          </p:nvPr>
        </p:nvSpPr>
        <p:spPr>
          <a:xfrm>
            <a:off x="477400" y="1133850"/>
            <a:ext cx="3251400" cy="928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finding the slope and y-intercept of an equation. </a:t>
            </a:r>
            <a:endParaRPr>
              <a:solidFill>
                <a:srgbClr val="1F3A93"/>
              </a:solidFill>
              <a:latin typeface="Roboto"/>
              <a:ea typeface="Roboto"/>
              <a:cs typeface="Roboto"/>
              <a:sym typeface="Roboto"/>
            </a:endParaRPr>
          </a:p>
        </p:txBody>
      </p:sp>
      <p:grpSp>
        <p:nvGrpSpPr>
          <p:cNvPr id="315" name="Google Shape;315;p38"/>
          <p:cNvGrpSpPr/>
          <p:nvPr/>
        </p:nvGrpSpPr>
        <p:grpSpPr>
          <a:xfrm rot="3189382">
            <a:off x="2976820" y="2179871"/>
            <a:ext cx="893706" cy="610535"/>
            <a:chOff x="3104742" y="3437775"/>
            <a:chExt cx="1575700" cy="1076781"/>
          </a:xfrm>
        </p:grpSpPr>
        <p:sp>
          <p:nvSpPr>
            <p:cNvPr id="316" name="Google Shape;316;p3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17" name="Google Shape;317;p3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18" name="Google Shape;318;p3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19" name="Google Shape;319;p3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0" name="Google Shape;320;p3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1" name="Google Shape;321;p3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2" name="Google Shape;322;p3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3" name="Google Shape;323;p3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4" name="Google Shape;324;p3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25" name="Google Shape;325;p3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Slope and y intercept from equation" id="326" name="Google Shape;326;p38" title="Slope and y intercept from equation">
            <a:hlinkClick r:id="rId3"/>
          </p:cNvPr>
          <p:cNvPicPr preferRelativeResize="0"/>
          <p:nvPr/>
        </p:nvPicPr>
        <p:blipFill>
          <a:blip r:embed="rId4">
            <a:alphaModFix/>
          </a:blip>
          <a:stretch>
            <a:fillRect/>
          </a:stretch>
        </p:blipFill>
        <p:spPr>
          <a:xfrm>
            <a:off x="4028075" y="1069475"/>
            <a:ext cx="5009875" cy="375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sp>
        <p:nvSpPr>
          <p:cNvPr id="332" name="Google Shape;332;p39"/>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There are currently seven crew members from different countries living on the International Space Station (ISS)?</a:t>
            </a:r>
            <a:endParaRPr sz="1300">
              <a:latin typeface="Roboto"/>
              <a:ea typeface="Roboto"/>
              <a:cs typeface="Roboto"/>
              <a:sym typeface="Roboto"/>
            </a:endParaRPr>
          </a:p>
        </p:txBody>
      </p:sp>
      <p:cxnSp>
        <p:nvCxnSpPr>
          <p:cNvPr id="333" name="Google Shape;333;p3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descr="Ever wondered what it’s like to work in space? The brave men and women of the International Space Station are truly a special breed, but at the end of the day they’re just regular people, going about their jobs. &#10;&#10;So join us today as we shadow our higher ups and learn all about a day in the life of an ISS astronaut.&#10;&#10;When hurtling around planet earth at 17,100 mph, standard human notions of day and night start to look pretty silly. In a normal 24 hour stretch, a typical ISS astronaut will see the sun rise, and set, 16 times in total. Human bodies did not evolve that way. So a regular 24-hour earth day is maintained up there, if nothing else to prevent the crew descending into a grim spiral of permanent crippling jet lag. &#10;&#10;SUGGEST A TOPIC&#10;https://techvision.tv​​​&#10;&#10;Imagery supplied via Getty Images&#10;&#10;Life Inside The International Space Station" id="334" name="Google Shape;334;p39" title="Life Inside The International Space Station">
            <a:hlinkClick r:id="rId3"/>
          </p:cNvPr>
          <p:cNvPicPr preferRelativeResize="0"/>
          <p:nvPr/>
        </p:nvPicPr>
        <p:blipFill>
          <a:blip r:embed="rId4">
            <a:alphaModFix/>
          </a:blip>
          <a:stretch>
            <a:fillRect/>
          </a:stretch>
        </p:blipFill>
        <p:spPr>
          <a:xfrm>
            <a:off x="4063575" y="960325"/>
            <a:ext cx="4479733" cy="3359800"/>
          </a:xfrm>
          <a:prstGeom prst="rect">
            <a:avLst/>
          </a:prstGeom>
          <a:noFill/>
          <a:ln>
            <a:noFill/>
          </a:ln>
        </p:spPr>
      </p:pic>
      <p:sp>
        <p:nvSpPr>
          <p:cNvPr id="335" name="Google Shape;335;p3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what life is like living in space. </a:t>
            </a:r>
            <a:endParaRPr>
              <a:solidFill>
                <a:srgbClr val="1F3A93"/>
              </a:solidFill>
              <a:latin typeface="Roboto"/>
              <a:ea typeface="Roboto"/>
              <a:cs typeface="Roboto"/>
              <a:sym typeface="Roboto"/>
            </a:endParaRPr>
          </a:p>
        </p:txBody>
      </p:sp>
      <p:grpSp>
        <p:nvGrpSpPr>
          <p:cNvPr id="336" name="Google Shape;336;p39"/>
          <p:cNvGrpSpPr/>
          <p:nvPr/>
        </p:nvGrpSpPr>
        <p:grpSpPr>
          <a:xfrm rot="3189382">
            <a:off x="3015420" y="1986796"/>
            <a:ext cx="893706" cy="610535"/>
            <a:chOff x="3104742" y="3437775"/>
            <a:chExt cx="1575700" cy="1076781"/>
          </a:xfrm>
        </p:grpSpPr>
        <p:sp>
          <p:nvSpPr>
            <p:cNvPr id="337" name="Google Shape;337;p3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38" name="Google Shape;338;p3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39" name="Google Shape;339;p3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0" name="Google Shape;340;p3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1" name="Google Shape;341;p3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2" name="Google Shape;342;p3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3" name="Google Shape;343;p3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4" name="Google Shape;344;p3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5" name="Google Shape;345;p3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346" name="Google Shape;346;p3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352" name="Google Shape;352;p4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53" name="Google Shape;353;p40"/>
          <p:cNvSpPr txBox="1"/>
          <p:nvPr>
            <p:ph idx="1" type="body"/>
          </p:nvPr>
        </p:nvSpPr>
        <p:spPr>
          <a:xfrm>
            <a:off x="477400" y="1133850"/>
            <a:ext cx="8520600" cy="3325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The Space Shuttle Mission Control Center and the International Space Station (ISS) Control Center use some of the most sophisticated technology and communication equipment in the world. Teams of highly qualified engineers, scientists, doctors, and technicians, known as flight controllers, monitor the systems and activities aboard the space shuttle and the ISS. They work together as a powerful team, spending many hours performing critical simulations as they prepare to support each mission and crew during normal operations and any unexpected events.</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One of the flight control positions is the flight surgeon, whose call sign is SURGEON. The flight surgeon is a medical doctor who monitors and maintains the astronauts’ health during all phases of a particular mission, including spacewalks. The flight surgeon also monitors the astronauts’ scheduled activities, coordinates the medical operations team, provides crew health consultations during the mission, and advises the Flight Director of the crew’s health.</a:t>
            </a:r>
            <a:endParaRPr sz="1700">
              <a:solidFill>
                <a:srgbClr val="1F3A93"/>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359" name="Google Shape;359;p4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60" name="Google Shape;360;p41"/>
          <p:cNvSpPr txBox="1"/>
          <p:nvPr>
            <p:ph idx="1" type="body"/>
          </p:nvPr>
        </p:nvSpPr>
        <p:spPr>
          <a:xfrm>
            <a:off x="477400" y="1133850"/>
            <a:ext cx="6850800" cy="2412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Because spaceflight is physically challenging, the flight surgeon will assess the astronaut’s health before a flight, also known as preflight, to determine if the crew member is healthy. During the preflight phase of a mission, the flight surgeon will perform a physical examination of the astronaut. He or she will use pre-existing data to determine the astronaut’s preflight condition and to predict how the astronaut’s body will react in a reduced gravity environment.</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One specific area of concern is </a:t>
            </a:r>
            <a:r>
              <a:rPr b="1" lang="en">
                <a:solidFill>
                  <a:srgbClr val="1F3A93"/>
                </a:solidFill>
                <a:highlight>
                  <a:srgbClr val="91D5AC"/>
                </a:highlight>
                <a:latin typeface="Roboto"/>
                <a:ea typeface="Roboto"/>
                <a:cs typeface="Roboto"/>
                <a:sym typeface="Roboto"/>
              </a:rPr>
              <a:t>bone density</a:t>
            </a:r>
            <a:r>
              <a:rPr lang="en">
                <a:solidFill>
                  <a:srgbClr val="1F3A93"/>
                </a:solidFill>
                <a:highlight>
                  <a:srgbClr val="91D5AC"/>
                </a:highlight>
                <a:latin typeface="Roboto"/>
                <a:ea typeface="Roboto"/>
                <a:cs typeface="Roboto"/>
                <a:sym typeface="Roboto"/>
              </a:rPr>
              <a:t>,</a:t>
            </a:r>
            <a:r>
              <a:rPr lang="en">
                <a:solidFill>
                  <a:srgbClr val="1F3A93"/>
                </a:solidFill>
                <a:latin typeface="Roboto"/>
                <a:ea typeface="Roboto"/>
                <a:cs typeface="Roboto"/>
                <a:sym typeface="Roboto"/>
              </a:rPr>
              <a:t> which is a measure of how strong the bone is.</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sp>
        <p:nvSpPr>
          <p:cNvPr id="366" name="Google Shape;366;p42"/>
          <p:cNvSpPr txBox="1"/>
          <p:nvPr/>
        </p:nvSpPr>
        <p:spPr>
          <a:xfrm>
            <a:off x="0" y="4558500"/>
            <a:ext cx="7170600" cy="5850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The term space is short for outer space. You already live in space!</a:t>
            </a:r>
            <a:endParaRPr sz="1300">
              <a:latin typeface="Roboto"/>
              <a:ea typeface="Roboto"/>
              <a:cs typeface="Roboto"/>
              <a:sym typeface="Roboto"/>
            </a:endParaRPr>
          </a:p>
          <a:p>
            <a:pPr indent="0" lvl="0" marL="0" rtl="0" algn="l">
              <a:spcBef>
                <a:spcPts val="0"/>
              </a:spcBef>
              <a:spcAft>
                <a:spcPts val="0"/>
              </a:spcAft>
              <a:buNone/>
            </a:pPr>
            <a:r>
              <a:t/>
            </a:r>
            <a:endParaRPr sz="1300">
              <a:latin typeface="Roboto"/>
              <a:ea typeface="Roboto"/>
              <a:cs typeface="Roboto"/>
              <a:sym typeface="Roboto"/>
            </a:endParaRPr>
          </a:p>
        </p:txBody>
      </p:sp>
      <p:cxnSp>
        <p:nvCxnSpPr>
          <p:cNvPr id="367" name="Google Shape;367;p4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68" name="Google Shape;368;p42"/>
          <p:cNvSpPr txBox="1"/>
          <p:nvPr>
            <p:ph idx="1" type="body"/>
          </p:nvPr>
        </p:nvSpPr>
        <p:spPr>
          <a:xfrm>
            <a:off x="477400" y="1133850"/>
            <a:ext cx="7570500" cy="2949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On Earth, you experience the force of gravity. It is what keeps you from floating off into Earth’s atmosphere. Have you ever seen pictures or videos of astronauts floating around in their spacecrafts? This is called weightlessness. Astronauts float because the force of gravity is not very strong in space. This small amount of gravity is called microgravity. This is what damages astronauts’ bones.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Why does this happen? To understand, let’s look at how bones are formed and maintained in your body.</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106" name="Shape 106"/>
        <p:cNvGrpSpPr/>
        <p:nvPr/>
      </p:nvGrpSpPr>
      <p:grpSpPr>
        <a:xfrm>
          <a:off x="0" y="0"/>
          <a:ext cx="0" cy="0"/>
          <a:chOff x="0" y="0"/>
          <a:chExt cx="0" cy="0"/>
        </a:xfrm>
      </p:grpSpPr>
      <p:pic>
        <p:nvPicPr>
          <p:cNvPr id="107" name="Google Shape;107;p25"/>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108" name="Google Shape;108;p25"/>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Bone Density</a:t>
            </a:r>
            <a:endParaRPr sz="2600">
              <a:solidFill>
                <a:schemeClr val="lt1"/>
              </a:solidFill>
              <a:latin typeface="Raleway Medium"/>
              <a:ea typeface="Raleway Medium"/>
              <a:cs typeface="Raleway Medium"/>
              <a:sym typeface="Raleway Medium"/>
            </a:endParaRPr>
          </a:p>
        </p:txBody>
      </p:sp>
      <p:cxnSp>
        <p:nvCxnSpPr>
          <p:cNvPr id="109" name="Google Shape;109;p2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110" name="Google Shape;110;p25"/>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111" name="Google Shape;111;p2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1</a:t>
            </a:r>
            <a:endParaRPr b="1" sz="4800">
              <a:solidFill>
                <a:schemeClr val="lt1"/>
              </a:solidFill>
              <a:latin typeface="Roboto Condensed"/>
              <a:ea typeface="Roboto Condensed"/>
              <a:cs typeface="Roboto Condensed"/>
              <a:sym typeface="Roboto Condensed"/>
            </a:endParaRPr>
          </a:p>
        </p:txBody>
      </p:sp>
      <p:pic>
        <p:nvPicPr>
          <p:cNvPr id="112" name="Google Shape;112;p25"/>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374" name="Google Shape;374;p4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75" name="Google Shape;375;p43"/>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1F3A93"/>
                </a:solidFill>
                <a:latin typeface="Roboto"/>
                <a:ea typeface="Roboto"/>
                <a:cs typeface="Roboto"/>
                <a:sym typeface="Roboto"/>
              </a:rPr>
              <a:t>Bones are a type of connective tissue that helps hold the parts of your body together. Bones are made up of bone tissue. Your bone tissue is very similar to your hair. One difference is that bone tissue also has minerals like calcium. Minerals give your bone tissue strength.</a:t>
            </a:r>
            <a:endParaRPr sz="1400">
              <a:solidFill>
                <a:srgbClr val="1F3A93"/>
              </a:solidFill>
              <a:latin typeface="Roboto"/>
              <a:ea typeface="Roboto"/>
              <a:cs typeface="Roboto"/>
              <a:sym typeface="Roboto"/>
            </a:endParaRPr>
          </a:p>
        </p:txBody>
      </p:sp>
      <p:pic>
        <p:nvPicPr>
          <p:cNvPr id="376" name="Google Shape;376;p43"/>
          <p:cNvPicPr preferRelativeResize="0"/>
          <p:nvPr/>
        </p:nvPicPr>
        <p:blipFill rotWithShape="1">
          <a:blip r:embed="rId3">
            <a:alphaModFix/>
          </a:blip>
          <a:srcRect b="24419" l="20009" r="18741" t="0"/>
          <a:stretch/>
        </p:blipFill>
        <p:spPr>
          <a:xfrm>
            <a:off x="2396125" y="2022150"/>
            <a:ext cx="5329523" cy="28001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4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382" name="Google Shape;382;p4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83" name="Google Shape;383;p44"/>
          <p:cNvSpPr txBox="1"/>
          <p:nvPr>
            <p:ph idx="1" type="body"/>
          </p:nvPr>
        </p:nvSpPr>
        <p:spPr>
          <a:xfrm>
            <a:off x="477400" y="1133850"/>
            <a:ext cx="6850800" cy="89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rgbClr val="1F3A93"/>
                </a:solidFill>
                <a:latin typeface="Roboto"/>
                <a:ea typeface="Roboto"/>
                <a:cs typeface="Roboto"/>
                <a:sym typeface="Roboto"/>
              </a:rPr>
              <a:t>As you grow, your bones are constantly being broken down and rebuilt. This process is called remodelling. There are two main types of cells that are important for bone structure and maintenance. They have fancy names and do opposite things.</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400">
              <a:solidFill>
                <a:srgbClr val="1F3A93"/>
              </a:solidFill>
              <a:latin typeface="Roboto"/>
              <a:ea typeface="Roboto"/>
              <a:cs typeface="Roboto"/>
              <a:sym typeface="Roboto"/>
            </a:endParaRPr>
          </a:p>
        </p:txBody>
      </p:sp>
      <p:pic>
        <p:nvPicPr>
          <p:cNvPr id="384" name="Google Shape;384;p44"/>
          <p:cNvPicPr preferRelativeResize="0"/>
          <p:nvPr/>
        </p:nvPicPr>
        <p:blipFill rotWithShape="1">
          <a:blip r:embed="rId3">
            <a:alphaModFix/>
          </a:blip>
          <a:srcRect b="9737" l="4825" r="7754" t="8086"/>
          <a:stretch/>
        </p:blipFill>
        <p:spPr>
          <a:xfrm>
            <a:off x="3919600" y="2131525"/>
            <a:ext cx="4966499" cy="2288699"/>
          </a:xfrm>
          <a:prstGeom prst="rect">
            <a:avLst/>
          </a:prstGeom>
          <a:noFill/>
          <a:ln>
            <a:noFill/>
          </a:ln>
        </p:spPr>
      </p:pic>
      <p:sp>
        <p:nvSpPr>
          <p:cNvPr id="385" name="Google Shape;385;p44"/>
          <p:cNvSpPr txBox="1"/>
          <p:nvPr/>
        </p:nvSpPr>
        <p:spPr>
          <a:xfrm>
            <a:off x="376075" y="2106025"/>
            <a:ext cx="3599700" cy="2339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F3A93"/>
              </a:buClr>
              <a:buSzPts val="1400"/>
              <a:buFont typeface="Roboto"/>
              <a:buAutoNum type="arabicPeriod"/>
            </a:pPr>
            <a:r>
              <a:rPr b="1" lang="en">
                <a:solidFill>
                  <a:srgbClr val="1F3A93"/>
                </a:solidFill>
                <a:highlight>
                  <a:srgbClr val="91D5AC"/>
                </a:highlight>
                <a:latin typeface="Roboto"/>
                <a:ea typeface="Roboto"/>
                <a:cs typeface="Roboto"/>
                <a:sym typeface="Roboto"/>
              </a:rPr>
              <a:t>Osteoblasts</a:t>
            </a:r>
            <a:r>
              <a:rPr lang="en">
                <a:solidFill>
                  <a:srgbClr val="1F3A93"/>
                </a:solidFill>
                <a:latin typeface="Roboto"/>
                <a:ea typeface="Roboto"/>
                <a:cs typeface="Roboto"/>
                <a:sym typeface="Roboto"/>
              </a:rPr>
              <a:t> (os-tee-oh-blasts) build bones using the same kinds of cells that build fat, muscle, and cartilage. </a:t>
            </a:r>
            <a:endParaRPr>
              <a:solidFill>
                <a:srgbClr val="1F3A93"/>
              </a:solidFill>
              <a:latin typeface="Roboto"/>
              <a:ea typeface="Roboto"/>
              <a:cs typeface="Roboto"/>
              <a:sym typeface="Roboto"/>
            </a:endParaRPr>
          </a:p>
          <a:p>
            <a:pPr indent="-317500" lvl="0" marL="457200" rtl="0" algn="l">
              <a:spcBef>
                <a:spcPts val="0"/>
              </a:spcBef>
              <a:spcAft>
                <a:spcPts val="0"/>
              </a:spcAft>
              <a:buClr>
                <a:srgbClr val="1F3A93"/>
              </a:buClr>
              <a:buSzPts val="1400"/>
              <a:buFont typeface="Roboto"/>
              <a:buAutoNum type="arabicPeriod"/>
            </a:pPr>
            <a:r>
              <a:rPr b="1" lang="en">
                <a:solidFill>
                  <a:srgbClr val="1F3A93"/>
                </a:solidFill>
                <a:highlight>
                  <a:srgbClr val="91D5AC"/>
                </a:highlight>
                <a:latin typeface="Roboto"/>
                <a:ea typeface="Roboto"/>
                <a:cs typeface="Roboto"/>
                <a:sym typeface="Roboto"/>
              </a:rPr>
              <a:t>Osteoclasts</a:t>
            </a:r>
            <a:r>
              <a:rPr lang="en">
                <a:solidFill>
                  <a:srgbClr val="1F3A93"/>
                </a:solidFill>
                <a:latin typeface="Roboto"/>
                <a:ea typeface="Roboto"/>
                <a:cs typeface="Roboto"/>
                <a:sym typeface="Roboto"/>
              </a:rPr>
              <a:t> (os-tee-oh-clasts) break up bones. They use the same cells as the immune system. These cells help osteoclasts dissolve the minerals on the outside the bone tissue. This releases calcium into the body in a process called resorption.</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391" name="Google Shape;391;p4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392" name="Google Shape;392;p45"/>
          <p:cNvSpPr txBox="1"/>
          <p:nvPr>
            <p:ph idx="1" type="body"/>
          </p:nvPr>
        </p:nvSpPr>
        <p:spPr>
          <a:xfrm>
            <a:off x="477400" y="1133850"/>
            <a:ext cx="6850800" cy="1359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400">
                <a:solidFill>
                  <a:srgbClr val="1F3A93"/>
                </a:solidFill>
                <a:latin typeface="Roboto"/>
                <a:ea typeface="Roboto"/>
                <a:cs typeface="Roboto"/>
                <a:sym typeface="Roboto"/>
              </a:rPr>
              <a:t>What happens to bones in space?</a:t>
            </a:r>
            <a:endParaRPr b="1"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4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400">
                <a:solidFill>
                  <a:srgbClr val="1F3A93"/>
                </a:solidFill>
                <a:latin typeface="Roboto"/>
                <a:ea typeface="Roboto"/>
                <a:cs typeface="Roboto"/>
                <a:sym typeface="Roboto"/>
              </a:rPr>
              <a:t>Problems with remodelling can lead to bone diseases like osteoporosis. Remember how your bones are always being broken and built? People with osteoporosis have more bone loss than bone building. This causes the bones to weaken, which can make break easily. </a:t>
            </a:r>
            <a:endParaRPr sz="1400">
              <a:solidFill>
                <a:srgbClr val="1F3A93"/>
              </a:solidFill>
              <a:latin typeface="Roboto"/>
              <a:ea typeface="Roboto"/>
              <a:cs typeface="Roboto"/>
              <a:sym typeface="Roboto"/>
            </a:endParaRPr>
          </a:p>
        </p:txBody>
      </p:sp>
      <p:pic>
        <p:nvPicPr>
          <p:cNvPr id="393" name="Google Shape;393;p45"/>
          <p:cNvPicPr preferRelativeResize="0"/>
          <p:nvPr/>
        </p:nvPicPr>
        <p:blipFill rotWithShape="1">
          <a:blip r:embed="rId3">
            <a:alphaModFix/>
          </a:blip>
          <a:srcRect b="3100" l="0" r="1603" t="0"/>
          <a:stretch/>
        </p:blipFill>
        <p:spPr>
          <a:xfrm>
            <a:off x="3126569" y="2636100"/>
            <a:ext cx="5909980" cy="1919799"/>
          </a:xfrm>
          <a:prstGeom prst="rect">
            <a:avLst/>
          </a:prstGeom>
          <a:noFill/>
          <a:ln>
            <a:noFill/>
          </a:ln>
        </p:spPr>
      </p:pic>
      <p:sp>
        <p:nvSpPr>
          <p:cNvPr id="394" name="Google Shape;394;p45"/>
          <p:cNvSpPr txBox="1"/>
          <p:nvPr/>
        </p:nvSpPr>
        <p:spPr>
          <a:xfrm>
            <a:off x="477400" y="2636100"/>
            <a:ext cx="27030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Astronauts experience spaceflight osteopenia when they are in space. This condition can cause astronauts to lose bone mass in their legs, hips, and spines. Once the astronauts return to Earth, it can take three or four years for those bones to recover!</a:t>
            </a:r>
            <a:endParaRPr>
              <a:solidFill>
                <a:srgbClr val="1F3A93"/>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400" name="Google Shape;400;p4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01" name="Google Shape;401;p46"/>
          <p:cNvSpPr txBox="1"/>
          <p:nvPr>
            <p:ph idx="1" type="body"/>
          </p:nvPr>
        </p:nvSpPr>
        <p:spPr>
          <a:xfrm>
            <a:off x="477400" y="113385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Scientists have learned that spending time in microgravity decreases bone building. This results in bone loss similar to osteoporosis. Remember, astronauts experience microgravity when they are in space. In microgravity, there is not as much stress on astronauts’ bones. That is mostly because they do not have to walk around. By having less stress on their bones, astronauts’ bones can become weaker.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Scientists know that exercise is important for your bones. Exercise helps keep a healthy balance of bone building and bone loss. The best exercise for your bones on Earth is called load-bearing exercise. Walking, running, and playing sports like basketball are examples. Microgravity makes it hard to exercise in space. Astronauts must strap themselves down to treadmills in order to walk or run!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407" name="Google Shape;407;p4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08" name="Google Shape;408;p47"/>
          <p:cNvSpPr txBox="1"/>
          <p:nvPr>
            <p:ph idx="1" type="body"/>
          </p:nvPr>
        </p:nvSpPr>
        <p:spPr>
          <a:xfrm>
            <a:off x="477400" y="1133850"/>
            <a:ext cx="72999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Bone density is measured by the amount of mineral in a skeletal area, and this measurement is called </a:t>
            </a:r>
            <a:r>
              <a:rPr lang="en">
                <a:solidFill>
                  <a:srgbClr val="1F3A93"/>
                </a:solidFill>
                <a:highlight>
                  <a:srgbClr val="91D5AC"/>
                </a:highlight>
                <a:latin typeface="Roboto"/>
                <a:ea typeface="Roboto"/>
                <a:cs typeface="Roboto"/>
                <a:sym typeface="Roboto"/>
              </a:rPr>
              <a:t>Bone Mineral Density (BMD)</a:t>
            </a:r>
            <a:r>
              <a:rPr lang="en">
                <a:solidFill>
                  <a:srgbClr val="1F3A93"/>
                </a:solidFill>
                <a:latin typeface="Roboto"/>
                <a:ea typeface="Roboto"/>
                <a:cs typeface="Roboto"/>
                <a:sym typeface="Roboto"/>
              </a:rPr>
              <a:t>. BMD is measured with an instrument called a Dual-energy X-ray Absorptiometry densitometer (DXA), which uses x-rays to transmit photons through the body. DXA detects the different energies of the photons as they are absorbed differently by hard vs. soft tissue. These energy levels are used to determine the BMD of hard bone tissue. Different groups of people lose BMD more rapidly than others. On Earth the rate of bone loss for elderly men and women ranges from 1% to 1.5% per year, whereas the rate of bone loss for an early postmenopausal woman could be 2-3% per year. A person may also lose BMD more rapidly at one site, e.g. the spine, than at another site in the body.</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4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414" name="Google Shape;414;p4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15" name="Google Shape;415;p48"/>
          <p:cNvSpPr txBox="1"/>
          <p:nvPr>
            <p:ph idx="1" type="body"/>
          </p:nvPr>
        </p:nvSpPr>
        <p:spPr>
          <a:xfrm>
            <a:off x="433350" y="1133850"/>
            <a:ext cx="59052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Bone loss increases when the human body is in a reduced gravity environment. Astronauts on the ISS, or on a future long-duration mission, may lose an average of 1% BMD per month while in space. An astronaut’s bones may weaken in a way similar to osteoporosis. Osteoporosis is a condition in which bones have lost minerals, especially calcium, making them weaker, more brittle, and susceptible to fractures. The risk of fracture for an astronaut may increase after the astronaut returns to Earth’s gravitational pull of 1g. The flight surgeon must continue to monitor the astronauts once back on Earth to make sure their BMD is regained through proper diet and exercise.</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pic>
        <p:nvPicPr>
          <p:cNvPr id="416" name="Google Shape;416;p48"/>
          <p:cNvPicPr preferRelativeResize="0"/>
          <p:nvPr/>
        </p:nvPicPr>
        <p:blipFill rotWithShape="1">
          <a:blip r:embed="rId3">
            <a:alphaModFix/>
          </a:blip>
          <a:srcRect b="2846" l="2522" r="53529" t="9287"/>
          <a:stretch/>
        </p:blipFill>
        <p:spPr>
          <a:xfrm>
            <a:off x="6603000" y="1301225"/>
            <a:ext cx="2046749" cy="1492567"/>
          </a:xfrm>
          <a:prstGeom prst="rect">
            <a:avLst/>
          </a:prstGeom>
          <a:noFill/>
          <a:ln>
            <a:noFill/>
          </a:ln>
        </p:spPr>
      </p:pic>
      <p:pic>
        <p:nvPicPr>
          <p:cNvPr id="417" name="Google Shape;417;p48"/>
          <p:cNvPicPr preferRelativeResize="0"/>
          <p:nvPr/>
        </p:nvPicPr>
        <p:blipFill rotWithShape="1">
          <a:blip r:embed="rId3">
            <a:alphaModFix/>
          </a:blip>
          <a:srcRect b="3374" l="49872" r="6179" t="8760"/>
          <a:stretch/>
        </p:blipFill>
        <p:spPr>
          <a:xfrm>
            <a:off x="6603000" y="3509784"/>
            <a:ext cx="2046749" cy="1492567"/>
          </a:xfrm>
          <a:prstGeom prst="rect">
            <a:avLst/>
          </a:prstGeom>
          <a:noFill/>
          <a:ln>
            <a:noFill/>
          </a:ln>
        </p:spPr>
      </p:pic>
      <p:sp>
        <p:nvSpPr>
          <p:cNvPr id="418" name="Google Shape;418;p48"/>
          <p:cNvSpPr txBox="1"/>
          <p:nvPr/>
        </p:nvSpPr>
        <p:spPr>
          <a:xfrm>
            <a:off x="6603075" y="893900"/>
            <a:ext cx="204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00B2A9"/>
                </a:solidFill>
                <a:latin typeface="Roboto"/>
                <a:ea typeface="Roboto"/>
                <a:cs typeface="Roboto"/>
                <a:sym typeface="Roboto"/>
              </a:rPr>
              <a:t>normal bones</a:t>
            </a:r>
            <a:endParaRPr/>
          </a:p>
        </p:txBody>
      </p:sp>
      <p:sp>
        <p:nvSpPr>
          <p:cNvPr id="419" name="Google Shape;419;p48"/>
          <p:cNvSpPr txBox="1"/>
          <p:nvPr/>
        </p:nvSpPr>
        <p:spPr>
          <a:xfrm>
            <a:off x="6603075" y="3077100"/>
            <a:ext cx="2046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00B2A9"/>
                </a:solidFill>
                <a:latin typeface="Roboto"/>
                <a:ea typeface="Roboto"/>
                <a:cs typeface="Roboto"/>
                <a:sym typeface="Roboto"/>
              </a:rPr>
              <a:t>bones in space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Bone Density</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425" name="Google Shape;425;p4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26" name="Google Shape;426;p4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bone density. </a:t>
            </a:r>
            <a:endParaRPr>
              <a:solidFill>
                <a:srgbClr val="1F3A93"/>
              </a:solidFill>
              <a:latin typeface="Roboto"/>
              <a:ea typeface="Roboto"/>
              <a:cs typeface="Roboto"/>
              <a:sym typeface="Roboto"/>
            </a:endParaRPr>
          </a:p>
        </p:txBody>
      </p:sp>
      <p:grpSp>
        <p:nvGrpSpPr>
          <p:cNvPr id="427" name="Google Shape;427;p49"/>
          <p:cNvGrpSpPr/>
          <p:nvPr/>
        </p:nvGrpSpPr>
        <p:grpSpPr>
          <a:xfrm rot="3189382">
            <a:off x="3015420" y="1986796"/>
            <a:ext cx="893706" cy="610535"/>
            <a:chOff x="3104742" y="3437775"/>
            <a:chExt cx="1575700" cy="1076781"/>
          </a:xfrm>
        </p:grpSpPr>
        <p:sp>
          <p:nvSpPr>
            <p:cNvPr id="428" name="Google Shape;428;p4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29" name="Google Shape;429;p4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0" name="Google Shape;430;p4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1" name="Google Shape;431;p4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2" name="Google Shape;432;p4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3" name="Google Shape;433;p4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4" name="Google Shape;434;p4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5" name="Google Shape;435;p4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6" name="Google Shape;436;p4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437" name="Google Shape;437;p4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Exercise is essential for our astronauts to maintain healthy bones, muscles and heart during space flight and exploration missions." id="438" name="Google Shape;438;p49" title="Exercise Helps Keep Astronauts Healthy in Space">
            <a:hlinkClick r:id="rId3"/>
          </p:cNvPr>
          <p:cNvPicPr preferRelativeResize="0"/>
          <p:nvPr/>
        </p:nvPicPr>
        <p:blipFill>
          <a:blip r:embed="rId4">
            <a:alphaModFix/>
          </a:blip>
          <a:stretch>
            <a:fillRect/>
          </a:stretch>
        </p:blipFill>
        <p:spPr>
          <a:xfrm>
            <a:off x="4040125" y="1046300"/>
            <a:ext cx="4951475" cy="371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CHECK for UNDERSTANDING</a:t>
            </a:r>
            <a:endParaRPr b="1">
              <a:solidFill>
                <a:srgbClr val="1F3A93"/>
              </a:solidFill>
              <a:latin typeface="Roboto Condensed"/>
              <a:ea typeface="Roboto Condensed"/>
              <a:cs typeface="Roboto Condensed"/>
              <a:sym typeface="Roboto Condensed"/>
            </a:endParaRPr>
          </a:p>
        </p:txBody>
      </p:sp>
      <p:cxnSp>
        <p:nvCxnSpPr>
          <p:cNvPr id="444" name="Google Shape;444;p5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pSp>
        <p:nvGrpSpPr>
          <p:cNvPr id="445" name="Google Shape;445;p50"/>
          <p:cNvGrpSpPr/>
          <p:nvPr/>
        </p:nvGrpSpPr>
        <p:grpSpPr>
          <a:xfrm>
            <a:off x="457059" y="1261500"/>
            <a:ext cx="3989830" cy="726369"/>
            <a:chOff x="5013800" y="2339484"/>
            <a:chExt cx="3673200" cy="548700"/>
          </a:xfrm>
        </p:grpSpPr>
        <p:sp>
          <p:nvSpPr>
            <p:cNvPr id="446" name="Google Shape;446;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47" name="Google Shape;447;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Name </a:t>
              </a:r>
              <a:r>
                <a:rPr lang="en" sz="1300">
                  <a:solidFill>
                    <a:srgbClr val="595959"/>
                  </a:solidFill>
                  <a:latin typeface="Roboto"/>
                  <a:ea typeface="Roboto"/>
                  <a:cs typeface="Roboto"/>
                  <a:sym typeface="Roboto"/>
                </a:rPr>
                <a:t>possible</a:t>
              </a:r>
              <a:r>
                <a:rPr lang="en" sz="1300">
                  <a:solidFill>
                    <a:srgbClr val="595959"/>
                  </a:solidFill>
                  <a:latin typeface="Roboto"/>
                  <a:ea typeface="Roboto"/>
                  <a:cs typeface="Roboto"/>
                  <a:sym typeface="Roboto"/>
                </a:rPr>
                <a:t> side effects on </a:t>
              </a:r>
              <a:r>
                <a:rPr lang="en" sz="1300">
                  <a:solidFill>
                    <a:srgbClr val="595959"/>
                  </a:solidFill>
                  <a:latin typeface="Roboto"/>
                  <a:ea typeface="Roboto"/>
                  <a:cs typeface="Roboto"/>
                  <a:sym typeface="Roboto"/>
                </a:rPr>
                <a:t>astronauts</a:t>
              </a:r>
              <a:r>
                <a:rPr lang="en" sz="1300">
                  <a:solidFill>
                    <a:srgbClr val="595959"/>
                  </a:solidFill>
                  <a:latin typeface="Roboto"/>
                  <a:ea typeface="Roboto"/>
                  <a:cs typeface="Roboto"/>
                  <a:sym typeface="Roboto"/>
                </a:rPr>
                <a:t> while in the reduced gravity of a long mission? </a:t>
              </a:r>
              <a:endParaRPr sz="1300">
                <a:solidFill>
                  <a:srgbClr val="595959"/>
                </a:solidFill>
                <a:latin typeface="Roboto"/>
                <a:ea typeface="Roboto"/>
                <a:cs typeface="Roboto"/>
                <a:sym typeface="Roboto"/>
              </a:endParaRPr>
            </a:p>
          </p:txBody>
        </p:sp>
      </p:grpSp>
      <p:sp>
        <p:nvSpPr>
          <p:cNvPr id="448" name="Google Shape;448;p50"/>
          <p:cNvSpPr/>
          <p:nvPr/>
        </p:nvSpPr>
        <p:spPr>
          <a:xfrm>
            <a:off x="308058" y="1457577"/>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49" name="Google Shape;449;p50"/>
          <p:cNvGrpSpPr/>
          <p:nvPr/>
        </p:nvGrpSpPr>
        <p:grpSpPr>
          <a:xfrm>
            <a:off x="457059" y="2133338"/>
            <a:ext cx="3989830" cy="726369"/>
            <a:chOff x="5013800" y="2339484"/>
            <a:chExt cx="3673200" cy="548700"/>
          </a:xfrm>
        </p:grpSpPr>
        <p:sp>
          <p:nvSpPr>
            <p:cNvPr id="450" name="Google Shape;450;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51" name="Google Shape;451;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is essential for astronauts on long-duration missions in space to maintain healthy bones, muscles, and heart? </a:t>
              </a:r>
              <a:endParaRPr sz="1300">
                <a:solidFill>
                  <a:srgbClr val="595959"/>
                </a:solidFill>
                <a:latin typeface="Roboto"/>
                <a:ea typeface="Roboto"/>
                <a:cs typeface="Roboto"/>
                <a:sym typeface="Roboto"/>
              </a:endParaRPr>
            </a:p>
          </p:txBody>
        </p:sp>
      </p:grpSp>
      <p:sp>
        <p:nvSpPr>
          <p:cNvPr id="452" name="Google Shape;452;p50"/>
          <p:cNvSpPr/>
          <p:nvPr/>
        </p:nvSpPr>
        <p:spPr>
          <a:xfrm>
            <a:off x="308058" y="2329415"/>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53" name="Google Shape;453;p50"/>
          <p:cNvGrpSpPr/>
          <p:nvPr/>
        </p:nvGrpSpPr>
        <p:grpSpPr>
          <a:xfrm>
            <a:off x="457059" y="3005175"/>
            <a:ext cx="3989830" cy="726369"/>
            <a:chOff x="5013800" y="2339484"/>
            <a:chExt cx="3673200" cy="548700"/>
          </a:xfrm>
        </p:grpSpPr>
        <p:sp>
          <p:nvSpPr>
            <p:cNvPr id="454" name="Google Shape;454;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55" name="Google Shape;455;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Compare the time it could take for a 50 year old woman to lose 2% of bone mass in her hip with the time it could take an astronaut in space to lose the same amount. </a:t>
              </a:r>
              <a:endParaRPr sz="1300">
                <a:solidFill>
                  <a:srgbClr val="595959"/>
                </a:solidFill>
                <a:latin typeface="Roboto"/>
                <a:ea typeface="Roboto"/>
                <a:cs typeface="Roboto"/>
                <a:sym typeface="Roboto"/>
              </a:endParaRPr>
            </a:p>
          </p:txBody>
        </p:sp>
      </p:grpSp>
      <p:sp>
        <p:nvSpPr>
          <p:cNvPr id="456" name="Google Shape;456;p50"/>
          <p:cNvSpPr/>
          <p:nvPr/>
        </p:nvSpPr>
        <p:spPr>
          <a:xfrm>
            <a:off x="308058" y="320125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57" name="Google Shape;457;p50"/>
          <p:cNvGrpSpPr/>
          <p:nvPr/>
        </p:nvGrpSpPr>
        <p:grpSpPr>
          <a:xfrm>
            <a:off x="457059" y="3877025"/>
            <a:ext cx="3989830" cy="726369"/>
            <a:chOff x="5013800" y="2339484"/>
            <a:chExt cx="3673200" cy="548700"/>
          </a:xfrm>
        </p:grpSpPr>
        <p:sp>
          <p:nvSpPr>
            <p:cNvPr id="458" name="Google Shape;458;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59" name="Google Shape;459;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types of activities help keep the astronaut’s heart and circulatory system healthy?</a:t>
              </a:r>
              <a:endParaRPr sz="1300">
                <a:solidFill>
                  <a:srgbClr val="595959"/>
                </a:solidFill>
                <a:latin typeface="Roboto"/>
                <a:ea typeface="Roboto"/>
                <a:cs typeface="Roboto"/>
                <a:sym typeface="Roboto"/>
              </a:endParaRPr>
            </a:p>
          </p:txBody>
        </p:sp>
      </p:grpSp>
      <p:sp>
        <p:nvSpPr>
          <p:cNvPr id="460" name="Google Shape;460;p50"/>
          <p:cNvSpPr/>
          <p:nvPr/>
        </p:nvSpPr>
        <p:spPr>
          <a:xfrm>
            <a:off x="308058" y="407310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61" name="Google Shape;461;p50"/>
          <p:cNvGrpSpPr/>
          <p:nvPr/>
        </p:nvGrpSpPr>
        <p:grpSpPr>
          <a:xfrm>
            <a:off x="4846109" y="1261500"/>
            <a:ext cx="3989830" cy="726369"/>
            <a:chOff x="5013800" y="2339484"/>
            <a:chExt cx="3673200" cy="548700"/>
          </a:xfrm>
        </p:grpSpPr>
        <p:sp>
          <p:nvSpPr>
            <p:cNvPr id="462" name="Google Shape;462;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63" name="Google Shape;463;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is the name of the treadmill on the ISS, and what type of exercise does it provide? </a:t>
              </a:r>
              <a:endParaRPr sz="1300">
                <a:solidFill>
                  <a:srgbClr val="595959"/>
                </a:solidFill>
                <a:latin typeface="Roboto"/>
                <a:ea typeface="Roboto"/>
                <a:cs typeface="Roboto"/>
                <a:sym typeface="Roboto"/>
              </a:endParaRPr>
            </a:p>
          </p:txBody>
        </p:sp>
      </p:grpSp>
      <p:sp>
        <p:nvSpPr>
          <p:cNvPr id="464" name="Google Shape;464;p50"/>
          <p:cNvSpPr/>
          <p:nvPr/>
        </p:nvSpPr>
        <p:spPr>
          <a:xfrm>
            <a:off x="4697108" y="1457577"/>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65" name="Google Shape;465;p50"/>
          <p:cNvGrpSpPr/>
          <p:nvPr/>
        </p:nvGrpSpPr>
        <p:grpSpPr>
          <a:xfrm>
            <a:off x="4846109" y="2133338"/>
            <a:ext cx="3989830" cy="726369"/>
            <a:chOff x="5013800" y="2339484"/>
            <a:chExt cx="3673200" cy="548700"/>
          </a:xfrm>
        </p:grpSpPr>
        <p:sp>
          <p:nvSpPr>
            <p:cNvPr id="466" name="Google Shape;466;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67" name="Google Shape;467;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type of exercise involves lifting or moving a mass? </a:t>
              </a:r>
              <a:endParaRPr sz="1300">
                <a:solidFill>
                  <a:srgbClr val="595959"/>
                </a:solidFill>
                <a:latin typeface="Roboto"/>
                <a:ea typeface="Roboto"/>
                <a:cs typeface="Roboto"/>
                <a:sym typeface="Roboto"/>
              </a:endParaRPr>
            </a:p>
          </p:txBody>
        </p:sp>
      </p:grpSp>
      <p:sp>
        <p:nvSpPr>
          <p:cNvPr id="468" name="Google Shape;468;p50"/>
          <p:cNvSpPr/>
          <p:nvPr/>
        </p:nvSpPr>
        <p:spPr>
          <a:xfrm>
            <a:off x="4697108" y="2329415"/>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69" name="Google Shape;469;p50"/>
          <p:cNvGrpSpPr/>
          <p:nvPr/>
        </p:nvGrpSpPr>
        <p:grpSpPr>
          <a:xfrm>
            <a:off x="4846109" y="3005175"/>
            <a:ext cx="3989830" cy="726369"/>
            <a:chOff x="5013800" y="2339484"/>
            <a:chExt cx="3673200" cy="548700"/>
          </a:xfrm>
        </p:grpSpPr>
        <p:sp>
          <p:nvSpPr>
            <p:cNvPr id="470" name="Google Shape;470;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71" name="Google Shape;471;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device on the ISS simulates weight-bearing exercise? </a:t>
              </a:r>
              <a:endParaRPr sz="1300">
                <a:solidFill>
                  <a:srgbClr val="595959"/>
                </a:solidFill>
                <a:latin typeface="Roboto"/>
                <a:ea typeface="Roboto"/>
                <a:cs typeface="Roboto"/>
                <a:sym typeface="Roboto"/>
              </a:endParaRPr>
            </a:p>
          </p:txBody>
        </p:sp>
      </p:grpSp>
      <p:sp>
        <p:nvSpPr>
          <p:cNvPr id="472" name="Google Shape;472;p50"/>
          <p:cNvSpPr/>
          <p:nvPr/>
        </p:nvSpPr>
        <p:spPr>
          <a:xfrm>
            <a:off x="4697108" y="320125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grpSp>
        <p:nvGrpSpPr>
          <p:cNvPr id="473" name="Google Shape;473;p50"/>
          <p:cNvGrpSpPr/>
          <p:nvPr/>
        </p:nvGrpSpPr>
        <p:grpSpPr>
          <a:xfrm>
            <a:off x="4846109" y="3877025"/>
            <a:ext cx="3989830" cy="726369"/>
            <a:chOff x="5013800" y="2339484"/>
            <a:chExt cx="3673200" cy="548700"/>
          </a:xfrm>
        </p:grpSpPr>
        <p:sp>
          <p:nvSpPr>
            <p:cNvPr id="474" name="Google Shape;474;p50"/>
            <p:cNvSpPr/>
            <p:nvPr/>
          </p:nvSpPr>
          <p:spPr>
            <a:xfrm rot="-5400000">
              <a:off x="6621800" y="777249"/>
              <a:ext cx="457200" cy="3673200"/>
            </a:xfrm>
            <a:prstGeom prst="round2SameRect">
              <a:avLst>
                <a:gd fmla="val 0" name="adj1"/>
                <a:gd fmla="val 50000" name="adj2"/>
              </a:avLst>
            </a:prstGeom>
            <a:solidFill>
              <a:srgbClr val="F8F9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solidFill>
                  <a:srgbClr val="595959"/>
                </a:solidFill>
                <a:latin typeface="Roboto"/>
                <a:ea typeface="Roboto"/>
                <a:cs typeface="Roboto"/>
                <a:sym typeface="Roboto"/>
              </a:endParaRPr>
            </a:p>
          </p:txBody>
        </p:sp>
        <p:sp>
          <p:nvSpPr>
            <p:cNvPr id="475" name="Google Shape;475;p50"/>
            <p:cNvSpPr txBox="1"/>
            <p:nvPr/>
          </p:nvSpPr>
          <p:spPr>
            <a:xfrm>
              <a:off x="5269040" y="2339484"/>
              <a:ext cx="3417900" cy="548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0000"/>
                </a:buClr>
                <a:buSzPts val="1100"/>
                <a:buFont typeface="Arial"/>
                <a:buNone/>
              </a:pPr>
              <a:r>
                <a:rPr lang="en" sz="1300">
                  <a:solidFill>
                    <a:srgbClr val="595959"/>
                  </a:solidFill>
                  <a:latin typeface="Roboto"/>
                  <a:ea typeface="Roboto"/>
                  <a:cs typeface="Roboto"/>
                  <a:sym typeface="Roboto"/>
                </a:rPr>
                <a:t>What type of exercise in space can help the astronaut avoid bone loss? </a:t>
              </a:r>
              <a:endParaRPr sz="1300">
                <a:solidFill>
                  <a:srgbClr val="595959"/>
                </a:solidFill>
                <a:latin typeface="Roboto"/>
                <a:ea typeface="Roboto"/>
                <a:cs typeface="Roboto"/>
                <a:sym typeface="Roboto"/>
              </a:endParaRPr>
            </a:p>
          </p:txBody>
        </p:sp>
      </p:grpSp>
      <p:sp>
        <p:nvSpPr>
          <p:cNvPr id="476" name="Google Shape;476;p50"/>
          <p:cNvSpPr/>
          <p:nvPr/>
        </p:nvSpPr>
        <p:spPr>
          <a:xfrm>
            <a:off x="4697108" y="4073102"/>
            <a:ext cx="336900" cy="334200"/>
          </a:xfrm>
          <a:prstGeom prst="ellipse">
            <a:avLst/>
          </a:prstGeom>
          <a:solidFill>
            <a:srgbClr val="E6F4EA"/>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1300">
              <a:solidFill>
                <a:srgbClr val="595959"/>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r>
              <a:rPr b="1" lang="en">
                <a:solidFill>
                  <a:srgbClr val="1F3A93"/>
                </a:solidFill>
                <a:latin typeface="Roboto Condensed"/>
                <a:ea typeface="Roboto Condensed"/>
                <a:cs typeface="Roboto Condensed"/>
                <a:sym typeface="Roboto Condensed"/>
              </a:rPr>
              <a:t>: Exploring Space through Math</a:t>
            </a:r>
            <a:endParaRPr b="1">
              <a:solidFill>
                <a:srgbClr val="1F3A93"/>
              </a:solidFill>
              <a:latin typeface="Roboto Condensed"/>
              <a:ea typeface="Roboto Condensed"/>
              <a:cs typeface="Roboto Condensed"/>
              <a:sym typeface="Roboto Condensed"/>
            </a:endParaRPr>
          </a:p>
        </p:txBody>
      </p:sp>
      <p:cxnSp>
        <p:nvCxnSpPr>
          <p:cNvPr id="482" name="Google Shape;482;p5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483" name="Google Shape;483;p51"/>
          <p:cNvSpPr txBox="1"/>
          <p:nvPr>
            <p:ph idx="1" type="body"/>
          </p:nvPr>
        </p:nvSpPr>
        <p:spPr>
          <a:xfrm>
            <a:off x="477400" y="113385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Put your knowledge into practice using the worksheet!</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In the reduced gravity environment of the International Space Station (ISS), the average Bone Mineral Density (BMD) loss is approximately 1% per month compared to the average loss of approximately 1% per year on Earth. Researchers would treat this loss of BMD as a constant loss per month. The BMD would be measured preflight and then again at the end of 6 months. The difference between the two measures would be divided by 6 to get the average amount of bone loss per month. To get an average rate of loss, divide the amount of bone loss in a month by the initial BMD. This ratio may be expressed as a fraction, decimal, or percent. This number as a percent is the average percentage of loss each month. The unit of measure that is used for BMD is mg/cm2.</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5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489" name="Google Shape;489;p5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490" name="Google Shape;490;p52"/>
          <p:cNvGraphicFramePr/>
          <p:nvPr/>
        </p:nvGraphicFramePr>
        <p:xfrm>
          <a:off x="581625" y="2054700"/>
          <a:ext cx="3000000" cy="3000000"/>
        </p:xfrm>
        <a:graphic>
          <a:graphicData uri="http://schemas.openxmlformats.org/drawingml/2006/table">
            <a:tbl>
              <a:tblPr>
                <a:noFill/>
                <a:tableStyleId>{00AA2F96-AED9-4DC3-AACA-A485E0C5D9D4}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Would you live in space?</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491" name="Google Shape;491;p52"/>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118" name="Google Shape;118;p2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119" name="Google Shape;119;p26"/>
          <p:cNvGraphicFramePr/>
          <p:nvPr/>
        </p:nvGraphicFramePr>
        <p:xfrm>
          <a:off x="803513" y="2411150"/>
          <a:ext cx="3000000" cy="3000000"/>
        </p:xfrm>
        <a:graphic>
          <a:graphicData uri="http://schemas.openxmlformats.org/drawingml/2006/table">
            <a:tbl>
              <a:tblPr>
                <a:noFill/>
                <a:tableStyleId>{00AA2F96-AED9-4DC3-AACA-A485E0C5D9D4}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is life like in Space?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120" name="Google Shape;120;p2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495" name="Shape 495"/>
        <p:cNvGrpSpPr/>
        <p:nvPr/>
      </p:nvGrpSpPr>
      <p:grpSpPr>
        <a:xfrm>
          <a:off x="0" y="0"/>
          <a:ext cx="0" cy="0"/>
          <a:chOff x="0" y="0"/>
          <a:chExt cx="0" cy="0"/>
        </a:xfrm>
      </p:grpSpPr>
      <p:pic>
        <p:nvPicPr>
          <p:cNvPr id="496" name="Google Shape;496;p53"/>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497" name="Google Shape;497;p53"/>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Exercising in Space</a:t>
            </a:r>
            <a:endParaRPr sz="2600">
              <a:solidFill>
                <a:schemeClr val="lt1"/>
              </a:solidFill>
              <a:latin typeface="Raleway Medium"/>
              <a:ea typeface="Raleway Medium"/>
              <a:cs typeface="Raleway Medium"/>
              <a:sym typeface="Raleway Medium"/>
            </a:endParaRPr>
          </a:p>
        </p:txBody>
      </p:sp>
      <p:cxnSp>
        <p:nvCxnSpPr>
          <p:cNvPr id="498" name="Google Shape;498;p53"/>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499" name="Google Shape;499;p53"/>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500" name="Google Shape;500;p53"/>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2</a:t>
            </a:r>
            <a:endParaRPr b="1" sz="4800">
              <a:solidFill>
                <a:schemeClr val="lt1"/>
              </a:solidFill>
              <a:latin typeface="Roboto Condensed"/>
              <a:ea typeface="Roboto Condensed"/>
              <a:cs typeface="Roboto Condensed"/>
              <a:sym typeface="Roboto Condensed"/>
            </a:endParaRPr>
          </a:p>
        </p:txBody>
      </p:sp>
      <p:pic>
        <p:nvPicPr>
          <p:cNvPr id="501" name="Google Shape;501;p53"/>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5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507" name="Google Shape;507;p54"/>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508" name="Google Shape;508;p54"/>
          <p:cNvGraphicFramePr/>
          <p:nvPr/>
        </p:nvGraphicFramePr>
        <p:xfrm>
          <a:off x="803513" y="2411150"/>
          <a:ext cx="3000000" cy="3000000"/>
        </p:xfrm>
        <a:graphic>
          <a:graphicData uri="http://schemas.openxmlformats.org/drawingml/2006/table">
            <a:tbl>
              <a:tblPr>
                <a:noFill/>
                <a:tableStyleId>{00AA2F96-AED9-4DC3-AACA-A485E0C5D9D4}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Can Astronauts run in space?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509" name="Google Shape;509;p5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5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515" name="Google Shape;515;p55"/>
          <p:cNvSpPr txBox="1"/>
          <p:nvPr>
            <p:ph idx="1" type="body"/>
          </p:nvPr>
        </p:nvSpPr>
        <p:spPr>
          <a:xfrm>
            <a:off x="311700" y="1152475"/>
            <a:ext cx="8520600" cy="37929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identify direct variation from ordered pairs by calculating the constant of variation</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calculate slope from two points using the slope formula</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determine independent and dependent variables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solve linear equations</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create tables</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516" name="Google Shape;516;p5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522" name="Google Shape;522;p56"/>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Exercising in Space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Exploring Space through Math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523" name="Google Shape;523;p5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5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29" name="Google Shape;529;p5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30" name="Google Shape;530;p57"/>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learn more about what exercising in space is like. </a:t>
            </a:r>
            <a:endParaRPr>
              <a:solidFill>
                <a:srgbClr val="1F3A93"/>
              </a:solidFill>
              <a:latin typeface="Roboto"/>
              <a:ea typeface="Roboto"/>
              <a:cs typeface="Roboto"/>
              <a:sym typeface="Roboto"/>
            </a:endParaRPr>
          </a:p>
        </p:txBody>
      </p:sp>
      <p:grpSp>
        <p:nvGrpSpPr>
          <p:cNvPr id="531" name="Google Shape;531;p57"/>
          <p:cNvGrpSpPr/>
          <p:nvPr/>
        </p:nvGrpSpPr>
        <p:grpSpPr>
          <a:xfrm rot="3189382">
            <a:off x="3015420" y="1986796"/>
            <a:ext cx="893706" cy="610535"/>
            <a:chOff x="3104742" y="3437775"/>
            <a:chExt cx="1575700" cy="1076781"/>
          </a:xfrm>
        </p:grpSpPr>
        <p:sp>
          <p:nvSpPr>
            <p:cNvPr id="532" name="Google Shape;532;p57"/>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3" name="Google Shape;533;p57"/>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4" name="Google Shape;534;p57"/>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5" name="Google Shape;535;p57"/>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6" name="Google Shape;536;p57"/>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7" name="Google Shape;537;p57"/>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8" name="Google Shape;538;p57"/>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39" name="Google Shape;539;p57"/>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0" name="Google Shape;540;p57"/>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41" name="Google Shape;541;p57"/>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Astronaut Suni Williams explains the importance of exercise while in space." id="542" name="Google Shape;542;p57" title="Exercise">
            <a:hlinkClick r:id="rId3"/>
          </p:cNvPr>
          <p:cNvPicPr preferRelativeResize="0"/>
          <p:nvPr/>
        </p:nvPicPr>
        <p:blipFill>
          <a:blip r:embed="rId4">
            <a:alphaModFix/>
          </a:blip>
          <a:stretch>
            <a:fillRect/>
          </a:stretch>
        </p:blipFill>
        <p:spPr>
          <a:xfrm>
            <a:off x="4149385" y="970100"/>
            <a:ext cx="4682915" cy="351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2"/>
                                        </p:tgtEl>
                                        <p:attrNameLst>
                                          <p:attrName>style.visibility</p:attrName>
                                        </p:attrNameLst>
                                      </p:cBhvr>
                                      <p:to>
                                        <p:strVal val="visible"/>
                                      </p:to>
                                    </p:set>
                                    <p:animEffect filter="fade" transition="in">
                                      <p:cBhvr>
                                        <p:cTn dur="1000"/>
                                        <p:tgtEl>
                                          <p:spTgt spid="5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5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1F3A93"/>
                </a:solidFill>
                <a:latin typeface="Roboto Condensed"/>
                <a:ea typeface="Roboto Condensed"/>
                <a:cs typeface="Roboto Condensed"/>
                <a:sym typeface="Roboto Condensed"/>
              </a:rPr>
              <a:t>LESSON: Exercising in Space</a:t>
            </a:r>
            <a:endParaRPr b="1" sz="2600">
              <a:solidFill>
                <a:srgbClr val="1F3A93"/>
              </a:solidFill>
              <a:latin typeface="Roboto Condensed"/>
              <a:ea typeface="Roboto Condensed"/>
              <a:cs typeface="Roboto Condensed"/>
              <a:sym typeface="Roboto Condensed"/>
            </a:endParaRPr>
          </a:p>
        </p:txBody>
      </p:sp>
      <p:sp>
        <p:nvSpPr>
          <p:cNvPr id="548" name="Google Shape;548;p58"/>
          <p:cNvSpPr txBox="1"/>
          <p:nvPr/>
        </p:nvSpPr>
        <p:spPr>
          <a:xfrm>
            <a:off x="0" y="4558500"/>
            <a:ext cx="7170600" cy="3849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Roboto"/>
                <a:ea typeface="Roboto"/>
                <a:cs typeface="Roboto"/>
                <a:sym typeface="Roboto"/>
              </a:rPr>
              <a:t>Did You Know? </a:t>
            </a:r>
            <a:r>
              <a:rPr lang="en" sz="1300">
                <a:latin typeface="Roboto"/>
                <a:ea typeface="Roboto"/>
                <a:cs typeface="Roboto"/>
                <a:sym typeface="Roboto"/>
              </a:rPr>
              <a:t>Sunita Williams ran the Boston Marathon in while in space! </a:t>
            </a:r>
            <a:endParaRPr sz="1300">
              <a:latin typeface="Roboto"/>
              <a:ea typeface="Roboto"/>
              <a:cs typeface="Roboto"/>
              <a:sym typeface="Roboto"/>
            </a:endParaRPr>
          </a:p>
        </p:txBody>
      </p:sp>
      <p:cxnSp>
        <p:nvCxnSpPr>
          <p:cNvPr id="549" name="Google Shape;549;p5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50" name="Google Shape;550;p58"/>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But, can you run in space?</a:t>
            </a:r>
            <a:endParaRPr>
              <a:solidFill>
                <a:srgbClr val="1F3A93"/>
              </a:solidFill>
              <a:latin typeface="Roboto"/>
              <a:ea typeface="Roboto"/>
              <a:cs typeface="Roboto"/>
              <a:sym typeface="Roboto"/>
            </a:endParaRPr>
          </a:p>
        </p:txBody>
      </p:sp>
      <p:grpSp>
        <p:nvGrpSpPr>
          <p:cNvPr id="551" name="Google Shape;551;p58"/>
          <p:cNvGrpSpPr/>
          <p:nvPr/>
        </p:nvGrpSpPr>
        <p:grpSpPr>
          <a:xfrm rot="3189382">
            <a:off x="3066320" y="1545696"/>
            <a:ext cx="893706" cy="610535"/>
            <a:chOff x="3104742" y="3437775"/>
            <a:chExt cx="1575700" cy="1076781"/>
          </a:xfrm>
        </p:grpSpPr>
        <p:sp>
          <p:nvSpPr>
            <p:cNvPr id="552" name="Google Shape;552;p58"/>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3" name="Google Shape;553;p58"/>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4" name="Google Shape;554;p58"/>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5" name="Google Shape;555;p58"/>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6" name="Google Shape;556;p58"/>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7" name="Google Shape;557;p58"/>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8" name="Google Shape;558;p58"/>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59" name="Google Shape;559;p58"/>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60" name="Google Shape;560;p58"/>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561" name="Google Shape;561;p58"/>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NASA astronaut Karen Nyberg demonstrates how the COLBERT treadmill works on the International Space Station." id="562" name="Google Shape;562;p58" title="Space Station Treadmill - Running In Place On Orbit | Video">
            <a:hlinkClick r:id="rId3"/>
          </p:cNvPr>
          <p:cNvPicPr preferRelativeResize="0"/>
          <p:nvPr/>
        </p:nvPicPr>
        <p:blipFill>
          <a:blip r:embed="rId4">
            <a:alphaModFix/>
          </a:blip>
          <a:stretch>
            <a:fillRect/>
          </a:stretch>
        </p:blipFill>
        <p:spPr>
          <a:xfrm>
            <a:off x="4308685" y="1046300"/>
            <a:ext cx="4682915" cy="3512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5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68" name="Google Shape;568;p5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69" name="Google Shape;569;p59"/>
          <p:cNvSpPr txBox="1"/>
          <p:nvPr>
            <p:ph idx="1" type="body"/>
          </p:nvPr>
        </p:nvSpPr>
        <p:spPr>
          <a:xfrm>
            <a:off x="493200" y="1006600"/>
            <a:ext cx="8157600" cy="1928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The Space Shuttle Mission Control Center (MCC) and the International Space Station (ISS) Control Center use some of the most sophisticated technology and communication equipment in the world. Teams of highly qualified engineers, scientists, doctors, and technicians, known as flight controllers, monitor the systems and activities aboard the space shuttle and the ISS. They work together as a powerful team, spending many hours performing critical simulations as they prepare to support each mission and crew during normal operations and any unexpected events.</a:t>
            </a:r>
            <a:endParaRPr sz="1600">
              <a:solidFill>
                <a:srgbClr val="1F3A93"/>
              </a:solidFill>
              <a:latin typeface="Roboto"/>
              <a:ea typeface="Roboto"/>
              <a:cs typeface="Roboto"/>
              <a:sym typeface="Roboto"/>
            </a:endParaRPr>
          </a:p>
        </p:txBody>
      </p:sp>
      <p:sp>
        <p:nvSpPr>
          <p:cNvPr id="570" name="Google Shape;570;p59"/>
          <p:cNvSpPr txBox="1"/>
          <p:nvPr/>
        </p:nvSpPr>
        <p:spPr>
          <a:xfrm>
            <a:off x="493200" y="2935000"/>
            <a:ext cx="48240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1F3A93"/>
                </a:solidFill>
                <a:latin typeface="Roboto"/>
                <a:ea typeface="Roboto"/>
                <a:cs typeface="Roboto"/>
                <a:sym typeface="Roboto"/>
              </a:rPr>
              <a:t>The </a:t>
            </a:r>
            <a:r>
              <a:rPr lang="en" sz="1600">
                <a:solidFill>
                  <a:srgbClr val="1F3A93"/>
                </a:solidFill>
                <a:highlight>
                  <a:srgbClr val="91D5AC"/>
                </a:highlight>
                <a:latin typeface="Roboto"/>
                <a:ea typeface="Roboto"/>
                <a:cs typeface="Roboto"/>
                <a:sym typeface="Roboto"/>
              </a:rPr>
              <a:t>Biomedical Engineer (BME)</a:t>
            </a:r>
            <a:r>
              <a:rPr lang="en" sz="1600">
                <a:solidFill>
                  <a:srgbClr val="1F3A93"/>
                </a:solidFill>
                <a:latin typeface="Roboto"/>
                <a:ea typeface="Roboto"/>
                <a:cs typeface="Roboto"/>
                <a:sym typeface="Roboto"/>
              </a:rPr>
              <a:t> flight controller is part of the medical operations team in the MCC. The BME supports the Flight Surgeon and is the medical hardware expert. On the ISS that hardware includes the Crew Health Care System and its subsystems: the Health Maintenance System, the Environmental Health System, and the Countermeasure System.</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6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76" name="Google Shape;576;p6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77" name="Google Shape;577;p60"/>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Astronauts orbiting Earth aboard the space shuttle or the ISS do not feel the effects of gravity as we do on Earth. In this reduced gravity state, it is easier to accomplish routine activities and requires little use of muscles. Since minimal to no exercise would result in muscle deterioration and bone density loss, astronauts are prescribed exercise routines by exercise and rehabilitation specialists and medical doctors. </a:t>
            </a:r>
            <a:r>
              <a:rPr lang="en">
                <a:solidFill>
                  <a:srgbClr val="1F3A93"/>
                </a:solidFill>
                <a:highlight>
                  <a:srgbClr val="91D5AC"/>
                </a:highlight>
                <a:latin typeface="Roboto"/>
                <a:ea typeface="Roboto"/>
                <a:cs typeface="Roboto"/>
                <a:sym typeface="Roboto"/>
              </a:rPr>
              <a:t>Astronauts are scheduled to exercise approximately 2 hours per day while on the ISS</a:t>
            </a:r>
            <a:r>
              <a:rPr lang="en">
                <a:solidFill>
                  <a:srgbClr val="1F3A93"/>
                </a:solidFill>
                <a:latin typeface="Roboto"/>
                <a:ea typeface="Roboto"/>
                <a:cs typeface="Roboto"/>
                <a:sym typeface="Roboto"/>
              </a:rPr>
              <a:t>. Exercise is an example of what is called a “countermeasure”. It is used to prevent or counter the physical symptoms that might otherwise occur. Exercise is an essential part of every astronaut’s health maintenance.</a:t>
            </a:r>
            <a:endParaRPr>
              <a:solidFill>
                <a:srgbClr val="1F3A93"/>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83" name="Google Shape;583;p6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84" name="Google Shape;584;p61"/>
          <p:cNvSpPr txBox="1"/>
          <p:nvPr>
            <p:ph idx="1" type="body"/>
          </p:nvPr>
        </p:nvSpPr>
        <p:spPr>
          <a:xfrm>
            <a:off x="455375" y="998125"/>
            <a:ext cx="3432900" cy="2928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rgbClr val="1F3A93"/>
                </a:solidFill>
                <a:latin typeface="Roboto"/>
                <a:ea typeface="Roboto"/>
                <a:cs typeface="Roboto"/>
                <a:sym typeface="Roboto"/>
              </a:rPr>
              <a:t>Numerous types of exercise equipment have been used in reduced gravity to evaluate and maintain astronaut fitness. Currently, astronauts use the </a:t>
            </a:r>
            <a:r>
              <a:rPr lang="en" sz="1600">
                <a:solidFill>
                  <a:srgbClr val="1F3A93"/>
                </a:solidFill>
                <a:highlight>
                  <a:srgbClr val="91D5AC"/>
                </a:highlight>
                <a:latin typeface="Roboto"/>
                <a:ea typeface="Roboto"/>
                <a:cs typeface="Roboto"/>
                <a:sym typeface="Roboto"/>
              </a:rPr>
              <a:t>Advanced Resistive Exercise Device (ARED)</a:t>
            </a:r>
            <a:r>
              <a:rPr lang="en" sz="1600">
                <a:solidFill>
                  <a:srgbClr val="1F3A93"/>
                </a:solidFill>
                <a:latin typeface="Roboto"/>
                <a:ea typeface="Roboto"/>
                <a:cs typeface="Roboto"/>
                <a:sym typeface="Roboto"/>
              </a:rPr>
              <a:t> on the ISS to perform resistance exercises (Figure 1). T</a:t>
            </a:r>
            <a:r>
              <a:rPr lang="en" sz="1600">
                <a:solidFill>
                  <a:srgbClr val="1F3A93"/>
                </a:solidFill>
                <a:highlight>
                  <a:srgbClr val="91D5AC"/>
                </a:highlight>
                <a:latin typeface="Roboto"/>
                <a:ea typeface="Roboto"/>
                <a:cs typeface="Roboto"/>
                <a:sym typeface="Roboto"/>
              </a:rPr>
              <a:t>readmill 2 (T2), also known as COLBERT</a:t>
            </a:r>
            <a:r>
              <a:rPr lang="en" sz="1600">
                <a:solidFill>
                  <a:srgbClr val="1F3A93"/>
                </a:solidFill>
                <a:latin typeface="Roboto"/>
                <a:ea typeface="Roboto"/>
                <a:cs typeface="Roboto"/>
                <a:sym typeface="Roboto"/>
              </a:rPr>
              <a:t>, is a second generation treadmill that is used as one of the</a:t>
            </a:r>
            <a:endParaRPr sz="1600">
              <a:solidFill>
                <a:srgbClr val="1F3A93"/>
              </a:solidFill>
              <a:latin typeface="Roboto"/>
              <a:ea typeface="Roboto"/>
              <a:cs typeface="Roboto"/>
              <a:sym typeface="Roboto"/>
            </a:endParaRPr>
          </a:p>
        </p:txBody>
      </p:sp>
      <p:pic>
        <p:nvPicPr>
          <p:cNvPr id="585" name="Google Shape;585;p61"/>
          <p:cNvPicPr preferRelativeResize="0"/>
          <p:nvPr/>
        </p:nvPicPr>
        <p:blipFill rotWithShape="1">
          <a:blip r:embed="rId3">
            <a:alphaModFix/>
          </a:blip>
          <a:srcRect b="0" l="0" r="0" t="6594"/>
          <a:stretch/>
        </p:blipFill>
        <p:spPr>
          <a:xfrm>
            <a:off x="3803200" y="998124"/>
            <a:ext cx="5029101" cy="2783825"/>
          </a:xfrm>
          <a:prstGeom prst="rect">
            <a:avLst/>
          </a:prstGeom>
          <a:noFill/>
          <a:ln>
            <a:noFill/>
          </a:ln>
        </p:spPr>
      </p:pic>
      <p:sp>
        <p:nvSpPr>
          <p:cNvPr id="586" name="Google Shape;586;p61"/>
          <p:cNvSpPr txBox="1"/>
          <p:nvPr/>
        </p:nvSpPr>
        <p:spPr>
          <a:xfrm>
            <a:off x="455375" y="3740700"/>
            <a:ext cx="7343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1F3A93"/>
                </a:solidFill>
                <a:latin typeface="Roboto"/>
                <a:ea typeface="Roboto"/>
                <a:cs typeface="Roboto"/>
                <a:sym typeface="Roboto"/>
              </a:rPr>
              <a:t>countermeasures to help prevent bone loss on long duration missions aboard the ISS (Figure 2). Like its predecessor, Treadmill with Vibration Isolation and Stabilization (TVIS), T2 is suspended and contained within an opening in the floor to minimize the forces of exercise being transferred to the structure of the ISS.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Exercising in Space</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592" name="Google Shape;592;p6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593" name="Google Shape;593;p62"/>
          <p:cNvSpPr txBox="1"/>
          <p:nvPr>
            <p:ph idx="1" type="body"/>
          </p:nvPr>
        </p:nvSpPr>
        <p:spPr>
          <a:xfrm>
            <a:off x="477400" y="1133850"/>
            <a:ext cx="82773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a:t>
            </a:r>
            <a:r>
              <a:rPr lang="en">
                <a:solidFill>
                  <a:srgbClr val="1F3A93"/>
                </a:solidFill>
                <a:highlight>
                  <a:srgbClr val="91D5AC"/>
                </a:highlight>
                <a:latin typeface="Roboto"/>
                <a:ea typeface="Roboto"/>
                <a:cs typeface="Roboto"/>
                <a:sym typeface="Roboto"/>
              </a:rPr>
              <a:t>Cycle Ergometer with Vibration Isolation Stabilization (CEVIS)</a:t>
            </a:r>
            <a:r>
              <a:rPr lang="en">
                <a:solidFill>
                  <a:srgbClr val="1F3A93"/>
                </a:solidFill>
                <a:latin typeface="Roboto"/>
                <a:ea typeface="Roboto"/>
                <a:cs typeface="Roboto"/>
                <a:sym typeface="Roboto"/>
              </a:rPr>
              <a:t> is similar to a stationary mechanical bicycle and is connected to the ISS with wire tethers. It also sits on a vibration isolation system which reduces impacts to the structure of the ISS (Figure 3). Astronauts snap their shoes onto the pedals and use a seatbelt to hold them on the bicycle. They can change the workload (the force with which they must push on the pedals) to maximize their workout. The speed is also adjusted to keep the astronaut’s heart rate at a specific target which is tracked with a heart rate monitor.</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The BME flight controller provides procedures for activities such as maintenance, repair, and regular use of this equipment. When something does not go as planned or the crew needs clarification regarding the hardware, the BME is available to relay any needed adjustments.</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126" name="Google Shape;126;p27"/>
          <p:cNvSpPr txBox="1"/>
          <p:nvPr>
            <p:ph idx="1" type="body"/>
          </p:nvPr>
        </p:nvSpPr>
        <p:spPr>
          <a:xfrm>
            <a:off x="311700" y="1302900"/>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300">
                <a:solidFill>
                  <a:srgbClr val="00B2A9"/>
                </a:solidFill>
                <a:latin typeface="Roboto"/>
                <a:ea typeface="Roboto"/>
                <a:cs typeface="Roboto"/>
                <a:sym typeface="Roboto"/>
              </a:rPr>
              <a:t>Students will be able to:</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explore slope and the effects of a change of slope</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recognize slope and y-intercept from key words</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identify the y-intercept and interpret its meaning in a real world situation</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write linear equations in slope-intercept form</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calculate values using percents and proportional relationships</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solve linear equations</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create tables from words</a:t>
            </a:r>
            <a:endParaRPr sz="2300">
              <a:solidFill>
                <a:srgbClr val="00B2A9"/>
              </a:solidFill>
              <a:latin typeface="Roboto"/>
              <a:ea typeface="Roboto"/>
              <a:cs typeface="Roboto"/>
              <a:sym typeface="Roboto"/>
            </a:endParaRPr>
          </a:p>
          <a:p>
            <a:pPr indent="0" lvl="0" marL="0" rtl="0" algn="l">
              <a:spcBef>
                <a:spcPts val="0"/>
              </a:spcBef>
              <a:spcAft>
                <a:spcPts val="1600"/>
              </a:spcAft>
              <a:buNone/>
            </a:pPr>
            <a:r>
              <a:t/>
            </a:r>
            <a:endParaRPr sz="1300">
              <a:solidFill>
                <a:srgbClr val="414143"/>
              </a:solidFill>
              <a:latin typeface="Roboto"/>
              <a:ea typeface="Roboto"/>
              <a:cs typeface="Roboto"/>
              <a:sym typeface="Roboto"/>
            </a:endParaRPr>
          </a:p>
        </p:txBody>
      </p:sp>
      <p:cxnSp>
        <p:nvCxnSpPr>
          <p:cNvPr id="127" name="Google Shape;127;p2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6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r>
              <a:rPr b="1" lang="en">
                <a:solidFill>
                  <a:srgbClr val="1F3A93"/>
                </a:solidFill>
                <a:latin typeface="Roboto Condensed"/>
                <a:ea typeface="Roboto Condensed"/>
                <a:cs typeface="Roboto Condensed"/>
                <a:sym typeface="Roboto Condensed"/>
              </a:rPr>
              <a:t>: Exploring Space through Math</a:t>
            </a:r>
            <a:endParaRPr b="1">
              <a:solidFill>
                <a:srgbClr val="1F3A93"/>
              </a:solidFill>
              <a:latin typeface="Roboto Condensed"/>
              <a:ea typeface="Roboto Condensed"/>
              <a:cs typeface="Roboto Condensed"/>
              <a:sym typeface="Roboto Condensed"/>
            </a:endParaRPr>
          </a:p>
        </p:txBody>
      </p:sp>
      <p:cxnSp>
        <p:nvCxnSpPr>
          <p:cNvPr id="599" name="Google Shape;599;p6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00" name="Google Shape;600;p63"/>
          <p:cNvSpPr txBox="1"/>
          <p:nvPr>
            <p:ph idx="1" type="body"/>
          </p:nvPr>
        </p:nvSpPr>
        <p:spPr>
          <a:xfrm>
            <a:off x="468900" y="119700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Put your knowledge into practice using the worksheet!</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Part of the daily routine of a crew member on the ISS is to exercise. CEVIS, the exercise bike, has a control panel with loaded protocols to increase and decrease the loads, but if it fails, astronauts control the settings with a less sophisticated back-up display. Astronauts have reference cards that show the settings for adjusting the controls according to the prescriptions given to them by the medical doctor.</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6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606" name="Google Shape;606;p6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607" name="Google Shape;607;p64"/>
          <p:cNvGraphicFramePr/>
          <p:nvPr/>
        </p:nvGraphicFramePr>
        <p:xfrm>
          <a:off x="581625" y="2054700"/>
          <a:ext cx="3000000" cy="3000000"/>
        </p:xfrm>
        <a:graphic>
          <a:graphicData uri="http://schemas.openxmlformats.org/drawingml/2006/table">
            <a:tbl>
              <a:tblPr>
                <a:noFill/>
                <a:tableStyleId>{00AA2F96-AED9-4DC3-AACA-A485E0C5D9D4}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a:t>
                      </a:r>
                      <a:r>
                        <a:rPr lang="en" sz="1800">
                          <a:solidFill>
                            <a:srgbClr val="1F3A93"/>
                          </a:solidFill>
                          <a:latin typeface="Roboto"/>
                          <a:ea typeface="Roboto"/>
                          <a:cs typeface="Roboto"/>
                          <a:sym typeface="Roboto"/>
                        </a:rPr>
                        <a:t>exercise</a:t>
                      </a:r>
                      <a:r>
                        <a:rPr lang="en" sz="1800">
                          <a:solidFill>
                            <a:srgbClr val="1F3A93"/>
                          </a:solidFill>
                          <a:latin typeface="Roboto"/>
                          <a:ea typeface="Roboto"/>
                          <a:cs typeface="Roboto"/>
                          <a:sym typeface="Roboto"/>
                        </a:rPr>
                        <a:t> equipment are the </a:t>
                      </a:r>
                      <a:r>
                        <a:rPr lang="en" sz="1800">
                          <a:solidFill>
                            <a:srgbClr val="1F3A93"/>
                          </a:solidFill>
                          <a:latin typeface="Roboto"/>
                          <a:ea typeface="Roboto"/>
                          <a:cs typeface="Roboto"/>
                          <a:sym typeface="Roboto"/>
                        </a:rPr>
                        <a:t>Astronauts</a:t>
                      </a:r>
                      <a:r>
                        <a:rPr lang="en" sz="1800">
                          <a:solidFill>
                            <a:srgbClr val="1F3A93"/>
                          </a:solidFill>
                          <a:latin typeface="Roboto"/>
                          <a:ea typeface="Roboto"/>
                          <a:cs typeface="Roboto"/>
                          <a:sym typeface="Roboto"/>
                        </a:rPr>
                        <a:t> missing?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608" name="Google Shape;608;p64"/>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612" name="Shape 612"/>
        <p:cNvGrpSpPr/>
        <p:nvPr/>
      </p:nvGrpSpPr>
      <p:grpSpPr>
        <a:xfrm>
          <a:off x="0" y="0"/>
          <a:ext cx="0" cy="0"/>
          <a:chOff x="0" y="0"/>
          <a:chExt cx="0" cy="0"/>
        </a:xfrm>
      </p:grpSpPr>
      <p:pic>
        <p:nvPicPr>
          <p:cNvPr id="613" name="Google Shape;613;p65"/>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614" name="Google Shape;614;p65"/>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Suit Yourself</a:t>
            </a:r>
            <a:endParaRPr sz="2600">
              <a:solidFill>
                <a:schemeClr val="lt1"/>
              </a:solidFill>
              <a:latin typeface="Raleway Medium"/>
              <a:ea typeface="Raleway Medium"/>
              <a:cs typeface="Raleway Medium"/>
              <a:sym typeface="Raleway Medium"/>
            </a:endParaRPr>
          </a:p>
        </p:txBody>
      </p:sp>
      <p:cxnSp>
        <p:nvCxnSpPr>
          <p:cNvPr id="615" name="Google Shape;615;p65"/>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616" name="Google Shape;616;p65"/>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617" name="Google Shape;617;p65"/>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3</a:t>
            </a:r>
            <a:endParaRPr b="1" sz="4800">
              <a:solidFill>
                <a:schemeClr val="lt1"/>
              </a:solidFill>
              <a:latin typeface="Roboto Condensed"/>
              <a:ea typeface="Roboto Condensed"/>
              <a:cs typeface="Roboto Condensed"/>
              <a:sym typeface="Roboto Condensed"/>
            </a:endParaRPr>
          </a:p>
        </p:txBody>
      </p:sp>
      <p:pic>
        <p:nvPicPr>
          <p:cNvPr id="618" name="Google Shape;618;p65"/>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6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624" name="Google Shape;624;p66"/>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625" name="Google Shape;625;p66"/>
          <p:cNvGraphicFramePr/>
          <p:nvPr/>
        </p:nvGraphicFramePr>
        <p:xfrm>
          <a:off x="803513" y="2411150"/>
          <a:ext cx="3000000" cy="3000000"/>
        </p:xfrm>
        <a:graphic>
          <a:graphicData uri="http://schemas.openxmlformats.org/drawingml/2006/table">
            <a:tbl>
              <a:tblPr>
                <a:noFill/>
                <a:tableStyleId>{00AA2F96-AED9-4DC3-AACA-A485E0C5D9D4}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How do Astronauts walk outside the ISS?</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626" name="Google Shape;626;p6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6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632" name="Google Shape;632;p67"/>
          <p:cNvSpPr txBox="1"/>
          <p:nvPr>
            <p:ph idx="1" type="body"/>
          </p:nvPr>
        </p:nvSpPr>
        <p:spPr>
          <a:xfrm>
            <a:off x="311700" y="1152475"/>
            <a:ext cx="8520600" cy="3810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300">
                <a:solidFill>
                  <a:srgbClr val="00B2A9"/>
                </a:solidFill>
                <a:latin typeface="Roboto"/>
                <a:ea typeface="Roboto"/>
                <a:cs typeface="Roboto"/>
                <a:sym typeface="Roboto"/>
              </a:rPr>
              <a:t>Students will be able to:</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identify slope and the effects of a change in slope, and determine what slope means in a problem situation</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find the x-intercept, y-intercept, and determine what they represent in a problem situation</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create linear equations given y-intercept and slope</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solve linear equations and systems of linear equations using the substitution method and the graphing calculator</a:t>
            </a:r>
            <a:endParaRPr sz="2300">
              <a:solidFill>
                <a:srgbClr val="00B2A9"/>
              </a:solidFill>
              <a:latin typeface="Roboto"/>
              <a:ea typeface="Roboto"/>
              <a:cs typeface="Roboto"/>
              <a:sym typeface="Roboto"/>
            </a:endParaRPr>
          </a:p>
          <a:p>
            <a:pPr indent="-374650" lvl="0" marL="457200" rtl="0" algn="l">
              <a:lnSpc>
                <a:spcPct val="100000"/>
              </a:lnSpc>
              <a:spcBef>
                <a:spcPts val="0"/>
              </a:spcBef>
              <a:spcAft>
                <a:spcPts val="0"/>
              </a:spcAft>
              <a:buClr>
                <a:srgbClr val="00B2A9"/>
              </a:buClr>
              <a:buSzPts val="2300"/>
              <a:buFont typeface="Roboto"/>
              <a:buChar char="●"/>
            </a:pPr>
            <a:r>
              <a:rPr lang="en" sz="2300">
                <a:solidFill>
                  <a:srgbClr val="00B2A9"/>
                </a:solidFill>
                <a:latin typeface="Roboto"/>
                <a:ea typeface="Roboto"/>
                <a:cs typeface="Roboto"/>
                <a:sym typeface="Roboto"/>
              </a:rPr>
              <a:t>work in cooperative learning groups to communicate mathematical ideas in a team environment.</a:t>
            </a:r>
            <a:endParaRPr sz="1900">
              <a:solidFill>
                <a:srgbClr val="00B2A9"/>
              </a:solidFill>
              <a:latin typeface="Roboto"/>
              <a:ea typeface="Roboto"/>
              <a:cs typeface="Roboto"/>
              <a:sym typeface="Roboto"/>
            </a:endParaRPr>
          </a:p>
          <a:p>
            <a:pPr indent="0" lvl="0" marL="0" rtl="0" algn="l">
              <a:spcBef>
                <a:spcPts val="0"/>
              </a:spcBef>
              <a:spcAft>
                <a:spcPts val="1600"/>
              </a:spcAft>
              <a:buNone/>
            </a:pPr>
            <a:r>
              <a:t/>
            </a:r>
            <a:endParaRPr sz="1300">
              <a:solidFill>
                <a:srgbClr val="414143"/>
              </a:solidFill>
              <a:latin typeface="Roboto"/>
              <a:ea typeface="Roboto"/>
              <a:cs typeface="Roboto"/>
              <a:sym typeface="Roboto"/>
            </a:endParaRPr>
          </a:p>
        </p:txBody>
      </p:sp>
      <p:cxnSp>
        <p:nvCxnSpPr>
          <p:cNvPr id="633" name="Google Shape;633;p6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6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639" name="Google Shape;639;p68"/>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Suit Yourself - Space Suits</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Exploring Space through Math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640" name="Google Shape;640;p6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6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646" name="Google Shape;646;p6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47" name="Google Shape;647;p69"/>
          <p:cNvSpPr txBox="1"/>
          <p:nvPr>
            <p:ph idx="1" type="body"/>
          </p:nvPr>
        </p:nvSpPr>
        <p:spPr>
          <a:xfrm>
            <a:off x="477400" y="1133850"/>
            <a:ext cx="3251400" cy="996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see Astronauts working outside the Space Station. </a:t>
            </a:r>
            <a:endParaRPr>
              <a:solidFill>
                <a:srgbClr val="1F3A93"/>
              </a:solidFill>
              <a:latin typeface="Roboto"/>
              <a:ea typeface="Roboto"/>
              <a:cs typeface="Roboto"/>
              <a:sym typeface="Roboto"/>
            </a:endParaRPr>
          </a:p>
        </p:txBody>
      </p:sp>
      <p:grpSp>
        <p:nvGrpSpPr>
          <p:cNvPr id="648" name="Google Shape;648;p69"/>
          <p:cNvGrpSpPr/>
          <p:nvPr/>
        </p:nvGrpSpPr>
        <p:grpSpPr>
          <a:xfrm rot="3189382">
            <a:off x="3015420" y="1986796"/>
            <a:ext cx="893706" cy="610535"/>
            <a:chOff x="3104742" y="3437775"/>
            <a:chExt cx="1575700" cy="1076781"/>
          </a:xfrm>
        </p:grpSpPr>
        <p:sp>
          <p:nvSpPr>
            <p:cNvPr id="649" name="Google Shape;649;p6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0" name="Google Shape;650;p6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1" name="Google Shape;651;p6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2" name="Google Shape;652;p6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3" name="Google Shape;653;p6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4" name="Google Shape;654;p6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5" name="Google Shape;655;p6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6" name="Google Shape;656;p6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7" name="Google Shape;657;p6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58" name="Google Shape;658;p6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ESA's Thomas Pesquet and JAXA's Akihiko Hoshide ventured outside the International Space Station on Sept. 12, 2021 to prepare the orbital outpost for the &quot;future installation and deployment of the third of six new International Space Station Roll-Out Solar Arrays (iROSA),&quot; according to NASA. Watch live: https://www.space.com/17933-nasa-television-webcasts-live-space-tv.html&#10;&#10;Credit: NASA" id="659" name="Google Shape;659;p69" title="Spacewalkers work outside space station in helmet cam view">
            <a:hlinkClick r:id="rId3"/>
          </p:cNvPr>
          <p:cNvPicPr preferRelativeResize="0"/>
          <p:nvPr/>
        </p:nvPicPr>
        <p:blipFill>
          <a:blip r:embed="rId4">
            <a:alphaModFix/>
          </a:blip>
          <a:stretch>
            <a:fillRect/>
          </a:stretch>
        </p:blipFill>
        <p:spPr>
          <a:xfrm>
            <a:off x="4064075" y="1133850"/>
            <a:ext cx="4950200" cy="3712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1000"/>
                                        <p:tgtEl>
                                          <p:spTgt spid="6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7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665" name="Google Shape;665;p7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66" name="Google Shape;666;p70"/>
          <p:cNvSpPr txBox="1"/>
          <p:nvPr>
            <p:ph idx="1" type="body"/>
          </p:nvPr>
        </p:nvSpPr>
        <p:spPr>
          <a:xfrm>
            <a:off x="477400" y="1133850"/>
            <a:ext cx="3251400" cy="108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Watch this video to see the view of space from a </a:t>
            </a:r>
            <a:r>
              <a:rPr lang="en">
                <a:solidFill>
                  <a:srgbClr val="1F3A93"/>
                </a:solidFill>
                <a:latin typeface="Roboto"/>
                <a:ea typeface="Roboto"/>
                <a:cs typeface="Roboto"/>
                <a:sym typeface="Roboto"/>
              </a:rPr>
              <a:t>spacewalkers</a:t>
            </a:r>
            <a:r>
              <a:rPr lang="en">
                <a:solidFill>
                  <a:srgbClr val="1F3A93"/>
                </a:solidFill>
                <a:latin typeface="Roboto"/>
                <a:ea typeface="Roboto"/>
                <a:cs typeface="Roboto"/>
                <a:sym typeface="Roboto"/>
              </a:rPr>
              <a:t> helmet cam!  </a:t>
            </a:r>
            <a:endParaRPr>
              <a:solidFill>
                <a:srgbClr val="1F3A93"/>
              </a:solidFill>
              <a:latin typeface="Roboto"/>
              <a:ea typeface="Roboto"/>
              <a:cs typeface="Roboto"/>
              <a:sym typeface="Roboto"/>
            </a:endParaRPr>
          </a:p>
        </p:txBody>
      </p:sp>
      <p:grpSp>
        <p:nvGrpSpPr>
          <p:cNvPr id="667" name="Google Shape;667;p70"/>
          <p:cNvGrpSpPr/>
          <p:nvPr/>
        </p:nvGrpSpPr>
        <p:grpSpPr>
          <a:xfrm rot="3189382">
            <a:off x="3015420" y="1986796"/>
            <a:ext cx="893706" cy="610535"/>
            <a:chOff x="3104742" y="3437775"/>
            <a:chExt cx="1575700" cy="1076781"/>
          </a:xfrm>
        </p:grpSpPr>
        <p:sp>
          <p:nvSpPr>
            <p:cNvPr id="668" name="Google Shape;668;p70"/>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69" name="Google Shape;669;p70"/>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0" name="Google Shape;670;p70"/>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1" name="Google Shape;671;p70"/>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2" name="Google Shape;672;p70"/>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3" name="Google Shape;673;p70"/>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4" name="Google Shape;674;p70"/>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5" name="Google Shape;675;p70"/>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6" name="Google Shape;676;p70"/>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677" name="Google Shape;677;p70"/>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descr="Spacewalking astronauts work outside the space station, NASA’s new deputy administrator is sworn-in, and putting another piece of our Artemis I Moon rocket in place … a few of the stories to tell you about – This Week at NASA!&#10;&#10;&#10;Download Link: https://images.nasa.gov/details-Spacewalking%20astronauts%20work%20outside%20the%20space%20station%20%E2%80%A6" id="678" name="Google Shape;678;p70" title="Spacewalking Astronauts Work Outside the Space Station on This Week @NASA – June 25, 2021">
            <a:hlinkClick r:id="rId3"/>
          </p:cNvPr>
          <p:cNvPicPr preferRelativeResize="0"/>
          <p:nvPr/>
        </p:nvPicPr>
        <p:blipFill>
          <a:blip r:embed="rId4">
            <a:alphaModFix/>
          </a:blip>
          <a:stretch>
            <a:fillRect/>
          </a:stretch>
        </p:blipFill>
        <p:spPr>
          <a:xfrm>
            <a:off x="4056500" y="1046300"/>
            <a:ext cx="4935100" cy="3701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8"/>
                                        </p:tgtEl>
                                        <p:attrNameLst>
                                          <p:attrName>style.visibility</p:attrName>
                                        </p:attrNameLst>
                                      </p:cBhvr>
                                      <p:to>
                                        <p:strVal val="visible"/>
                                      </p:to>
                                    </p:set>
                                    <p:animEffect filter="fade" transition="in">
                                      <p:cBhvr>
                                        <p:cTn dur="1000"/>
                                        <p:tgtEl>
                                          <p:spTgt spid="6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7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684" name="Google Shape;684;p7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85" name="Google Shape;685;p71"/>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Space Shuttle Mission Control Center (MCC) and the International Space Station (ISS) Control Center use some of the most sophisticated technology and communication equipment in the world. Teams of highly qualified engineers, scientists, doctors, and technicians, known as flight controllers, monitor the systems and activities aboard the space shuttle and the ISS. They work together as a powerful team, spending many hours performing critical simulations as they prepare to support each mission and crew during normal operations and any unexpected events.</a:t>
            </a:r>
            <a:endParaRPr>
              <a:solidFill>
                <a:srgbClr val="1F3A93"/>
              </a:solidFill>
              <a:latin typeface="Roboto"/>
              <a:ea typeface="Roboto"/>
              <a:cs typeface="Roboto"/>
              <a:sym typeface="Robo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7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691" name="Google Shape;691;p7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92" name="Google Shape;692;p72"/>
          <p:cNvSpPr txBox="1"/>
          <p:nvPr>
            <p:ph idx="1" type="body"/>
          </p:nvPr>
        </p:nvSpPr>
        <p:spPr>
          <a:xfrm>
            <a:off x="477400" y="1133850"/>
            <a:ext cx="6850800" cy="1262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a:t>
            </a:r>
            <a:r>
              <a:rPr lang="en">
                <a:solidFill>
                  <a:srgbClr val="1F3A93"/>
                </a:solidFill>
                <a:highlight>
                  <a:srgbClr val="91D5AC"/>
                </a:highlight>
                <a:latin typeface="Roboto"/>
                <a:ea typeface="Roboto"/>
                <a:cs typeface="Roboto"/>
                <a:sym typeface="Roboto"/>
              </a:rPr>
              <a:t>Extra-Vehicular</a:t>
            </a:r>
            <a:r>
              <a:rPr lang="en">
                <a:solidFill>
                  <a:srgbClr val="1F3A93"/>
                </a:solidFill>
                <a:highlight>
                  <a:srgbClr val="91D5AC"/>
                </a:highlight>
                <a:latin typeface="Roboto"/>
                <a:ea typeface="Roboto"/>
                <a:cs typeface="Roboto"/>
                <a:sym typeface="Roboto"/>
              </a:rPr>
              <a:t> Activities (EVA)</a:t>
            </a:r>
            <a:r>
              <a:rPr lang="en">
                <a:solidFill>
                  <a:srgbClr val="1F3A93"/>
                </a:solidFill>
                <a:latin typeface="Roboto"/>
                <a:ea typeface="Roboto"/>
                <a:cs typeface="Roboto"/>
                <a:sym typeface="Roboto"/>
              </a:rPr>
              <a:t> officer monitors all aspects of the spacewalks performed from the space shuttle and the ISS. The EVA officer monitors the technical operation of the spacesuits and the activities to be carried out prior to a spacewalk. The EVA officer also monitors the space walk from the MCC and evaluates the spacewalk afterward. The spacesuit is officially known as an </a:t>
            </a:r>
            <a:r>
              <a:rPr lang="en">
                <a:solidFill>
                  <a:srgbClr val="1F3A93"/>
                </a:solidFill>
                <a:highlight>
                  <a:srgbClr val="91D5AC"/>
                </a:highlight>
                <a:latin typeface="Roboto"/>
                <a:ea typeface="Roboto"/>
                <a:cs typeface="Roboto"/>
                <a:sym typeface="Roboto"/>
              </a:rPr>
              <a:t>Extra-vehicular Mobility Unit (EMU)</a:t>
            </a:r>
            <a:r>
              <a:rPr lang="en">
                <a:solidFill>
                  <a:srgbClr val="1F3A93"/>
                </a:solidFill>
                <a:latin typeface="Roboto"/>
                <a:ea typeface="Roboto"/>
                <a:cs typeface="Roboto"/>
                <a:sym typeface="Roboto"/>
              </a:rPr>
              <a:t>. Anytime a crew member has to step outside of a pressurized vehicle, such as the space shuttle or ISS, to work in the vacuum of space, an EMU must be worn.</a:t>
            </a:r>
            <a:endParaRPr>
              <a:solidFill>
                <a:srgbClr val="1F3A93"/>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8"/>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133" name="Google Shape;133;p28"/>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Review slope y-intercept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Bone Density in Space</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a:t>
            </a:r>
            <a:r>
              <a:rPr b="1" lang="en" sz="2400">
                <a:solidFill>
                  <a:srgbClr val="00B2A9"/>
                </a:solidFill>
                <a:latin typeface="Roboto"/>
                <a:ea typeface="Roboto"/>
                <a:cs typeface="Roboto"/>
                <a:sym typeface="Roboto"/>
              </a:rPr>
              <a:t>Exploring Space through Math</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134" name="Google Shape;134;p28"/>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7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698" name="Google Shape;698;p7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699" name="Google Shape;699;p73"/>
          <p:cNvSpPr txBox="1"/>
          <p:nvPr>
            <p:ph idx="1" type="body"/>
          </p:nvPr>
        </p:nvSpPr>
        <p:spPr>
          <a:xfrm>
            <a:off x="433350" y="1077200"/>
            <a:ext cx="7090200" cy="3749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rgbClr val="1F3A93"/>
                </a:solidFill>
                <a:latin typeface="Roboto"/>
                <a:ea typeface="Roboto"/>
                <a:cs typeface="Roboto"/>
                <a:sym typeface="Roboto"/>
              </a:rPr>
              <a:t>Suppose an astronaut were to leave a pressurized vehicle without wearing an EMU. Because there is no oxygen, the astronaut would </a:t>
            </a:r>
            <a:r>
              <a:rPr lang="en">
                <a:solidFill>
                  <a:srgbClr val="1F3A93"/>
                </a:solidFill>
                <a:highlight>
                  <a:srgbClr val="91D5AC"/>
                </a:highlight>
                <a:latin typeface="Roboto"/>
                <a:ea typeface="Roboto"/>
                <a:cs typeface="Roboto"/>
                <a:sym typeface="Roboto"/>
              </a:rPr>
              <a:t>lose consciousness within 15 seconds</a:t>
            </a:r>
            <a:r>
              <a:rPr lang="en">
                <a:solidFill>
                  <a:srgbClr val="1F3A93"/>
                </a:solidFill>
                <a:latin typeface="Roboto"/>
                <a:ea typeface="Roboto"/>
                <a:cs typeface="Roboto"/>
                <a:sym typeface="Roboto"/>
              </a:rPr>
              <a:t>. While in orbit the sun rises and sets every 90 minutes, which means the astronaut experiences sunlight for 45 minutes with temperatures possibly reaching 120o C (248o F) and darkness for 45 minutes with temperatures possibly dropping to -100o C (-148o F). A typical EVA may be up to 7 hours, which means the astronaut would change from hot to cold or cold to hot, about 9 times during the EVA. These extreme temperature changes and the lack of air pressure would cause the body fluids to boil or freeze.The astronaut would also be exposed to radiation and cosmic rays, and could even be hit by space debris, such as micrometeoroids, that move at high rates of speed.</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705" name="Google Shape;705;p7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06" name="Google Shape;706;p74"/>
          <p:cNvSpPr txBox="1"/>
          <p:nvPr>
            <p:ph idx="1" type="body"/>
          </p:nvPr>
        </p:nvSpPr>
        <p:spPr>
          <a:xfrm>
            <a:off x="433350" y="1133850"/>
            <a:ext cx="7804200" cy="2514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The key features of the EMU that keep astronauts alive and comfortable are habitable pressure, breathable air, heating and cooling control, and protection from the harsh space environment. It also provides astronauts the ability to move around with a range of motion for arms and legs, good visibility, and communication with the crew and with the MCC. The EMU is its own controlled environment in which a crew member can perform scheduled activities and planned spacewalks for up to seven hours.</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7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 Suits</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712" name="Google Shape;712;p7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id="713" name="Google Shape;713;p75"/>
          <p:cNvPicPr preferRelativeResize="0"/>
          <p:nvPr/>
        </p:nvPicPr>
        <p:blipFill>
          <a:blip r:embed="rId3">
            <a:alphaModFix/>
          </a:blip>
          <a:stretch>
            <a:fillRect/>
          </a:stretch>
        </p:blipFill>
        <p:spPr>
          <a:xfrm>
            <a:off x="152400" y="1012325"/>
            <a:ext cx="8839201" cy="387531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76"/>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ACTIVITY</a:t>
            </a:r>
            <a:r>
              <a:rPr b="1" lang="en">
                <a:solidFill>
                  <a:srgbClr val="1F3A93"/>
                </a:solidFill>
                <a:latin typeface="Roboto Condensed"/>
                <a:ea typeface="Roboto Condensed"/>
                <a:cs typeface="Roboto Condensed"/>
                <a:sym typeface="Roboto Condensed"/>
              </a:rPr>
              <a:t>: Exploring Space through Math</a:t>
            </a:r>
            <a:endParaRPr b="1">
              <a:solidFill>
                <a:srgbClr val="1F3A93"/>
              </a:solidFill>
              <a:latin typeface="Roboto Condensed"/>
              <a:ea typeface="Roboto Condensed"/>
              <a:cs typeface="Roboto Condensed"/>
              <a:sym typeface="Roboto Condensed"/>
            </a:endParaRPr>
          </a:p>
        </p:txBody>
      </p:sp>
      <p:cxnSp>
        <p:nvCxnSpPr>
          <p:cNvPr id="719" name="Google Shape;719;p76"/>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20" name="Google Shape;720;p76"/>
          <p:cNvSpPr txBox="1"/>
          <p:nvPr>
            <p:ph idx="1" type="body"/>
          </p:nvPr>
        </p:nvSpPr>
        <p:spPr>
          <a:xfrm>
            <a:off x="468900" y="1197000"/>
            <a:ext cx="7581300" cy="308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Put your knowledge into practice using the worksheet!</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Two crew members are preparing for a spacewalk to install solar panels on the International Space Station (ISS). The spacewalk will last about seven hours. As they put on their Extra-vehicular Mobility Units (EMU), a series of system checks are taking place. One system of concern is the primary life support subsystem which supplies oxygen. The oxygen tank pressure is checked to ensure that the starting pressure is suitable to complete the spacewalk and that there are no leaks. The oxygen tank pressure is used to measure oxygen usage throughout the spacewalk and is measured in pounds per square inch (psi).</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77"/>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726" name="Google Shape;726;p77"/>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727" name="Google Shape;727;p77"/>
          <p:cNvGraphicFramePr/>
          <p:nvPr/>
        </p:nvGraphicFramePr>
        <p:xfrm>
          <a:off x="581625" y="2054700"/>
          <a:ext cx="3000000" cy="3000000"/>
        </p:xfrm>
        <a:graphic>
          <a:graphicData uri="http://schemas.openxmlformats.org/drawingml/2006/table">
            <a:tbl>
              <a:tblPr>
                <a:noFill/>
                <a:tableStyleId>{00AA2F96-AED9-4DC3-AACA-A485E0C5D9D4}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What would your space suit look like?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728" name="Google Shape;728;p77"/>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3A93"/>
        </a:solidFill>
      </p:bgPr>
    </p:bg>
    <p:spTree>
      <p:nvGrpSpPr>
        <p:cNvPr id="732" name="Shape 732"/>
        <p:cNvGrpSpPr/>
        <p:nvPr/>
      </p:nvGrpSpPr>
      <p:grpSpPr>
        <a:xfrm>
          <a:off x="0" y="0"/>
          <a:ext cx="0" cy="0"/>
          <a:chOff x="0" y="0"/>
          <a:chExt cx="0" cy="0"/>
        </a:xfrm>
      </p:grpSpPr>
      <p:pic>
        <p:nvPicPr>
          <p:cNvPr id="733" name="Google Shape;733;p78"/>
          <p:cNvPicPr preferRelativeResize="0"/>
          <p:nvPr/>
        </p:nvPicPr>
        <p:blipFill rotWithShape="1">
          <a:blip r:embed="rId3">
            <a:alphaModFix/>
          </a:blip>
          <a:srcRect b="35111" l="18892" r="27297" t="0"/>
          <a:stretch/>
        </p:blipFill>
        <p:spPr>
          <a:xfrm rot="5400000">
            <a:off x="228638" y="-552487"/>
            <a:ext cx="5181600" cy="6248475"/>
          </a:xfrm>
          <a:prstGeom prst="rect">
            <a:avLst/>
          </a:prstGeom>
          <a:noFill/>
          <a:ln>
            <a:noFill/>
          </a:ln>
        </p:spPr>
      </p:pic>
      <p:sp>
        <p:nvSpPr>
          <p:cNvPr id="734" name="Google Shape;734;p78"/>
          <p:cNvSpPr txBox="1"/>
          <p:nvPr>
            <p:ph idx="1" type="subTitle"/>
          </p:nvPr>
        </p:nvSpPr>
        <p:spPr>
          <a:xfrm>
            <a:off x="597375" y="3358025"/>
            <a:ext cx="4253400" cy="74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Raleway Medium"/>
                <a:ea typeface="Raleway Medium"/>
                <a:cs typeface="Raleway Medium"/>
                <a:sym typeface="Raleway Medium"/>
              </a:rPr>
              <a:t>Design</a:t>
            </a:r>
            <a:r>
              <a:rPr lang="en" sz="2600">
                <a:solidFill>
                  <a:schemeClr val="lt1"/>
                </a:solidFill>
                <a:latin typeface="Raleway Medium"/>
                <a:ea typeface="Raleway Medium"/>
                <a:cs typeface="Raleway Medium"/>
                <a:sym typeface="Raleway Medium"/>
              </a:rPr>
              <a:t> a Space Suit</a:t>
            </a:r>
            <a:endParaRPr sz="2600">
              <a:solidFill>
                <a:schemeClr val="lt1"/>
              </a:solidFill>
              <a:latin typeface="Raleway Medium"/>
              <a:ea typeface="Raleway Medium"/>
              <a:cs typeface="Raleway Medium"/>
              <a:sym typeface="Raleway Medium"/>
            </a:endParaRPr>
          </a:p>
        </p:txBody>
      </p:sp>
      <p:cxnSp>
        <p:nvCxnSpPr>
          <p:cNvPr id="735" name="Google Shape;735;p78"/>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736" name="Google Shape;736;p78"/>
          <p:cNvPicPr preferRelativeResize="0"/>
          <p:nvPr/>
        </p:nvPicPr>
        <p:blipFill>
          <a:blip r:embed="rId4">
            <a:alphaModFix/>
          </a:blip>
          <a:stretch>
            <a:fillRect/>
          </a:stretch>
        </p:blipFill>
        <p:spPr>
          <a:xfrm>
            <a:off x="690719" y="1064375"/>
            <a:ext cx="1947275" cy="581013"/>
          </a:xfrm>
          <a:prstGeom prst="rect">
            <a:avLst/>
          </a:prstGeom>
          <a:noFill/>
          <a:ln>
            <a:noFill/>
          </a:ln>
        </p:spPr>
      </p:pic>
      <p:sp>
        <p:nvSpPr>
          <p:cNvPr id="737" name="Google Shape;737;p78"/>
          <p:cNvSpPr txBox="1"/>
          <p:nvPr>
            <p:ph type="ctrTitle"/>
          </p:nvPr>
        </p:nvSpPr>
        <p:spPr>
          <a:xfrm>
            <a:off x="597375" y="2126526"/>
            <a:ext cx="4887300" cy="1231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Day 4+</a:t>
            </a:r>
            <a:endParaRPr b="1" sz="4800">
              <a:solidFill>
                <a:schemeClr val="lt1"/>
              </a:solidFill>
              <a:latin typeface="Roboto Condensed"/>
              <a:ea typeface="Roboto Condensed"/>
              <a:cs typeface="Roboto Condensed"/>
              <a:sym typeface="Roboto Condensed"/>
            </a:endParaRPr>
          </a:p>
        </p:txBody>
      </p:sp>
      <p:pic>
        <p:nvPicPr>
          <p:cNvPr id="738" name="Google Shape;738;p78"/>
          <p:cNvPicPr preferRelativeResize="0"/>
          <p:nvPr/>
        </p:nvPicPr>
        <p:blipFill rotWithShape="1">
          <a:blip r:embed="rId5">
            <a:alphaModFix/>
          </a:blip>
          <a:srcRect b="0" l="0" r="0" t="0"/>
          <a:stretch/>
        </p:blipFill>
        <p:spPr>
          <a:xfrm>
            <a:off x="5943663" y="1092488"/>
            <a:ext cx="2958515" cy="295851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79"/>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DO NOW</a:t>
            </a:r>
            <a:endParaRPr b="1">
              <a:solidFill>
                <a:srgbClr val="1F3A93"/>
              </a:solidFill>
              <a:latin typeface="Roboto Condensed"/>
              <a:ea typeface="Roboto Condensed"/>
              <a:cs typeface="Roboto Condensed"/>
              <a:sym typeface="Roboto Condensed"/>
            </a:endParaRPr>
          </a:p>
        </p:txBody>
      </p:sp>
      <p:sp>
        <p:nvSpPr>
          <p:cNvPr id="744" name="Google Shape;744;p79"/>
          <p:cNvSpPr txBox="1"/>
          <p:nvPr>
            <p:ph idx="1" type="body"/>
          </p:nvPr>
        </p:nvSpPr>
        <p:spPr>
          <a:xfrm>
            <a:off x="477400" y="1133850"/>
            <a:ext cx="3251400" cy="572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400">
                <a:solidFill>
                  <a:srgbClr val="00B2A9"/>
                </a:solidFill>
                <a:latin typeface="Roboto"/>
                <a:ea typeface="Roboto"/>
                <a:cs typeface="Roboto"/>
                <a:sym typeface="Roboto"/>
              </a:rPr>
              <a:t>Question:</a:t>
            </a:r>
            <a:endParaRPr b="1" sz="3000">
              <a:solidFill>
                <a:srgbClr val="00B2A9"/>
              </a:solidFill>
              <a:latin typeface="Roboto"/>
              <a:ea typeface="Roboto"/>
              <a:cs typeface="Roboto"/>
              <a:sym typeface="Roboto"/>
            </a:endParaRPr>
          </a:p>
        </p:txBody>
      </p:sp>
      <p:graphicFrame>
        <p:nvGraphicFramePr>
          <p:cNvPr id="745" name="Google Shape;745;p79"/>
          <p:cNvGraphicFramePr/>
          <p:nvPr/>
        </p:nvGraphicFramePr>
        <p:xfrm>
          <a:off x="803513" y="2411150"/>
          <a:ext cx="3000000" cy="3000000"/>
        </p:xfrm>
        <a:graphic>
          <a:graphicData uri="http://schemas.openxmlformats.org/drawingml/2006/table">
            <a:tbl>
              <a:tblPr>
                <a:noFill/>
                <a:tableStyleId>{00AA2F96-AED9-4DC3-AACA-A485E0C5D9D4}</a:tableStyleId>
              </a:tblPr>
              <a:tblGrid>
                <a:gridCol w="6277175"/>
              </a:tblGrid>
              <a:tr h="1312300">
                <a:tc>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Review your space suit design. </a:t>
                      </a:r>
                      <a:endParaRPr sz="1800">
                        <a:solidFill>
                          <a:srgbClr val="1F3A93"/>
                        </a:solidFill>
                        <a:latin typeface="Roboto"/>
                        <a:ea typeface="Roboto"/>
                        <a:cs typeface="Roboto"/>
                        <a:sym typeface="Roboto"/>
                      </a:endParaRPr>
                    </a:p>
                    <a:p>
                      <a:pPr indent="0" lvl="0" marL="0" rtl="0" algn="ctr">
                        <a:spcBef>
                          <a:spcPts val="0"/>
                        </a:spcBef>
                        <a:spcAft>
                          <a:spcPts val="0"/>
                        </a:spcAft>
                        <a:buNone/>
                      </a:pPr>
                      <a:r>
                        <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r>
            </a:tbl>
          </a:graphicData>
        </a:graphic>
      </p:graphicFrame>
      <p:cxnSp>
        <p:nvCxnSpPr>
          <p:cNvPr id="746" name="Google Shape;746;p79"/>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8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OBJECTIVES</a:t>
            </a:r>
            <a:endParaRPr b="1">
              <a:solidFill>
                <a:srgbClr val="1F3A93"/>
              </a:solidFill>
              <a:latin typeface="Roboto Condensed"/>
              <a:ea typeface="Roboto Condensed"/>
              <a:cs typeface="Roboto Condensed"/>
              <a:sym typeface="Roboto Condensed"/>
            </a:endParaRPr>
          </a:p>
        </p:txBody>
      </p:sp>
      <p:sp>
        <p:nvSpPr>
          <p:cNvPr id="752" name="Google Shape;752;p80"/>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 sz="2800">
                <a:solidFill>
                  <a:srgbClr val="00B2A9"/>
                </a:solidFill>
                <a:latin typeface="Roboto"/>
                <a:ea typeface="Roboto"/>
                <a:cs typeface="Roboto"/>
                <a:sym typeface="Roboto"/>
              </a:rPr>
              <a:t>Students will be able to:</a:t>
            </a:r>
            <a:endParaRPr sz="2800">
              <a:solidFill>
                <a:srgbClr val="00B2A9"/>
              </a:solidFill>
              <a:latin typeface="Roboto"/>
              <a:ea typeface="Roboto"/>
              <a:cs typeface="Roboto"/>
              <a:sym typeface="Roboto"/>
            </a:endParaRPr>
          </a:p>
          <a:p>
            <a:pPr indent="-406400" lvl="0" marL="457200" rtl="0" algn="l">
              <a:lnSpc>
                <a:spcPct val="100000"/>
              </a:lnSpc>
              <a:spcBef>
                <a:spcPts val="0"/>
              </a:spcBef>
              <a:spcAft>
                <a:spcPts val="0"/>
              </a:spcAft>
              <a:buClr>
                <a:srgbClr val="00B2A9"/>
              </a:buClr>
              <a:buSzPts val="2800"/>
              <a:buFont typeface="Roboto"/>
              <a:buChar char="●"/>
            </a:pPr>
            <a:r>
              <a:rPr lang="en" sz="2800">
                <a:solidFill>
                  <a:srgbClr val="00B2A9"/>
                </a:solidFill>
                <a:latin typeface="Roboto"/>
                <a:ea typeface="Roboto"/>
                <a:cs typeface="Roboto"/>
                <a:sym typeface="Roboto"/>
              </a:rPr>
              <a:t>Design and build a space suit helmet with cardboard and other allowed materials.</a:t>
            </a:r>
            <a:endParaRPr sz="2800">
              <a:solidFill>
                <a:srgbClr val="00B2A9"/>
              </a:solidFill>
              <a:latin typeface="Roboto"/>
              <a:ea typeface="Roboto"/>
              <a:cs typeface="Roboto"/>
              <a:sym typeface="Roboto"/>
            </a:endParaRPr>
          </a:p>
          <a:p>
            <a:pPr indent="0" lvl="0" marL="0" rtl="0" algn="l">
              <a:spcBef>
                <a:spcPts val="0"/>
              </a:spcBef>
              <a:spcAft>
                <a:spcPts val="1600"/>
              </a:spcAft>
              <a:buNone/>
            </a:pPr>
            <a:r>
              <a:t/>
            </a:r>
            <a:endParaRPr>
              <a:solidFill>
                <a:srgbClr val="414143"/>
              </a:solidFill>
              <a:latin typeface="Roboto"/>
              <a:ea typeface="Roboto"/>
              <a:cs typeface="Roboto"/>
              <a:sym typeface="Roboto"/>
            </a:endParaRPr>
          </a:p>
        </p:txBody>
      </p:sp>
      <p:cxnSp>
        <p:nvCxnSpPr>
          <p:cNvPr id="753" name="Google Shape;753;p8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8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AGENDA</a:t>
            </a:r>
            <a:endParaRPr b="1">
              <a:solidFill>
                <a:srgbClr val="1F3A93"/>
              </a:solidFill>
              <a:latin typeface="Roboto Condensed"/>
              <a:ea typeface="Roboto Condensed"/>
              <a:cs typeface="Roboto Condensed"/>
              <a:sym typeface="Roboto Condensed"/>
            </a:endParaRPr>
          </a:p>
        </p:txBody>
      </p:sp>
      <p:sp>
        <p:nvSpPr>
          <p:cNvPr id="759" name="Google Shape;759;p81"/>
          <p:cNvSpPr txBox="1"/>
          <p:nvPr>
            <p:ph idx="1" type="body"/>
          </p:nvPr>
        </p:nvSpPr>
        <p:spPr>
          <a:xfrm>
            <a:off x="311700" y="1798325"/>
            <a:ext cx="8520600" cy="28596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Discuss the Do Now</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Mini-lesson: Space Suit Challenge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Activity: Design and Build a Space Suit </a:t>
            </a:r>
            <a:endParaRPr b="1" sz="2400">
              <a:solidFill>
                <a:srgbClr val="00B2A9"/>
              </a:solidFill>
              <a:latin typeface="Roboto"/>
              <a:ea typeface="Roboto"/>
              <a:cs typeface="Roboto"/>
              <a:sym typeface="Roboto"/>
            </a:endParaRPr>
          </a:p>
          <a:p>
            <a:pPr indent="-381000" lvl="0" marL="457200" rtl="0" algn="l">
              <a:lnSpc>
                <a:spcPct val="100000"/>
              </a:lnSpc>
              <a:spcBef>
                <a:spcPts val="0"/>
              </a:spcBef>
              <a:spcAft>
                <a:spcPts val="0"/>
              </a:spcAft>
              <a:buClr>
                <a:srgbClr val="00B2A9"/>
              </a:buClr>
              <a:buSzPts val="2400"/>
              <a:buFont typeface="Roboto"/>
              <a:buAutoNum type="arabicParenBoth"/>
            </a:pPr>
            <a:r>
              <a:rPr b="1" lang="en" sz="2400">
                <a:solidFill>
                  <a:srgbClr val="00B2A9"/>
                </a:solidFill>
                <a:latin typeface="Roboto"/>
                <a:ea typeface="Roboto"/>
                <a:cs typeface="Roboto"/>
                <a:sym typeface="Roboto"/>
              </a:rPr>
              <a:t>Exit ticket</a:t>
            </a:r>
            <a:endParaRPr b="1" sz="2400">
              <a:solidFill>
                <a:srgbClr val="00B2A9"/>
              </a:solidFill>
              <a:latin typeface="Roboto"/>
              <a:ea typeface="Roboto"/>
              <a:cs typeface="Roboto"/>
              <a:sym typeface="Roboto"/>
            </a:endParaRPr>
          </a:p>
        </p:txBody>
      </p:sp>
      <p:cxnSp>
        <p:nvCxnSpPr>
          <p:cNvPr id="760" name="Google Shape;760;p8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8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Spacesuit Helmet Design</a:t>
            </a:r>
            <a:r>
              <a:rPr b="1" lang="en" sz="2600">
                <a:solidFill>
                  <a:srgbClr val="1F3A93"/>
                </a:solidFill>
                <a:latin typeface="Roboto Condensed"/>
                <a:ea typeface="Roboto Condensed"/>
                <a:cs typeface="Roboto Condensed"/>
                <a:sym typeface="Roboto Condensed"/>
              </a:rPr>
              <a:t> </a:t>
            </a:r>
            <a:endParaRPr b="1">
              <a:solidFill>
                <a:srgbClr val="1F3A93"/>
              </a:solidFill>
              <a:latin typeface="Roboto Condensed"/>
              <a:ea typeface="Roboto Condensed"/>
              <a:cs typeface="Roboto Condensed"/>
              <a:sym typeface="Roboto Condensed"/>
            </a:endParaRPr>
          </a:p>
        </p:txBody>
      </p:sp>
      <p:cxnSp>
        <p:nvCxnSpPr>
          <p:cNvPr id="766" name="Google Shape;766;p8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67" name="Google Shape;767;p82"/>
          <p:cNvSpPr txBox="1"/>
          <p:nvPr>
            <p:ph idx="1" type="body"/>
          </p:nvPr>
        </p:nvSpPr>
        <p:spPr>
          <a:xfrm>
            <a:off x="477400" y="1133850"/>
            <a:ext cx="5840100" cy="1383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Space is a hostile </a:t>
            </a:r>
            <a:r>
              <a:rPr lang="en">
                <a:solidFill>
                  <a:srgbClr val="1F3A93"/>
                </a:solidFill>
                <a:latin typeface="Roboto"/>
                <a:ea typeface="Roboto"/>
                <a:cs typeface="Roboto"/>
                <a:sym typeface="Roboto"/>
              </a:rPr>
              <a:t>environment</a:t>
            </a:r>
            <a:r>
              <a:rPr lang="en">
                <a:solidFill>
                  <a:srgbClr val="1F3A93"/>
                </a:solidFill>
                <a:latin typeface="Roboto"/>
                <a:ea typeface="Roboto"/>
                <a:cs typeface="Roboto"/>
                <a:sym typeface="Roboto"/>
              </a:rPr>
              <a:t> that cannot support human life. To help keep astronauts safe, you are going to design and build a space suit that will protect them while living and </a:t>
            </a:r>
            <a:r>
              <a:rPr lang="en">
                <a:solidFill>
                  <a:srgbClr val="1F3A93"/>
                </a:solidFill>
                <a:latin typeface="Roboto"/>
                <a:ea typeface="Roboto"/>
                <a:cs typeface="Roboto"/>
                <a:sym typeface="Roboto"/>
              </a:rPr>
              <a:t>working</a:t>
            </a:r>
            <a:r>
              <a:rPr lang="en">
                <a:solidFill>
                  <a:srgbClr val="1F3A93"/>
                </a:solidFill>
                <a:latin typeface="Roboto"/>
                <a:ea typeface="Roboto"/>
                <a:cs typeface="Roboto"/>
                <a:sym typeface="Roboto"/>
              </a:rPr>
              <a:t> in space! </a:t>
            </a:r>
            <a:endParaRPr>
              <a:solidFill>
                <a:srgbClr val="1F3A93"/>
              </a:solidFill>
              <a:latin typeface="Roboto"/>
              <a:ea typeface="Roboto"/>
              <a:cs typeface="Roboto"/>
              <a:sym typeface="Roboto"/>
            </a:endParaRPr>
          </a:p>
        </p:txBody>
      </p:sp>
      <p:sp>
        <p:nvSpPr>
          <p:cNvPr id="768" name="Google Shape;768;p82"/>
          <p:cNvSpPr txBox="1"/>
          <p:nvPr>
            <p:ph idx="1" type="body"/>
          </p:nvPr>
        </p:nvSpPr>
        <p:spPr>
          <a:xfrm>
            <a:off x="477400" y="2517750"/>
            <a:ext cx="4823400" cy="2241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Your space suit should </a:t>
            </a:r>
            <a:endParaRPr>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highlight>
                  <a:srgbClr val="91D5AC"/>
                </a:highlight>
                <a:latin typeface="Roboto"/>
                <a:ea typeface="Roboto"/>
                <a:cs typeface="Roboto"/>
                <a:sym typeface="Roboto"/>
              </a:rPr>
              <a:t>include the following a Helmet!</a:t>
            </a:r>
            <a:r>
              <a:rPr lang="en">
                <a:solidFill>
                  <a:srgbClr val="1F3A93"/>
                </a:solidFill>
                <a:latin typeface="Roboto"/>
                <a:ea typeface="Roboto"/>
                <a:cs typeface="Roboto"/>
                <a:sym typeface="Roboto"/>
              </a:rPr>
              <a:t>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p:txBody>
      </p:sp>
      <p:pic>
        <p:nvPicPr>
          <p:cNvPr id="769" name="Google Shape;769;p82"/>
          <p:cNvPicPr preferRelativeResize="0"/>
          <p:nvPr/>
        </p:nvPicPr>
        <p:blipFill rotWithShape="1">
          <a:blip r:embed="rId3">
            <a:alphaModFix/>
          </a:blip>
          <a:srcRect b="0" l="11818" r="10020" t="0"/>
          <a:stretch/>
        </p:blipFill>
        <p:spPr>
          <a:xfrm>
            <a:off x="6669200" y="1958625"/>
            <a:ext cx="2347176" cy="3090575"/>
          </a:xfrm>
          <a:prstGeom prst="rect">
            <a:avLst/>
          </a:prstGeom>
          <a:noFill/>
          <a:ln>
            <a:noFill/>
          </a:ln>
        </p:spPr>
      </p:pic>
      <p:pic>
        <p:nvPicPr>
          <p:cNvPr descr="A beautiful two-column Jekyll theme – Dan Schneiderman" id="770" name="Google Shape;770;p82"/>
          <p:cNvPicPr preferRelativeResize="0"/>
          <p:nvPr/>
        </p:nvPicPr>
        <p:blipFill rotWithShape="1">
          <a:blip r:embed="rId4">
            <a:alphaModFix/>
          </a:blip>
          <a:srcRect b="8198" l="7900" r="21182" t="13352"/>
          <a:stretch/>
        </p:blipFill>
        <p:spPr>
          <a:xfrm>
            <a:off x="3827675" y="2333850"/>
            <a:ext cx="2702000" cy="22415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9"/>
          <p:cNvSpPr txBox="1"/>
          <p:nvPr>
            <p:ph type="title"/>
          </p:nvPr>
        </p:nvSpPr>
        <p:spPr>
          <a:xfrm>
            <a:off x="311700" y="321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a:solidFill>
                  <a:srgbClr val="1F3A93"/>
                </a:solidFill>
                <a:latin typeface="Roboto Condensed"/>
                <a:ea typeface="Roboto Condensed"/>
                <a:cs typeface="Roboto Condensed"/>
                <a:sym typeface="Roboto Condensed"/>
              </a:rPr>
              <a:t>Introduction</a:t>
            </a:r>
            <a:endParaRPr b="1">
              <a:solidFill>
                <a:srgbClr val="1F3A93"/>
              </a:solidFill>
              <a:latin typeface="Roboto Condensed"/>
              <a:ea typeface="Roboto Condensed"/>
              <a:cs typeface="Roboto Condensed"/>
              <a:sym typeface="Roboto Condensed"/>
            </a:endParaRPr>
          </a:p>
        </p:txBody>
      </p:sp>
      <p:cxnSp>
        <p:nvCxnSpPr>
          <p:cNvPr id="140" name="Google Shape;140;p29"/>
          <p:cNvCxnSpPr/>
          <p:nvPr/>
        </p:nvCxnSpPr>
        <p:spPr>
          <a:xfrm>
            <a:off x="409575" y="1028700"/>
            <a:ext cx="8277300" cy="0"/>
          </a:xfrm>
          <a:prstGeom prst="straightConnector1">
            <a:avLst/>
          </a:prstGeom>
          <a:noFill/>
          <a:ln cap="flat" cmpd="sng" w="28575">
            <a:solidFill>
              <a:srgbClr val="1F3A93"/>
            </a:solidFill>
            <a:prstDash val="solid"/>
            <a:round/>
            <a:headEnd len="sm" w="sm" type="none"/>
            <a:tailEnd len="sm" w="sm" type="none"/>
          </a:ln>
        </p:spPr>
      </p:cxnSp>
      <p:sp>
        <p:nvSpPr>
          <p:cNvPr id="141" name="Google Shape;141;p29"/>
          <p:cNvSpPr txBox="1"/>
          <p:nvPr/>
        </p:nvSpPr>
        <p:spPr>
          <a:xfrm>
            <a:off x="3672951" y="1163500"/>
            <a:ext cx="5096100" cy="2767200"/>
          </a:xfrm>
          <a:prstGeom prst="rect">
            <a:avLst/>
          </a:prstGeom>
          <a:noFill/>
          <a:ln>
            <a:noFill/>
          </a:ln>
        </p:spPr>
        <p:txBody>
          <a:bodyPr anchorCtr="0" anchor="t" bIns="91425" lIns="91425" spcFirstLastPara="1" rIns="91425" wrap="square" tIns="91425">
            <a:normAutofit fontScale="92500"/>
          </a:bodyPr>
          <a:lstStyle/>
          <a:p>
            <a:pPr indent="0" lvl="0" marL="0" rtl="0" algn="ctr">
              <a:lnSpc>
                <a:spcPct val="115000"/>
              </a:lnSpc>
              <a:spcBef>
                <a:spcPts val="0"/>
              </a:spcBef>
              <a:spcAft>
                <a:spcPts val="1200"/>
              </a:spcAft>
              <a:buNone/>
            </a:pPr>
            <a:r>
              <a:rPr lang="en" sz="2000">
                <a:solidFill>
                  <a:srgbClr val="1F3A93"/>
                </a:solidFill>
                <a:latin typeface="Roboto"/>
                <a:ea typeface="Roboto"/>
                <a:cs typeface="Roboto"/>
                <a:sym typeface="Roboto"/>
              </a:rPr>
              <a:t>Through Unexplored, students will delve into the math behind NASA and space travel. Students will explore slope and y-intercept and solve linear equations while investigating the risk of bone density loss and oxygen limitations for astronauts. The initiative will culminate with students designing key elements to a successful spacesuit.</a:t>
            </a:r>
            <a:endParaRPr sz="2000">
              <a:solidFill>
                <a:srgbClr val="1F3A93"/>
              </a:solidFill>
              <a:latin typeface="Roboto"/>
              <a:ea typeface="Roboto"/>
              <a:cs typeface="Roboto"/>
              <a:sym typeface="Roboto"/>
            </a:endParaRPr>
          </a:p>
        </p:txBody>
      </p:sp>
      <p:sp>
        <p:nvSpPr>
          <p:cNvPr id="142" name="Google Shape;142;p29"/>
          <p:cNvSpPr/>
          <p:nvPr/>
        </p:nvSpPr>
        <p:spPr>
          <a:xfrm>
            <a:off x="5304599" y="3862925"/>
            <a:ext cx="2417100" cy="1029600"/>
          </a:xfrm>
          <a:prstGeom prst="wedgeEllipseCallout">
            <a:avLst>
              <a:gd fmla="val -32664" name="adj1"/>
              <a:gd fmla="val 63914" name="adj2"/>
            </a:avLst>
          </a:prstGeom>
          <a:no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i="1" lang="en" sz="1600">
                <a:latin typeface="Roboto"/>
                <a:ea typeface="Roboto"/>
                <a:cs typeface="Roboto"/>
                <a:sym typeface="Roboto"/>
              </a:rPr>
              <a:t>Don’t forget, there’s a competition too!</a:t>
            </a:r>
            <a:endParaRPr i="1" sz="1600">
              <a:latin typeface="Roboto"/>
              <a:ea typeface="Roboto"/>
              <a:cs typeface="Roboto"/>
              <a:sym typeface="Roboto"/>
            </a:endParaRPr>
          </a:p>
        </p:txBody>
      </p:sp>
      <p:grpSp>
        <p:nvGrpSpPr>
          <p:cNvPr id="143" name="Google Shape;143;p29"/>
          <p:cNvGrpSpPr/>
          <p:nvPr/>
        </p:nvGrpSpPr>
        <p:grpSpPr>
          <a:xfrm flipH="1" rot="-1818">
            <a:off x="3925951" y="3990111"/>
            <a:ext cx="893737" cy="610535"/>
            <a:chOff x="3104742" y="3437775"/>
            <a:chExt cx="1575700" cy="1076781"/>
          </a:xfrm>
        </p:grpSpPr>
        <p:sp>
          <p:nvSpPr>
            <p:cNvPr id="144" name="Google Shape;144;p29"/>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5" name="Google Shape;145;p29"/>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6" name="Google Shape;146;p29"/>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7" name="Google Shape;147;p29"/>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8" name="Google Shape;148;p29"/>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49" name="Google Shape;149;p29"/>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0" name="Google Shape;150;p29"/>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1" name="Google Shape;151;p29"/>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2" name="Google Shape;152;p29"/>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153" name="Google Shape;153;p29"/>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154" name="Google Shape;154;p29"/>
          <p:cNvPicPr preferRelativeResize="0"/>
          <p:nvPr/>
        </p:nvPicPr>
        <p:blipFill rotWithShape="1">
          <a:blip r:embed="rId3">
            <a:alphaModFix/>
          </a:blip>
          <a:srcRect b="0" l="0" r="0" t="0"/>
          <a:stretch/>
        </p:blipFill>
        <p:spPr>
          <a:xfrm>
            <a:off x="482538" y="1267113"/>
            <a:ext cx="2958515" cy="295851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83"/>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Spacesuit Helmet Design</a:t>
            </a:r>
            <a:r>
              <a:rPr b="1" lang="en" sz="2600">
                <a:solidFill>
                  <a:srgbClr val="1F3A93"/>
                </a:solidFill>
                <a:latin typeface="Roboto Condensed"/>
                <a:ea typeface="Roboto Condensed"/>
                <a:cs typeface="Roboto Condensed"/>
                <a:sym typeface="Roboto Condensed"/>
              </a:rPr>
              <a:t> </a:t>
            </a:r>
            <a:endParaRPr b="1" sz="2600">
              <a:solidFill>
                <a:srgbClr val="1F3A93"/>
              </a:solidFill>
              <a:latin typeface="Roboto Condensed"/>
              <a:ea typeface="Roboto Condensed"/>
              <a:cs typeface="Roboto Condensed"/>
              <a:sym typeface="Roboto Condensed"/>
            </a:endParaRPr>
          </a:p>
        </p:txBody>
      </p:sp>
      <p:cxnSp>
        <p:nvCxnSpPr>
          <p:cNvPr id="776" name="Google Shape;776;p83"/>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777" name="Google Shape;777;p83"/>
          <p:cNvSpPr txBox="1"/>
          <p:nvPr>
            <p:ph idx="1" type="body"/>
          </p:nvPr>
        </p:nvSpPr>
        <p:spPr>
          <a:xfrm>
            <a:off x="477400" y="1133850"/>
            <a:ext cx="3251400" cy="1081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This is the winner of the space suit </a:t>
            </a:r>
            <a:r>
              <a:rPr lang="en">
                <a:solidFill>
                  <a:srgbClr val="1F3A93"/>
                </a:solidFill>
                <a:latin typeface="Roboto"/>
                <a:ea typeface="Roboto"/>
                <a:cs typeface="Roboto"/>
                <a:sym typeface="Roboto"/>
              </a:rPr>
              <a:t>challenge</a:t>
            </a:r>
            <a:r>
              <a:rPr lang="en">
                <a:solidFill>
                  <a:srgbClr val="1F3A93"/>
                </a:solidFill>
                <a:latin typeface="Roboto"/>
                <a:ea typeface="Roboto"/>
                <a:cs typeface="Roboto"/>
                <a:sym typeface="Roboto"/>
              </a:rPr>
              <a:t> last year.</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a:solidFill>
                  <a:srgbClr val="1F3A93"/>
                </a:solidFill>
                <a:latin typeface="Roboto"/>
                <a:ea typeface="Roboto"/>
                <a:cs typeface="Roboto"/>
                <a:sym typeface="Roboto"/>
              </a:rPr>
              <a:t>ESOG from Strive, MA </a:t>
            </a:r>
            <a:endParaRPr>
              <a:solidFill>
                <a:srgbClr val="1F3A93"/>
              </a:solidFill>
              <a:latin typeface="Roboto"/>
              <a:ea typeface="Roboto"/>
              <a:cs typeface="Roboto"/>
              <a:sym typeface="Roboto"/>
            </a:endParaRPr>
          </a:p>
        </p:txBody>
      </p:sp>
      <p:grpSp>
        <p:nvGrpSpPr>
          <p:cNvPr id="778" name="Google Shape;778;p83"/>
          <p:cNvGrpSpPr/>
          <p:nvPr/>
        </p:nvGrpSpPr>
        <p:grpSpPr>
          <a:xfrm rot="3189382">
            <a:off x="3005795" y="2150096"/>
            <a:ext cx="893706" cy="610535"/>
            <a:chOff x="3104742" y="3437775"/>
            <a:chExt cx="1575700" cy="1076781"/>
          </a:xfrm>
        </p:grpSpPr>
        <p:sp>
          <p:nvSpPr>
            <p:cNvPr id="779" name="Google Shape;779;p83"/>
            <p:cNvSpPr/>
            <p:nvPr/>
          </p:nvSpPr>
          <p:spPr>
            <a:xfrm>
              <a:off x="3104742" y="4157216"/>
              <a:ext cx="50723" cy="108693"/>
            </a:xfrm>
            <a:custGeom>
              <a:rect b="b" l="l" r="r" t="t"/>
              <a:pathLst>
                <a:path extrusionOk="0" h="4680" w="2184">
                  <a:moveTo>
                    <a:pt x="962" y="0"/>
                  </a:moveTo>
                  <a:cubicBezTo>
                    <a:pt x="643" y="23"/>
                    <a:pt x="320" y="36"/>
                    <a:pt x="0" y="36"/>
                  </a:cubicBezTo>
                  <a:cubicBezTo>
                    <a:pt x="23" y="200"/>
                    <a:pt x="46" y="360"/>
                    <a:pt x="74" y="524"/>
                  </a:cubicBezTo>
                  <a:cubicBezTo>
                    <a:pt x="320" y="1950"/>
                    <a:pt x="734" y="3344"/>
                    <a:pt x="1294" y="4679"/>
                  </a:cubicBezTo>
                  <a:cubicBezTo>
                    <a:pt x="1586" y="4475"/>
                    <a:pt x="1882" y="4269"/>
                    <a:pt x="2183" y="4078"/>
                  </a:cubicBezTo>
                  <a:cubicBezTo>
                    <a:pt x="2105" y="3895"/>
                    <a:pt x="2028" y="3714"/>
                    <a:pt x="1956" y="3527"/>
                  </a:cubicBezTo>
                  <a:cubicBezTo>
                    <a:pt x="1513" y="2397"/>
                    <a:pt x="1176" y="1207"/>
                    <a:pt x="96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0" name="Google Shape;780;p83"/>
            <p:cNvSpPr/>
            <p:nvPr/>
          </p:nvSpPr>
          <p:spPr>
            <a:xfrm>
              <a:off x="3189072" y="4347359"/>
              <a:ext cx="116659" cy="115475"/>
            </a:xfrm>
            <a:custGeom>
              <a:rect b="b" l="l" r="r" t="t"/>
              <a:pathLst>
                <a:path extrusionOk="0" h="4972" w="5023">
                  <a:moveTo>
                    <a:pt x="880" y="0"/>
                  </a:moveTo>
                  <a:cubicBezTo>
                    <a:pt x="584" y="206"/>
                    <a:pt x="293" y="416"/>
                    <a:pt x="1" y="634"/>
                  </a:cubicBezTo>
                  <a:cubicBezTo>
                    <a:pt x="28" y="666"/>
                    <a:pt x="51" y="702"/>
                    <a:pt x="74" y="734"/>
                  </a:cubicBezTo>
                  <a:cubicBezTo>
                    <a:pt x="1386" y="2507"/>
                    <a:pt x="3012" y="3919"/>
                    <a:pt x="4840" y="4971"/>
                  </a:cubicBezTo>
                  <a:cubicBezTo>
                    <a:pt x="4894" y="4593"/>
                    <a:pt x="4953" y="4216"/>
                    <a:pt x="5022" y="3837"/>
                  </a:cubicBezTo>
                  <a:cubicBezTo>
                    <a:pt x="3400" y="2853"/>
                    <a:pt x="2020" y="1522"/>
                    <a:pt x="880"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1" name="Google Shape;781;p83"/>
            <p:cNvSpPr/>
            <p:nvPr/>
          </p:nvSpPr>
          <p:spPr>
            <a:xfrm>
              <a:off x="3406969" y="4475515"/>
              <a:ext cx="202661" cy="39041"/>
            </a:xfrm>
            <a:custGeom>
              <a:rect b="b" l="l" r="r" t="t"/>
              <a:pathLst>
                <a:path extrusionOk="0" h="1681" w="8726">
                  <a:moveTo>
                    <a:pt x="8052" y="0"/>
                  </a:moveTo>
                  <a:cubicBezTo>
                    <a:pt x="6713" y="370"/>
                    <a:pt x="5330" y="547"/>
                    <a:pt x="3945" y="547"/>
                  </a:cubicBezTo>
                  <a:cubicBezTo>
                    <a:pt x="2667" y="547"/>
                    <a:pt x="1388" y="396"/>
                    <a:pt x="141" y="105"/>
                  </a:cubicBezTo>
                  <a:cubicBezTo>
                    <a:pt x="87" y="479"/>
                    <a:pt x="42" y="857"/>
                    <a:pt x="0" y="1230"/>
                  </a:cubicBezTo>
                  <a:cubicBezTo>
                    <a:pt x="1291" y="1529"/>
                    <a:pt x="2623" y="1681"/>
                    <a:pt x="3968" y="1681"/>
                  </a:cubicBezTo>
                  <a:cubicBezTo>
                    <a:pt x="4836" y="1681"/>
                    <a:pt x="5709" y="1618"/>
                    <a:pt x="6580" y="1491"/>
                  </a:cubicBezTo>
                  <a:cubicBezTo>
                    <a:pt x="7318" y="1386"/>
                    <a:pt x="8033" y="1226"/>
                    <a:pt x="8725" y="1026"/>
                  </a:cubicBezTo>
                  <a:cubicBezTo>
                    <a:pt x="8489" y="698"/>
                    <a:pt x="8261" y="351"/>
                    <a:pt x="8052"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2" name="Google Shape;782;p83"/>
            <p:cNvSpPr/>
            <p:nvPr/>
          </p:nvSpPr>
          <p:spPr>
            <a:xfrm>
              <a:off x="3695424" y="4299539"/>
              <a:ext cx="154539" cy="151961"/>
            </a:xfrm>
            <a:custGeom>
              <a:rect b="b" l="l" r="r" t="t"/>
              <a:pathLst>
                <a:path extrusionOk="0" h="6543" w="6654">
                  <a:moveTo>
                    <a:pt x="5459" y="0"/>
                  </a:moveTo>
                  <a:cubicBezTo>
                    <a:pt x="4015" y="2229"/>
                    <a:pt x="2193" y="4155"/>
                    <a:pt x="0" y="5586"/>
                  </a:cubicBezTo>
                  <a:cubicBezTo>
                    <a:pt x="242" y="5937"/>
                    <a:pt x="502" y="6265"/>
                    <a:pt x="780" y="6543"/>
                  </a:cubicBezTo>
                  <a:cubicBezTo>
                    <a:pt x="3127" y="5012"/>
                    <a:pt x="5104" y="2917"/>
                    <a:pt x="6653" y="492"/>
                  </a:cubicBezTo>
                  <a:cubicBezTo>
                    <a:pt x="6252" y="347"/>
                    <a:pt x="5851" y="183"/>
                    <a:pt x="5459"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3" name="Google Shape;783;p83"/>
            <p:cNvSpPr/>
            <p:nvPr/>
          </p:nvSpPr>
          <p:spPr>
            <a:xfrm>
              <a:off x="3673825" y="3700798"/>
              <a:ext cx="239937" cy="148059"/>
            </a:xfrm>
            <a:custGeom>
              <a:rect b="b" l="l" r="r" t="t"/>
              <a:pathLst>
                <a:path extrusionOk="0" h="6375" w="10331">
                  <a:moveTo>
                    <a:pt x="4138" y="1"/>
                  </a:moveTo>
                  <a:cubicBezTo>
                    <a:pt x="2222" y="1"/>
                    <a:pt x="708" y="1255"/>
                    <a:pt x="1" y="2967"/>
                  </a:cubicBezTo>
                  <a:cubicBezTo>
                    <a:pt x="348" y="2972"/>
                    <a:pt x="690" y="2989"/>
                    <a:pt x="1035" y="3012"/>
                  </a:cubicBezTo>
                  <a:cubicBezTo>
                    <a:pt x="1090" y="2890"/>
                    <a:pt x="1149" y="2770"/>
                    <a:pt x="1218" y="2652"/>
                  </a:cubicBezTo>
                  <a:cubicBezTo>
                    <a:pt x="1853" y="1536"/>
                    <a:pt x="2883" y="1052"/>
                    <a:pt x="3985" y="1052"/>
                  </a:cubicBezTo>
                  <a:cubicBezTo>
                    <a:pt x="4591" y="1052"/>
                    <a:pt x="5220" y="1199"/>
                    <a:pt x="5815" y="1468"/>
                  </a:cubicBezTo>
                  <a:cubicBezTo>
                    <a:pt x="7323" y="2147"/>
                    <a:pt x="8257" y="3714"/>
                    <a:pt x="8918" y="5154"/>
                  </a:cubicBezTo>
                  <a:cubicBezTo>
                    <a:pt x="9104" y="5555"/>
                    <a:pt x="9268" y="5960"/>
                    <a:pt x="9415" y="6375"/>
                  </a:cubicBezTo>
                  <a:cubicBezTo>
                    <a:pt x="9743" y="6211"/>
                    <a:pt x="10048" y="5996"/>
                    <a:pt x="10330" y="5733"/>
                  </a:cubicBezTo>
                  <a:cubicBezTo>
                    <a:pt x="10248" y="5500"/>
                    <a:pt x="10162" y="5272"/>
                    <a:pt x="10067" y="5049"/>
                  </a:cubicBezTo>
                  <a:cubicBezTo>
                    <a:pt x="9142" y="2780"/>
                    <a:pt x="7323" y="365"/>
                    <a:pt x="4703" y="37"/>
                  </a:cubicBezTo>
                  <a:cubicBezTo>
                    <a:pt x="4511" y="13"/>
                    <a:pt x="4323" y="1"/>
                    <a:pt x="413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4" name="Google Shape;784;p83"/>
            <p:cNvSpPr/>
            <p:nvPr/>
          </p:nvSpPr>
          <p:spPr>
            <a:xfrm>
              <a:off x="3670550" y="3879213"/>
              <a:ext cx="65123" cy="96639"/>
            </a:xfrm>
            <a:custGeom>
              <a:rect b="b" l="l" r="r" t="t"/>
              <a:pathLst>
                <a:path extrusionOk="0" h="4161" w="2804">
                  <a:moveTo>
                    <a:pt x="1" y="0"/>
                  </a:moveTo>
                  <a:lnTo>
                    <a:pt x="1" y="0"/>
                  </a:lnTo>
                  <a:cubicBezTo>
                    <a:pt x="461" y="1554"/>
                    <a:pt x="1378" y="2972"/>
                    <a:pt x="2557" y="4160"/>
                  </a:cubicBezTo>
                  <a:cubicBezTo>
                    <a:pt x="2644" y="3773"/>
                    <a:pt x="2726" y="3386"/>
                    <a:pt x="2803" y="2995"/>
                  </a:cubicBezTo>
                  <a:cubicBezTo>
                    <a:pt x="2070" y="2137"/>
                    <a:pt x="1460" y="1126"/>
                    <a:pt x="1081" y="55"/>
                  </a:cubicBezTo>
                  <a:cubicBezTo>
                    <a:pt x="712" y="28"/>
                    <a:pt x="356" y="5"/>
                    <a:pt x="1"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5" name="Google Shape;785;p83"/>
            <p:cNvSpPr/>
            <p:nvPr/>
          </p:nvSpPr>
          <p:spPr>
            <a:xfrm>
              <a:off x="4310561" y="3545771"/>
              <a:ext cx="97382" cy="134008"/>
            </a:xfrm>
            <a:custGeom>
              <a:rect b="b" l="l" r="r" t="t"/>
              <a:pathLst>
                <a:path extrusionOk="0" h="5770" w="4193">
                  <a:moveTo>
                    <a:pt x="3641" y="1"/>
                  </a:moveTo>
                  <a:cubicBezTo>
                    <a:pt x="2225" y="1513"/>
                    <a:pt x="1058" y="3245"/>
                    <a:pt x="0" y="5050"/>
                  </a:cubicBezTo>
                  <a:cubicBezTo>
                    <a:pt x="251" y="5313"/>
                    <a:pt x="520" y="5559"/>
                    <a:pt x="812" y="5769"/>
                  </a:cubicBezTo>
                  <a:cubicBezTo>
                    <a:pt x="1823" y="4083"/>
                    <a:pt x="2921" y="2466"/>
                    <a:pt x="4193" y="1063"/>
                  </a:cubicBezTo>
                  <a:cubicBezTo>
                    <a:pt x="4002" y="712"/>
                    <a:pt x="3819" y="356"/>
                    <a:pt x="3641"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6" name="Google Shape;786;p83"/>
            <p:cNvSpPr/>
            <p:nvPr/>
          </p:nvSpPr>
          <p:spPr>
            <a:xfrm>
              <a:off x="4482844" y="3437775"/>
              <a:ext cx="197598" cy="61871"/>
            </a:xfrm>
            <a:custGeom>
              <a:rect b="b" l="l" r="r" t="t"/>
              <a:pathLst>
                <a:path extrusionOk="0" h="2664" w="8508">
                  <a:moveTo>
                    <a:pt x="6648" y="0"/>
                  </a:moveTo>
                  <a:cubicBezTo>
                    <a:pt x="4285" y="0"/>
                    <a:pt x="2028" y="586"/>
                    <a:pt x="1" y="1690"/>
                  </a:cubicBezTo>
                  <a:cubicBezTo>
                    <a:pt x="142" y="2018"/>
                    <a:pt x="292" y="2340"/>
                    <a:pt x="451" y="2664"/>
                  </a:cubicBezTo>
                  <a:cubicBezTo>
                    <a:pt x="2046" y="1739"/>
                    <a:pt x="3873" y="1143"/>
                    <a:pt x="6005" y="1010"/>
                  </a:cubicBezTo>
                  <a:cubicBezTo>
                    <a:pt x="6243" y="997"/>
                    <a:pt x="6479" y="990"/>
                    <a:pt x="6713" y="990"/>
                  </a:cubicBezTo>
                  <a:cubicBezTo>
                    <a:pt x="7271" y="990"/>
                    <a:pt x="7820" y="1029"/>
                    <a:pt x="8356" y="1106"/>
                  </a:cubicBezTo>
                  <a:cubicBezTo>
                    <a:pt x="8411" y="778"/>
                    <a:pt x="8461" y="449"/>
                    <a:pt x="8507" y="121"/>
                  </a:cubicBezTo>
                  <a:cubicBezTo>
                    <a:pt x="8489" y="117"/>
                    <a:pt x="8466" y="117"/>
                    <a:pt x="8448" y="113"/>
                  </a:cubicBezTo>
                  <a:cubicBezTo>
                    <a:pt x="7843" y="38"/>
                    <a:pt x="7242" y="0"/>
                    <a:pt x="6648"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7" name="Google Shape;787;p83"/>
            <p:cNvSpPr/>
            <p:nvPr/>
          </p:nvSpPr>
          <p:spPr>
            <a:xfrm>
              <a:off x="4134585" y="3761323"/>
              <a:ext cx="141510" cy="206795"/>
            </a:xfrm>
            <a:custGeom>
              <a:rect b="b" l="l" r="r" t="t"/>
              <a:pathLst>
                <a:path extrusionOk="0" h="8904" w="6093">
                  <a:moveTo>
                    <a:pt x="5254" y="0"/>
                  </a:moveTo>
                  <a:cubicBezTo>
                    <a:pt x="5154" y="187"/>
                    <a:pt x="5054" y="374"/>
                    <a:pt x="4953" y="561"/>
                  </a:cubicBezTo>
                  <a:cubicBezTo>
                    <a:pt x="3546" y="3150"/>
                    <a:pt x="2051" y="5865"/>
                    <a:pt x="0" y="8033"/>
                  </a:cubicBezTo>
                  <a:cubicBezTo>
                    <a:pt x="173" y="8338"/>
                    <a:pt x="370" y="8630"/>
                    <a:pt x="593" y="8904"/>
                  </a:cubicBezTo>
                  <a:cubicBezTo>
                    <a:pt x="2907" y="6534"/>
                    <a:pt x="4530" y="3532"/>
                    <a:pt x="6092" y="616"/>
                  </a:cubicBezTo>
                  <a:cubicBezTo>
                    <a:pt x="5805" y="425"/>
                    <a:pt x="5523" y="219"/>
                    <a:pt x="5254" y="0"/>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sp>
          <p:nvSpPr>
            <p:cNvPr id="788" name="Google Shape;788;p83"/>
            <p:cNvSpPr/>
            <p:nvPr/>
          </p:nvSpPr>
          <p:spPr>
            <a:xfrm>
              <a:off x="3826343" y="3948214"/>
              <a:ext cx="234805" cy="264347"/>
            </a:xfrm>
            <a:custGeom>
              <a:rect b="b" l="l" r="r" t="t"/>
              <a:pathLst>
                <a:path extrusionOk="0" h="11382" w="10110">
                  <a:moveTo>
                    <a:pt x="4848" y="1"/>
                  </a:moveTo>
                  <a:cubicBezTo>
                    <a:pt x="4520" y="160"/>
                    <a:pt x="4183" y="297"/>
                    <a:pt x="3841" y="415"/>
                  </a:cubicBezTo>
                  <a:cubicBezTo>
                    <a:pt x="3927" y="1563"/>
                    <a:pt x="3910" y="2725"/>
                    <a:pt x="3800" y="3878"/>
                  </a:cubicBezTo>
                  <a:cubicBezTo>
                    <a:pt x="2588" y="3778"/>
                    <a:pt x="1389" y="3477"/>
                    <a:pt x="260" y="3003"/>
                  </a:cubicBezTo>
                  <a:cubicBezTo>
                    <a:pt x="178" y="3336"/>
                    <a:pt x="91" y="3668"/>
                    <a:pt x="0" y="4001"/>
                  </a:cubicBezTo>
                  <a:cubicBezTo>
                    <a:pt x="815" y="4356"/>
                    <a:pt x="1654" y="4616"/>
                    <a:pt x="2483" y="4780"/>
                  </a:cubicBezTo>
                  <a:cubicBezTo>
                    <a:pt x="2880" y="4857"/>
                    <a:pt x="3276" y="4903"/>
                    <a:pt x="3668" y="4939"/>
                  </a:cubicBezTo>
                  <a:cubicBezTo>
                    <a:pt x="3372" y="6995"/>
                    <a:pt x="2793" y="9026"/>
                    <a:pt x="2000" y="10944"/>
                  </a:cubicBezTo>
                  <a:cubicBezTo>
                    <a:pt x="2388" y="11113"/>
                    <a:pt x="2775" y="11259"/>
                    <a:pt x="3176" y="11382"/>
                  </a:cubicBezTo>
                  <a:cubicBezTo>
                    <a:pt x="3982" y="9327"/>
                    <a:pt x="4529" y="7159"/>
                    <a:pt x="4785" y="4980"/>
                  </a:cubicBezTo>
                  <a:cubicBezTo>
                    <a:pt x="6638" y="4949"/>
                    <a:pt x="8457" y="4457"/>
                    <a:pt x="10110" y="3627"/>
                  </a:cubicBezTo>
                  <a:cubicBezTo>
                    <a:pt x="9905" y="3367"/>
                    <a:pt x="9710" y="3103"/>
                    <a:pt x="9527" y="2821"/>
                  </a:cubicBezTo>
                  <a:cubicBezTo>
                    <a:pt x="8055" y="3540"/>
                    <a:pt x="6470" y="3896"/>
                    <a:pt x="4884" y="3914"/>
                  </a:cubicBezTo>
                  <a:cubicBezTo>
                    <a:pt x="4980" y="2602"/>
                    <a:pt x="4970" y="1290"/>
                    <a:pt x="4848" y="1"/>
                  </a:cubicBezTo>
                  <a:close/>
                </a:path>
              </a:pathLst>
            </a:custGeom>
            <a:solidFill>
              <a:srgbClr val="1F3A93"/>
            </a:solidFill>
            <a:ln cap="flat" cmpd="sng" w="19050">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537791"/>
                </a:solidFill>
              </a:endParaRPr>
            </a:p>
          </p:txBody>
        </p:sp>
      </p:grpSp>
      <p:pic>
        <p:nvPicPr>
          <p:cNvPr id="789" name="Google Shape;789;p83"/>
          <p:cNvPicPr preferRelativeResize="0"/>
          <p:nvPr/>
        </p:nvPicPr>
        <p:blipFill>
          <a:blip r:embed="rId3">
            <a:alphaModFix/>
          </a:blip>
          <a:stretch>
            <a:fillRect/>
          </a:stretch>
        </p:blipFill>
        <p:spPr>
          <a:xfrm>
            <a:off x="4230825" y="1097225"/>
            <a:ext cx="3864400" cy="3864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84"/>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NASA ISS Live Stream</a:t>
            </a:r>
            <a:endParaRPr b="1">
              <a:solidFill>
                <a:srgbClr val="1F3A93"/>
              </a:solidFill>
              <a:latin typeface="Roboto Condensed"/>
              <a:ea typeface="Roboto Condensed"/>
              <a:cs typeface="Roboto Condensed"/>
              <a:sym typeface="Roboto Condensed"/>
            </a:endParaRPr>
          </a:p>
        </p:txBody>
      </p:sp>
      <p:cxnSp>
        <p:nvCxnSpPr>
          <p:cNvPr id="795" name="Google Shape;795;p84"/>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pic>
        <p:nvPicPr>
          <p:cNvPr descr="Live NASA - Views Of Earth from Space&#10;Live video feed of Earth from the International Space Station (ISS) Cameras&#10;-----------------------------------------------------------------------------------------------------&#10;Watch our latest video - The Sun - 4K Video / Solar Flares&#10;https://www.youtube.com/watch?v=SEzK4ZfMvUQ&#10;-----------------------------------------------------------------------------------------------------&#10;Nasa ISS live stream from aboard the International Space Station  as it circles the earth at 240 miles above the planet, on the edge of space in low earth orbit. &#10;&#10;The station is crewed by NASA astronauts as well as Russian Cosmonauts and a mixture of Japanese, Canadian and European astronauts as well.&#10;&#10;#nasalive #isslive #spacelive #earthlive #earthfromspace&#10;&#10;The  Expedition 67 Crew are: &#10; Sergey Korsakov&#10;Oleg Artemyev&#10;Denis Matveev&#10;Kjell Lindgren&#10;Robert Hines&#10;Jessica Watkins&#10;Samantha Cristoforetti&#10;&#10;Yulia Peresild&#10;Klim Shipenko - onboard as part of a film.&#10;&#10;THIS WILL SHOW LIVE and  PRE-RECORDED FOOTAGE - depending on signal from the station or if the ISS is on the night side of Earth.&#10;&#10;When the feed is live the words LIVE NOW will appear in the top left hand corner of the screen.&#10;As the Space Station passes into a period of night every 45 mins video is unavailable - during this time, and other breaks in transmission,  recorded footage is shown .&#10;When back in daylight the live stream of earth will recommence&#10;&#10;If you are here to talk about a flat earth then please don't bother. You can stay and watch our beautiful globe earth as it spins in space , but please don't share your nonsense beliefs in our chat.&#10;&#10;Got a question about this feed? Read our FAQ's&#10;https://spacevideosfaq.tumblr.com/&#10;&#10;Watch the earth roll by courtesy of the NASA Live cameras&#10;International Space Station Live Feed: Thanks to NASA for this&#10;http://www.nasa.gov The ISS passes into the dark side of the earth for roughly half of each of its 90 minute orbits. During this time no video is available.&#10;&#10;Music by Kevin Macleod &#10;http://incompetech.com/music/royalty-free/" id="796" name="Google Shape;796;p84" title="🌎 Nasa Live Stream  - Earth From Space :  Live Views from the ISS">
            <a:hlinkClick r:id="rId3"/>
          </p:cNvPr>
          <p:cNvPicPr preferRelativeResize="0"/>
          <p:nvPr/>
        </p:nvPicPr>
        <p:blipFill>
          <a:blip r:embed="rId4">
            <a:alphaModFix/>
          </a:blip>
          <a:stretch>
            <a:fillRect/>
          </a:stretch>
        </p:blipFill>
        <p:spPr>
          <a:xfrm>
            <a:off x="1909588" y="997575"/>
            <a:ext cx="5324825" cy="3993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6"/>
                                        </p:tgtEl>
                                        <p:attrNameLst>
                                          <p:attrName>style.visibility</p:attrName>
                                        </p:attrNameLst>
                                      </p:cBhvr>
                                      <p:to>
                                        <p:strVal val="visible"/>
                                      </p:to>
                                    </p:set>
                                    <p:animEffect filter="fade" transition="in">
                                      <p:cBhvr>
                                        <p:cTn dur="1000"/>
                                        <p:tgtEl>
                                          <p:spTgt spid="7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85"/>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EXIT TICKET</a:t>
            </a:r>
            <a:endParaRPr b="1">
              <a:solidFill>
                <a:srgbClr val="1F3A93"/>
              </a:solidFill>
              <a:latin typeface="Roboto Condensed"/>
              <a:ea typeface="Roboto Condensed"/>
              <a:cs typeface="Roboto Condensed"/>
              <a:sym typeface="Roboto Condensed"/>
            </a:endParaRPr>
          </a:p>
        </p:txBody>
      </p:sp>
      <p:cxnSp>
        <p:nvCxnSpPr>
          <p:cNvPr id="802" name="Google Shape;802;p85"/>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graphicFrame>
        <p:nvGraphicFramePr>
          <p:cNvPr id="803" name="Google Shape;803;p85"/>
          <p:cNvGraphicFramePr/>
          <p:nvPr/>
        </p:nvGraphicFramePr>
        <p:xfrm>
          <a:off x="581625" y="2054700"/>
          <a:ext cx="3000000" cy="3000000"/>
        </p:xfrm>
        <a:graphic>
          <a:graphicData uri="http://schemas.openxmlformats.org/drawingml/2006/table">
            <a:tbl>
              <a:tblPr>
                <a:noFill/>
                <a:tableStyleId>{00AA2F96-AED9-4DC3-AACA-A485E0C5D9D4}</a:tableStyleId>
              </a:tblPr>
              <a:tblGrid>
                <a:gridCol w="3619500"/>
                <a:gridCol w="3619500"/>
              </a:tblGrid>
              <a:tr h="1312300">
                <a:tc gridSpan="2">
                  <a:txBody>
                    <a:bodyPr/>
                    <a:lstStyle/>
                    <a:p>
                      <a:pPr indent="0" lvl="0" marL="0" rtl="0" algn="ctr">
                        <a:spcBef>
                          <a:spcPts val="0"/>
                        </a:spcBef>
                        <a:spcAft>
                          <a:spcPts val="0"/>
                        </a:spcAft>
                        <a:buNone/>
                      </a:pPr>
                      <a:r>
                        <a:rPr lang="en" sz="1800">
                          <a:solidFill>
                            <a:srgbClr val="1F3A93"/>
                          </a:solidFill>
                          <a:latin typeface="Roboto"/>
                          <a:ea typeface="Roboto"/>
                          <a:cs typeface="Roboto"/>
                          <a:sym typeface="Roboto"/>
                        </a:rPr>
                        <a:t>Share your spacesuit with your classmates and submit to the BreakFree contest!</a:t>
                      </a:r>
                      <a:endParaRPr sz="1800">
                        <a:solidFill>
                          <a:srgbClr val="1F3A93"/>
                        </a:solidFill>
                        <a:latin typeface="Roboto"/>
                        <a:ea typeface="Roboto"/>
                        <a:cs typeface="Roboto"/>
                        <a:sym typeface="Roboto"/>
                      </a:endParaRPr>
                    </a:p>
                  </a:txBody>
                  <a:tcPr marT="91425" marB="91425" marR="91425" marL="91425" anchor="ctr">
                    <a:lnL cap="flat" cmpd="sng" w="76200">
                      <a:solidFill>
                        <a:srgbClr val="00B2A9"/>
                      </a:solidFill>
                      <a:prstDash val="solid"/>
                      <a:round/>
                      <a:headEnd len="sm" w="sm" type="none"/>
                      <a:tailEnd len="sm" w="sm" type="none"/>
                    </a:lnL>
                    <a:lnR cap="flat" cmpd="sng" w="76200">
                      <a:solidFill>
                        <a:srgbClr val="00B2A9"/>
                      </a:solidFill>
                      <a:prstDash val="solid"/>
                      <a:round/>
                      <a:headEnd len="sm" w="sm" type="none"/>
                      <a:tailEnd len="sm" w="sm" type="none"/>
                    </a:lnR>
                    <a:lnT cap="flat" cmpd="sng" w="76200">
                      <a:solidFill>
                        <a:srgbClr val="00B2A9"/>
                      </a:solidFill>
                      <a:prstDash val="solid"/>
                      <a:round/>
                      <a:headEnd len="sm" w="sm" type="none"/>
                      <a:tailEnd len="sm" w="sm" type="none"/>
                    </a:lnT>
                    <a:lnB cap="flat" cmpd="sng" w="76200">
                      <a:solidFill>
                        <a:srgbClr val="00B2A9"/>
                      </a:solidFill>
                      <a:prstDash val="solid"/>
                      <a:round/>
                      <a:headEnd len="sm" w="sm" type="none"/>
                      <a:tailEnd len="sm" w="sm" type="none"/>
                    </a:lnB>
                  </a:tcPr>
                </a:tc>
                <a:tc hMerge="1"/>
              </a:tr>
            </a:tbl>
          </a:graphicData>
        </a:graphic>
      </p:graphicFrame>
      <p:sp>
        <p:nvSpPr>
          <p:cNvPr id="804" name="Google Shape;804;p85"/>
          <p:cNvSpPr/>
          <p:nvPr/>
        </p:nvSpPr>
        <p:spPr>
          <a:xfrm>
            <a:off x="6626753" y="71686"/>
            <a:ext cx="2436600" cy="1833300"/>
          </a:xfrm>
          <a:prstGeom prst="teardrop">
            <a:avLst>
              <a:gd fmla="val 100000" name="adj"/>
            </a:avLst>
          </a:prstGeom>
          <a:solidFill>
            <a:srgbClr val="FFFFFF"/>
          </a:solidFill>
          <a:ln cap="flat" cmpd="sng" w="28575">
            <a:solidFill>
              <a:srgbClr val="FDB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1F3A93"/>
                </a:solidFill>
                <a:latin typeface="Roboto"/>
                <a:ea typeface="Roboto"/>
                <a:cs typeface="Roboto"/>
                <a:sym typeface="Roboto"/>
              </a:rPr>
              <a:t>Don’t forget to complete your daily learning log!! </a:t>
            </a:r>
            <a:endParaRPr b="1" sz="1900">
              <a:solidFill>
                <a:srgbClr val="1F3A93"/>
              </a:solidFill>
              <a:latin typeface="Roboto"/>
              <a:ea typeface="Roboto"/>
              <a:cs typeface="Roboto"/>
              <a:sym typeface="Robo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B2A9"/>
        </a:solidFill>
      </p:bgPr>
    </p:bg>
    <p:spTree>
      <p:nvGrpSpPr>
        <p:cNvPr id="808" name="Shape 808"/>
        <p:cNvGrpSpPr/>
        <p:nvPr/>
      </p:nvGrpSpPr>
      <p:grpSpPr>
        <a:xfrm>
          <a:off x="0" y="0"/>
          <a:ext cx="0" cy="0"/>
          <a:chOff x="0" y="0"/>
          <a:chExt cx="0" cy="0"/>
        </a:xfrm>
      </p:grpSpPr>
      <p:sp>
        <p:nvSpPr>
          <p:cNvPr id="809" name="Google Shape;809;p86"/>
          <p:cNvSpPr/>
          <p:nvPr/>
        </p:nvSpPr>
        <p:spPr>
          <a:xfrm>
            <a:off x="0" y="0"/>
            <a:ext cx="9152400" cy="5143500"/>
          </a:xfrm>
          <a:prstGeom prst="rect">
            <a:avLst/>
          </a:prstGeom>
          <a:solidFill>
            <a:srgbClr val="1F3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6"/>
          <p:cNvSpPr txBox="1"/>
          <p:nvPr>
            <p:ph type="ctrTitle"/>
          </p:nvPr>
        </p:nvSpPr>
        <p:spPr>
          <a:xfrm>
            <a:off x="690725" y="2331375"/>
            <a:ext cx="4146000" cy="1231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4800">
                <a:solidFill>
                  <a:schemeClr val="lt1"/>
                </a:solidFill>
                <a:latin typeface="Roboto Condensed"/>
                <a:ea typeface="Roboto Condensed"/>
                <a:cs typeface="Roboto Condensed"/>
                <a:sym typeface="Roboto Condensed"/>
              </a:rPr>
              <a:t>UNEXPLORED</a:t>
            </a:r>
            <a:endParaRPr b="1" sz="4800">
              <a:solidFill>
                <a:schemeClr val="lt1"/>
              </a:solidFill>
              <a:latin typeface="Roboto Condensed"/>
              <a:ea typeface="Roboto Condensed"/>
              <a:cs typeface="Roboto Condensed"/>
              <a:sym typeface="Roboto Condensed"/>
            </a:endParaRPr>
          </a:p>
        </p:txBody>
      </p:sp>
      <p:cxnSp>
        <p:nvCxnSpPr>
          <p:cNvPr id="811" name="Google Shape;811;p86"/>
          <p:cNvCxnSpPr/>
          <p:nvPr/>
        </p:nvCxnSpPr>
        <p:spPr>
          <a:xfrm>
            <a:off x="690719" y="2126536"/>
            <a:ext cx="4431000" cy="0"/>
          </a:xfrm>
          <a:prstGeom prst="straightConnector1">
            <a:avLst/>
          </a:prstGeom>
          <a:noFill/>
          <a:ln cap="flat" cmpd="sng" w="28575">
            <a:solidFill>
              <a:schemeClr val="lt1"/>
            </a:solidFill>
            <a:prstDash val="solid"/>
            <a:round/>
            <a:headEnd len="med" w="med" type="none"/>
            <a:tailEnd len="med" w="med" type="none"/>
          </a:ln>
        </p:spPr>
      </p:cxnSp>
      <p:pic>
        <p:nvPicPr>
          <p:cNvPr id="812" name="Google Shape;812;p86"/>
          <p:cNvPicPr preferRelativeResize="0"/>
          <p:nvPr/>
        </p:nvPicPr>
        <p:blipFill>
          <a:blip r:embed="rId3">
            <a:alphaModFix/>
          </a:blip>
          <a:stretch>
            <a:fillRect/>
          </a:stretch>
        </p:blipFill>
        <p:spPr>
          <a:xfrm>
            <a:off x="690719" y="1064375"/>
            <a:ext cx="1947275" cy="581013"/>
          </a:xfrm>
          <a:prstGeom prst="rect">
            <a:avLst/>
          </a:prstGeom>
          <a:noFill/>
          <a:ln>
            <a:noFill/>
          </a:ln>
        </p:spPr>
      </p:pic>
      <p:pic>
        <p:nvPicPr>
          <p:cNvPr id="813" name="Google Shape;813;p86"/>
          <p:cNvPicPr preferRelativeResize="0"/>
          <p:nvPr/>
        </p:nvPicPr>
        <p:blipFill rotWithShape="1">
          <a:blip r:embed="rId4">
            <a:alphaModFix/>
          </a:blip>
          <a:srcRect b="22118" l="0" r="17245" t="0"/>
          <a:stretch/>
        </p:blipFill>
        <p:spPr>
          <a:xfrm>
            <a:off x="5060075" y="1299900"/>
            <a:ext cx="4083925" cy="3843600"/>
          </a:xfrm>
          <a:prstGeom prst="rect">
            <a:avLst/>
          </a:prstGeom>
          <a:noFill/>
          <a:ln>
            <a:noFill/>
          </a:ln>
        </p:spPr>
      </p:pic>
      <p:pic>
        <p:nvPicPr>
          <p:cNvPr id="814" name="Google Shape;814;p86"/>
          <p:cNvPicPr preferRelativeResize="0"/>
          <p:nvPr/>
        </p:nvPicPr>
        <p:blipFill rotWithShape="1">
          <a:blip r:embed="rId5">
            <a:alphaModFix/>
          </a:blip>
          <a:srcRect b="11404" l="3415" r="3013" t="10961"/>
          <a:stretch/>
        </p:blipFill>
        <p:spPr>
          <a:xfrm>
            <a:off x="4414025" y="1143000"/>
            <a:ext cx="4477176" cy="37147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30"/>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160" name="Google Shape;160;p30"/>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161" name="Google Shape;161;p30"/>
          <p:cNvSpPr txBox="1"/>
          <p:nvPr>
            <p:ph idx="1" type="body"/>
          </p:nvPr>
        </p:nvSpPr>
        <p:spPr>
          <a:xfrm>
            <a:off x="477400" y="1133850"/>
            <a:ext cx="8520600" cy="20109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Before</a:t>
            </a:r>
            <a:r>
              <a:rPr lang="en" sz="1700">
                <a:solidFill>
                  <a:srgbClr val="1F3A93"/>
                </a:solidFill>
                <a:latin typeface="Roboto"/>
                <a:ea typeface="Roboto"/>
                <a:cs typeface="Roboto"/>
                <a:sym typeface="Roboto"/>
              </a:rPr>
              <a:t> we soar into our study of </a:t>
            </a:r>
            <a:r>
              <a:rPr lang="en" sz="1700">
                <a:solidFill>
                  <a:srgbClr val="1F3A93"/>
                </a:solidFill>
                <a:latin typeface="Roboto"/>
                <a:ea typeface="Roboto"/>
                <a:cs typeface="Roboto"/>
                <a:sym typeface="Roboto"/>
              </a:rPr>
              <a:t>space</a:t>
            </a:r>
            <a:r>
              <a:rPr lang="en" sz="1700">
                <a:solidFill>
                  <a:srgbClr val="1F3A93"/>
                </a:solidFill>
                <a:latin typeface="Roboto"/>
                <a:ea typeface="Roboto"/>
                <a:cs typeface="Roboto"/>
                <a:sym typeface="Roboto"/>
              </a:rPr>
              <a:t>, let’s </a:t>
            </a:r>
            <a:r>
              <a:rPr lang="en" sz="1700">
                <a:solidFill>
                  <a:srgbClr val="1F3A93"/>
                </a:solidFill>
                <a:latin typeface="Roboto"/>
                <a:ea typeface="Roboto"/>
                <a:cs typeface="Roboto"/>
                <a:sym typeface="Roboto"/>
              </a:rPr>
              <a:t>remember</a:t>
            </a:r>
            <a:r>
              <a:rPr lang="en" sz="1700">
                <a:solidFill>
                  <a:srgbClr val="1F3A93"/>
                </a:solidFill>
                <a:latin typeface="Roboto"/>
                <a:ea typeface="Roboto"/>
                <a:cs typeface="Roboto"/>
                <a:sym typeface="Roboto"/>
              </a:rPr>
              <a:t> how to find the slope y-intercept of an equation!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700">
                <a:solidFill>
                  <a:srgbClr val="1F3A93"/>
                </a:solidFill>
                <a:highlight>
                  <a:srgbClr val="91D5AC"/>
                </a:highlight>
                <a:latin typeface="Roboto"/>
                <a:ea typeface="Roboto"/>
                <a:cs typeface="Roboto"/>
                <a:sym typeface="Roboto"/>
              </a:rPr>
              <a:t>Slope</a:t>
            </a:r>
            <a:r>
              <a:rPr lang="en" sz="1700">
                <a:solidFill>
                  <a:srgbClr val="1F3A93"/>
                </a:solidFill>
                <a:latin typeface="Roboto"/>
                <a:ea typeface="Roboto"/>
                <a:cs typeface="Roboto"/>
                <a:sym typeface="Roboto"/>
              </a:rPr>
              <a:t> is a number that measures the steepness and direction of the line. It's the ratio of the vertical change of the graph to the horizontal change. We often refer to slope as "rise over run."  For example, if the slope of a line is 1/2, that means it goes up 1 unit for every 2 units that it goes over.  </a:t>
            </a:r>
            <a:endParaRPr sz="1700">
              <a:solidFill>
                <a:srgbClr val="1F3A93"/>
              </a:solidFill>
              <a:latin typeface="Roboto"/>
              <a:ea typeface="Roboto"/>
              <a:cs typeface="Roboto"/>
              <a:sym typeface="Roboto"/>
            </a:endParaRPr>
          </a:p>
        </p:txBody>
      </p:sp>
      <p:pic>
        <p:nvPicPr>
          <p:cNvPr id="162" name="Google Shape;162;p30"/>
          <p:cNvPicPr preferRelativeResize="0"/>
          <p:nvPr/>
        </p:nvPicPr>
        <p:blipFill>
          <a:blip r:embed="rId3">
            <a:alphaModFix/>
          </a:blip>
          <a:stretch>
            <a:fillRect/>
          </a:stretch>
        </p:blipFill>
        <p:spPr>
          <a:xfrm>
            <a:off x="5620275" y="2911000"/>
            <a:ext cx="2129726" cy="2129726"/>
          </a:xfrm>
          <a:prstGeom prst="rect">
            <a:avLst/>
          </a:prstGeom>
          <a:noFill/>
          <a:ln>
            <a:noFill/>
          </a:ln>
        </p:spPr>
      </p:pic>
      <p:grpSp>
        <p:nvGrpSpPr>
          <p:cNvPr id="163" name="Google Shape;163;p30"/>
          <p:cNvGrpSpPr/>
          <p:nvPr/>
        </p:nvGrpSpPr>
        <p:grpSpPr>
          <a:xfrm rot="251873">
            <a:off x="5925744" y="3127659"/>
            <a:ext cx="1551083" cy="1475648"/>
            <a:chOff x="5925990" y="3127501"/>
            <a:chExt cx="1551110" cy="1475674"/>
          </a:xfrm>
        </p:grpSpPr>
        <p:pic>
          <p:nvPicPr>
            <p:cNvPr id="164" name="Google Shape;164;p30"/>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165" name="Google Shape;165;p30"/>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cxnSp>
        <p:nvCxnSpPr>
          <p:cNvPr id="166" name="Google Shape;166;p30"/>
          <p:cNvCxnSpPr/>
          <p:nvPr/>
        </p:nvCxnSpPr>
        <p:spPr>
          <a:xfrm>
            <a:off x="6474800" y="4216775"/>
            <a:ext cx="718200" cy="0"/>
          </a:xfrm>
          <a:prstGeom prst="straightConnector1">
            <a:avLst/>
          </a:prstGeom>
          <a:noFill/>
          <a:ln cap="flat" cmpd="sng" w="38100">
            <a:solidFill>
              <a:srgbClr val="00B2A9"/>
            </a:solidFill>
            <a:prstDash val="dot"/>
            <a:round/>
            <a:headEnd len="med" w="med" type="none"/>
            <a:tailEnd len="med" w="med" type="none"/>
          </a:ln>
        </p:spPr>
      </p:cxnSp>
      <p:cxnSp>
        <p:nvCxnSpPr>
          <p:cNvPr id="167" name="Google Shape;167;p30"/>
          <p:cNvCxnSpPr/>
          <p:nvPr/>
        </p:nvCxnSpPr>
        <p:spPr>
          <a:xfrm rot="10800000">
            <a:off x="7161813" y="3581301"/>
            <a:ext cx="24000" cy="579600"/>
          </a:xfrm>
          <a:prstGeom prst="straightConnector1">
            <a:avLst/>
          </a:prstGeom>
          <a:noFill/>
          <a:ln cap="flat" cmpd="sng" w="38100">
            <a:solidFill>
              <a:srgbClr val="FDB82C"/>
            </a:solidFill>
            <a:prstDash val="dot"/>
            <a:round/>
            <a:headEnd len="med" w="med" type="none"/>
            <a:tailEnd len="med" w="med" type="none"/>
          </a:ln>
        </p:spPr>
      </p:cxnSp>
      <p:graphicFrame>
        <p:nvGraphicFramePr>
          <p:cNvPr id="168" name="Google Shape;168;p30"/>
          <p:cNvGraphicFramePr/>
          <p:nvPr/>
        </p:nvGraphicFramePr>
        <p:xfrm>
          <a:off x="1531700" y="3484488"/>
          <a:ext cx="3000000" cy="3000000"/>
        </p:xfrm>
        <a:graphic>
          <a:graphicData uri="http://schemas.openxmlformats.org/drawingml/2006/table">
            <a:tbl>
              <a:tblPr>
                <a:noFill/>
                <a:tableStyleId>{00AA2F96-AED9-4DC3-AACA-A485E0C5D9D4}</a:tableStyleId>
              </a:tblPr>
              <a:tblGrid>
                <a:gridCol w="2183050"/>
              </a:tblGrid>
              <a:tr h="381000">
                <a:tc>
                  <a:txBody>
                    <a:bodyPr/>
                    <a:lstStyle/>
                    <a:p>
                      <a:pPr indent="0" lvl="0" marL="0" rtl="0" algn="ctr">
                        <a:spcBef>
                          <a:spcPts val="0"/>
                        </a:spcBef>
                        <a:spcAft>
                          <a:spcPts val="0"/>
                        </a:spcAft>
                        <a:buNone/>
                      </a:pPr>
                      <a:r>
                        <a:rPr b="1" lang="en">
                          <a:solidFill>
                            <a:srgbClr val="FDB82C"/>
                          </a:solidFill>
                          <a:latin typeface="Roboto"/>
                          <a:ea typeface="Roboto"/>
                          <a:cs typeface="Roboto"/>
                          <a:sym typeface="Roboto"/>
                        </a:rPr>
                        <a:t>Vertical Change</a:t>
                      </a:r>
                      <a:endParaRPr b="1">
                        <a:solidFill>
                          <a:srgbClr val="FDB82C"/>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a:solidFill>
                            <a:srgbClr val="00B2A9"/>
                          </a:solidFill>
                          <a:latin typeface="Roboto"/>
                          <a:ea typeface="Roboto"/>
                          <a:cs typeface="Roboto"/>
                          <a:sym typeface="Roboto"/>
                        </a:rPr>
                        <a:t>Horizontal Change</a:t>
                      </a:r>
                      <a:endParaRPr b="1">
                        <a:solidFill>
                          <a:srgbClr val="00B2A9"/>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169" name="Google Shape;169;p30"/>
          <p:cNvSpPr txBox="1"/>
          <p:nvPr/>
        </p:nvSpPr>
        <p:spPr>
          <a:xfrm>
            <a:off x="709278" y="3665400"/>
            <a:ext cx="85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Slope =</a:t>
            </a:r>
            <a:endParaRPr b="1">
              <a:solidFill>
                <a:srgbClr val="1F3A93"/>
              </a:solidFill>
              <a:latin typeface="Roboto"/>
              <a:ea typeface="Roboto"/>
              <a:cs typeface="Roboto"/>
              <a:sym typeface="Roboto"/>
            </a:endParaRPr>
          </a:p>
        </p:txBody>
      </p:sp>
      <p:graphicFrame>
        <p:nvGraphicFramePr>
          <p:cNvPr id="170" name="Google Shape;170;p30"/>
          <p:cNvGraphicFramePr/>
          <p:nvPr/>
        </p:nvGraphicFramePr>
        <p:xfrm>
          <a:off x="4100825" y="3484488"/>
          <a:ext cx="3000000" cy="3000000"/>
        </p:xfrm>
        <a:graphic>
          <a:graphicData uri="http://schemas.openxmlformats.org/drawingml/2006/table">
            <a:tbl>
              <a:tblPr>
                <a:noFill/>
                <a:tableStyleId>{00AA2F96-AED9-4DC3-AACA-A485E0C5D9D4}</a:tableStyleId>
              </a:tblPr>
              <a:tblGrid>
                <a:gridCol w="665475"/>
              </a:tblGrid>
              <a:tr h="381000">
                <a:tc>
                  <a:txBody>
                    <a:bodyPr/>
                    <a:lstStyle/>
                    <a:p>
                      <a:pPr indent="0" lvl="0" marL="0" rtl="0" algn="ctr">
                        <a:spcBef>
                          <a:spcPts val="0"/>
                        </a:spcBef>
                        <a:spcAft>
                          <a:spcPts val="0"/>
                        </a:spcAft>
                        <a:buNone/>
                      </a:pPr>
                      <a:r>
                        <a:rPr b="1" lang="en">
                          <a:solidFill>
                            <a:srgbClr val="FDB82C"/>
                          </a:solidFill>
                          <a:latin typeface="Roboto"/>
                          <a:ea typeface="Roboto"/>
                          <a:cs typeface="Roboto"/>
                          <a:sym typeface="Roboto"/>
                        </a:rPr>
                        <a:t>Rise</a:t>
                      </a:r>
                      <a:endParaRPr b="1">
                        <a:solidFill>
                          <a:srgbClr val="FDB82C"/>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rtl="0" algn="ctr">
                        <a:spcBef>
                          <a:spcPts val="0"/>
                        </a:spcBef>
                        <a:spcAft>
                          <a:spcPts val="0"/>
                        </a:spcAft>
                        <a:buNone/>
                      </a:pPr>
                      <a:r>
                        <a:rPr b="1" lang="en">
                          <a:solidFill>
                            <a:srgbClr val="00B2A9"/>
                          </a:solidFill>
                          <a:latin typeface="Roboto"/>
                          <a:ea typeface="Roboto"/>
                          <a:cs typeface="Roboto"/>
                          <a:sym typeface="Roboto"/>
                        </a:rPr>
                        <a:t>Run</a:t>
                      </a:r>
                      <a:endParaRPr b="1">
                        <a:solidFill>
                          <a:srgbClr val="00B2A9"/>
                        </a:solidFill>
                        <a:latin typeface="Roboto"/>
                        <a:ea typeface="Roboto"/>
                        <a:cs typeface="Roboto"/>
                        <a:sym typeface="Roboto"/>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171" name="Google Shape;171;p30"/>
          <p:cNvSpPr txBox="1"/>
          <p:nvPr/>
        </p:nvSpPr>
        <p:spPr>
          <a:xfrm>
            <a:off x="3804125" y="3680600"/>
            <a:ext cx="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Roboto"/>
                <a:ea typeface="Roboto"/>
                <a:cs typeface="Roboto"/>
                <a:sym typeface="Roboto"/>
              </a:rPr>
              <a:t>=</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177" name="Google Shape;177;p31"/>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178" name="Google Shape;178;p31"/>
          <p:cNvSpPr txBox="1"/>
          <p:nvPr>
            <p:ph idx="1" type="body"/>
          </p:nvPr>
        </p:nvSpPr>
        <p:spPr>
          <a:xfrm>
            <a:off x="477400" y="1133850"/>
            <a:ext cx="85206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The slope of a line also tells us the direction of the line. We can tell if the line goes up to the right, down to the right, or if it's horizontal or vertical.</a:t>
            </a:r>
            <a:endParaRPr sz="1700">
              <a:solidFill>
                <a:srgbClr val="1F3A93"/>
              </a:solidFill>
              <a:latin typeface="Roboto"/>
              <a:ea typeface="Roboto"/>
              <a:cs typeface="Roboto"/>
              <a:sym typeface="Roboto"/>
            </a:endParaRPr>
          </a:p>
        </p:txBody>
      </p:sp>
      <p:sp>
        <p:nvSpPr>
          <p:cNvPr id="179" name="Google Shape;179;p31"/>
          <p:cNvSpPr txBox="1"/>
          <p:nvPr/>
        </p:nvSpPr>
        <p:spPr>
          <a:xfrm>
            <a:off x="3688825" y="2155975"/>
            <a:ext cx="1911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rgbClr val="00B2A9"/>
                </a:solidFill>
                <a:latin typeface="Roboto"/>
                <a:ea typeface="Roboto"/>
                <a:cs typeface="Roboto"/>
                <a:sym typeface="Roboto"/>
              </a:rPr>
              <a:t>Types of Slope</a:t>
            </a:r>
            <a:endParaRPr b="1" sz="1800">
              <a:solidFill>
                <a:srgbClr val="00B2A9"/>
              </a:solidFill>
              <a:latin typeface="Roboto"/>
              <a:ea typeface="Roboto"/>
              <a:cs typeface="Roboto"/>
              <a:sym typeface="Roboto"/>
            </a:endParaRPr>
          </a:p>
        </p:txBody>
      </p:sp>
      <p:grpSp>
        <p:nvGrpSpPr>
          <p:cNvPr id="180" name="Google Shape;180;p31"/>
          <p:cNvGrpSpPr/>
          <p:nvPr/>
        </p:nvGrpSpPr>
        <p:grpSpPr>
          <a:xfrm rot="-5466">
            <a:off x="2068988" y="2982796"/>
            <a:ext cx="975494" cy="933806"/>
            <a:chOff x="5925990" y="3127501"/>
            <a:chExt cx="1551110" cy="1475674"/>
          </a:xfrm>
        </p:grpSpPr>
        <p:pic>
          <p:nvPicPr>
            <p:cNvPr id="181" name="Google Shape;181;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82" name="Google Shape;182;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83" name="Google Shape;183;p31"/>
          <p:cNvSpPr txBox="1"/>
          <p:nvPr/>
        </p:nvSpPr>
        <p:spPr>
          <a:xfrm>
            <a:off x="2133888" y="4004300"/>
            <a:ext cx="84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Positive</a:t>
            </a:r>
            <a:endParaRPr b="1">
              <a:solidFill>
                <a:srgbClr val="00B2A9"/>
              </a:solidFill>
              <a:latin typeface="Roboto"/>
              <a:ea typeface="Roboto"/>
              <a:cs typeface="Roboto"/>
              <a:sym typeface="Roboto"/>
            </a:endParaRPr>
          </a:p>
        </p:txBody>
      </p:sp>
      <p:grpSp>
        <p:nvGrpSpPr>
          <p:cNvPr id="184" name="Google Shape;184;p31"/>
          <p:cNvGrpSpPr/>
          <p:nvPr/>
        </p:nvGrpSpPr>
        <p:grpSpPr>
          <a:xfrm rot="5394534">
            <a:off x="3460913" y="2982796"/>
            <a:ext cx="975494" cy="933806"/>
            <a:chOff x="5925990" y="3127501"/>
            <a:chExt cx="1551110" cy="1475674"/>
          </a:xfrm>
        </p:grpSpPr>
        <p:pic>
          <p:nvPicPr>
            <p:cNvPr id="185" name="Google Shape;185;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86" name="Google Shape;186;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87" name="Google Shape;187;p31"/>
          <p:cNvSpPr txBox="1"/>
          <p:nvPr/>
        </p:nvSpPr>
        <p:spPr>
          <a:xfrm>
            <a:off x="3525826" y="4004300"/>
            <a:ext cx="935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Negative</a:t>
            </a:r>
            <a:endParaRPr b="1">
              <a:solidFill>
                <a:srgbClr val="00B2A9"/>
              </a:solidFill>
              <a:latin typeface="Roboto"/>
              <a:ea typeface="Roboto"/>
              <a:cs typeface="Roboto"/>
              <a:sym typeface="Roboto"/>
            </a:endParaRPr>
          </a:p>
        </p:txBody>
      </p:sp>
      <p:grpSp>
        <p:nvGrpSpPr>
          <p:cNvPr id="188" name="Google Shape;188;p31"/>
          <p:cNvGrpSpPr/>
          <p:nvPr/>
        </p:nvGrpSpPr>
        <p:grpSpPr>
          <a:xfrm rot="2559257">
            <a:off x="4852839" y="2982893"/>
            <a:ext cx="975434" cy="933892"/>
            <a:chOff x="5925990" y="3127501"/>
            <a:chExt cx="1551110" cy="1475674"/>
          </a:xfrm>
        </p:grpSpPr>
        <p:pic>
          <p:nvPicPr>
            <p:cNvPr id="189" name="Google Shape;189;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90" name="Google Shape;190;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91" name="Google Shape;191;p31"/>
          <p:cNvSpPr txBox="1"/>
          <p:nvPr/>
        </p:nvSpPr>
        <p:spPr>
          <a:xfrm>
            <a:off x="4917738" y="4004300"/>
            <a:ext cx="845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Zero</a:t>
            </a:r>
            <a:endParaRPr b="1">
              <a:solidFill>
                <a:srgbClr val="00B2A9"/>
              </a:solidFill>
              <a:latin typeface="Roboto"/>
              <a:ea typeface="Roboto"/>
              <a:cs typeface="Roboto"/>
              <a:sym typeface="Roboto"/>
            </a:endParaRPr>
          </a:p>
        </p:txBody>
      </p:sp>
      <p:grpSp>
        <p:nvGrpSpPr>
          <p:cNvPr id="192" name="Google Shape;192;p31"/>
          <p:cNvGrpSpPr/>
          <p:nvPr/>
        </p:nvGrpSpPr>
        <p:grpSpPr>
          <a:xfrm rot="-2827180">
            <a:off x="6245048" y="2982849"/>
            <a:ext cx="975613" cy="933852"/>
            <a:chOff x="5925990" y="3127501"/>
            <a:chExt cx="1551110" cy="1475674"/>
          </a:xfrm>
        </p:grpSpPr>
        <p:pic>
          <p:nvPicPr>
            <p:cNvPr id="193" name="Google Shape;193;p31"/>
            <p:cNvPicPr preferRelativeResize="0"/>
            <p:nvPr/>
          </p:nvPicPr>
          <p:blipFill rotWithShape="1">
            <a:blip r:embed="rId3">
              <a:alphaModFix/>
            </a:blip>
            <a:srcRect b="39314" l="42475" r="7442" t="38419"/>
            <a:stretch/>
          </p:blipFill>
          <p:spPr>
            <a:xfrm rot="-2529309">
              <a:off x="6695538" y="3340602"/>
              <a:ext cx="766351" cy="340699"/>
            </a:xfrm>
            <a:prstGeom prst="rect">
              <a:avLst/>
            </a:prstGeom>
            <a:noFill/>
            <a:ln>
              <a:noFill/>
            </a:ln>
          </p:spPr>
        </p:pic>
        <p:pic>
          <p:nvPicPr>
            <p:cNvPr id="194" name="Google Shape;194;p31"/>
            <p:cNvPicPr preferRelativeResize="0"/>
            <p:nvPr/>
          </p:nvPicPr>
          <p:blipFill rotWithShape="1">
            <a:blip r:embed="rId3">
              <a:alphaModFix/>
            </a:blip>
            <a:srcRect b="39316" l="23043" r="7444" t="38417"/>
            <a:stretch/>
          </p:blipFill>
          <p:spPr>
            <a:xfrm rot="8262899">
              <a:off x="5902226" y="3948975"/>
              <a:ext cx="1063655" cy="340699"/>
            </a:xfrm>
            <a:prstGeom prst="rect">
              <a:avLst/>
            </a:prstGeom>
            <a:noFill/>
            <a:ln>
              <a:noFill/>
            </a:ln>
          </p:spPr>
        </p:pic>
      </p:grpSp>
      <p:sp>
        <p:nvSpPr>
          <p:cNvPr id="195" name="Google Shape;195;p31"/>
          <p:cNvSpPr txBox="1"/>
          <p:nvPr/>
        </p:nvSpPr>
        <p:spPr>
          <a:xfrm>
            <a:off x="6219978" y="4004300"/>
            <a:ext cx="103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rgbClr val="00B2A9"/>
                </a:solidFill>
                <a:latin typeface="Roboto"/>
                <a:ea typeface="Roboto"/>
                <a:cs typeface="Roboto"/>
                <a:sym typeface="Roboto"/>
              </a:rPr>
              <a:t>Undefined</a:t>
            </a:r>
            <a:endParaRPr b="1">
              <a:solidFill>
                <a:srgbClr val="00B2A9"/>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ph type="title"/>
          </p:nvPr>
        </p:nvSpPr>
        <p:spPr>
          <a:xfrm>
            <a:off x="311700" y="3212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F3A93"/>
                </a:solidFill>
                <a:latin typeface="Roboto Condensed"/>
                <a:ea typeface="Roboto Condensed"/>
                <a:cs typeface="Roboto Condensed"/>
                <a:sym typeface="Roboto Condensed"/>
              </a:rPr>
              <a:t>LESSON: Slope &amp; Y-Intercept </a:t>
            </a:r>
            <a:endParaRPr b="1">
              <a:solidFill>
                <a:srgbClr val="1F3A93"/>
              </a:solidFill>
              <a:latin typeface="Roboto Condensed"/>
              <a:ea typeface="Roboto Condensed"/>
              <a:cs typeface="Roboto Condensed"/>
              <a:sym typeface="Roboto Condensed"/>
            </a:endParaRPr>
          </a:p>
        </p:txBody>
      </p:sp>
      <p:cxnSp>
        <p:nvCxnSpPr>
          <p:cNvPr id="201" name="Google Shape;201;p32"/>
          <p:cNvCxnSpPr/>
          <p:nvPr/>
        </p:nvCxnSpPr>
        <p:spPr>
          <a:xfrm>
            <a:off x="433350" y="893900"/>
            <a:ext cx="8277300" cy="0"/>
          </a:xfrm>
          <a:prstGeom prst="straightConnector1">
            <a:avLst/>
          </a:prstGeom>
          <a:noFill/>
          <a:ln cap="flat" cmpd="sng" w="28575">
            <a:solidFill>
              <a:srgbClr val="FDB82C"/>
            </a:solidFill>
            <a:prstDash val="solid"/>
            <a:round/>
            <a:headEnd len="med" w="med" type="none"/>
            <a:tailEnd len="med" w="med" type="none"/>
          </a:ln>
        </p:spPr>
      </p:cxnSp>
      <p:sp>
        <p:nvSpPr>
          <p:cNvPr id="202" name="Google Shape;202;p32"/>
          <p:cNvSpPr txBox="1"/>
          <p:nvPr>
            <p:ph idx="1" type="body"/>
          </p:nvPr>
        </p:nvSpPr>
        <p:spPr>
          <a:xfrm>
            <a:off x="477400" y="1133850"/>
            <a:ext cx="4161600" cy="704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700">
                <a:solidFill>
                  <a:srgbClr val="1F3A93"/>
                </a:solidFill>
                <a:highlight>
                  <a:srgbClr val="91D5AC"/>
                </a:highlight>
                <a:latin typeface="Roboto"/>
                <a:ea typeface="Roboto"/>
                <a:cs typeface="Roboto"/>
                <a:sym typeface="Roboto"/>
              </a:rPr>
              <a:t>What’s an </a:t>
            </a:r>
            <a:r>
              <a:rPr lang="en" sz="1700">
                <a:solidFill>
                  <a:srgbClr val="1F3A93"/>
                </a:solidFill>
                <a:highlight>
                  <a:srgbClr val="91D5AC"/>
                </a:highlight>
                <a:latin typeface="Roboto"/>
                <a:ea typeface="Roboto"/>
                <a:cs typeface="Roboto"/>
                <a:sym typeface="Roboto"/>
              </a:rPr>
              <a:t>intercept</a:t>
            </a:r>
            <a:r>
              <a:rPr lang="en" sz="1700">
                <a:solidFill>
                  <a:srgbClr val="1F3A93"/>
                </a:solidFill>
                <a:highlight>
                  <a:srgbClr val="91D5AC"/>
                </a:highlight>
                <a:latin typeface="Roboto"/>
                <a:ea typeface="Roboto"/>
                <a:cs typeface="Roboto"/>
                <a:sym typeface="Roboto"/>
              </a:rPr>
              <a:t>?</a:t>
            </a:r>
            <a:endParaRPr sz="1700">
              <a:solidFill>
                <a:srgbClr val="1F3A93"/>
              </a:solidFill>
              <a:highlight>
                <a:srgbClr val="91D5AC"/>
              </a:highlight>
              <a:latin typeface="Roboto"/>
              <a:ea typeface="Roboto"/>
              <a:cs typeface="Roboto"/>
              <a:sym typeface="Roboto"/>
            </a:endParaRPr>
          </a:p>
          <a:p>
            <a:pPr indent="0" lvl="0" marL="0" rtl="0" algn="l">
              <a:lnSpc>
                <a:spcPct val="100000"/>
              </a:lnSpc>
              <a:spcBef>
                <a:spcPts val="0"/>
              </a:spcBef>
              <a:spcAft>
                <a:spcPts val="0"/>
              </a:spcAft>
              <a:buNone/>
            </a:pPr>
            <a:r>
              <a:t/>
            </a:r>
            <a:endParaRPr sz="1700">
              <a:solidFill>
                <a:srgbClr val="1F3A93"/>
              </a:solidFill>
              <a:latin typeface="Roboto"/>
              <a:ea typeface="Roboto"/>
              <a:cs typeface="Roboto"/>
              <a:sym typeface="Roboto"/>
            </a:endParaRPr>
          </a:p>
          <a:p>
            <a:pPr indent="0" lvl="0" marL="0" rtl="0" algn="l">
              <a:lnSpc>
                <a:spcPct val="100000"/>
              </a:lnSpc>
              <a:spcBef>
                <a:spcPts val="0"/>
              </a:spcBef>
              <a:spcAft>
                <a:spcPts val="0"/>
              </a:spcAft>
              <a:buNone/>
            </a:pPr>
            <a:r>
              <a:rPr lang="en" sz="1700">
                <a:solidFill>
                  <a:srgbClr val="1F3A93"/>
                </a:solidFill>
                <a:latin typeface="Roboto"/>
                <a:ea typeface="Roboto"/>
                <a:cs typeface="Roboto"/>
                <a:sym typeface="Roboto"/>
              </a:rPr>
              <a:t>There are two axes on the coordinate plane: the x-axis and the y-axis. When a line crosses one of these axes, the point where it crosses is called an intercept. In slope-intercept form, the equation of the line uses the y-intercept. This is where the line crosses the y-axis. Remember, the y-axis is the vertical axis that goes up and down. The y-intercept is the point where the line and y-axis meet.</a:t>
            </a:r>
            <a:endParaRPr sz="1700">
              <a:solidFill>
                <a:srgbClr val="1F3A93"/>
              </a:solidFill>
              <a:latin typeface="Roboto"/>
              <a:ea typeface="Roboto"/>
              <a:cs typeface="Roboto"/>
              <a:sym typeface="Roboto"/>
            </a:endParaRPr>
          </a:p>
        </p:txBody>
      </p:sp>
      <p:grpSp>
        <p:nvGrpSpPr>
          <p:cNvPr id="203" name="Google Shape;203;p32"/>
          <p:cNvGrpSpPr/>
          <p:nvPr/>
        </p:nvGrpSpPr>
        <p:grpSpPr>
          <a:xfrm>
            <a:off x="5130179" y="1392643"/>
            <a:ext cx="3281476" cy="3178007"/>
            <a:chOff x="1348029" y="1670668"/>
            <a:chExt cx="3281476" cy="3178007"/>
          </a:xfrm>
        </p:grpSpPr>
        <p:pic>
          <p:nvPicPr>
            <p:cNvPr id="204" name="Google Shape;204;p32"/>
            <p:cNvPicPr preferRelativeResize="0"/>
            <p:nvPr/>
          </p:nvPicPr>
          <p:blipFill rotWithShape="1">
            <a:blip r:embed="rId3">
              <a:alphaModFix/>
            </a:blip>
            <a:srcRect b="0" l="44087" r="0" t="0"/>
            <a:stretch/>
          </p:blipFill>
          <p:spPr>
            <a:xfrm>
              <a:off x="1482801" y="1670675"/>
              <a:ext cx="3011950" cy="3178000"/>
            </a:xfrm>
            <a:prstGeom prst="rect">
              <a:avLst/>
            </a:prstGeom>
            <a:noFill/>
            <a:ln>
              <a:noFill/>
            </a:ln>
          </p:spPr>
        </p:pic>
        <p:cxnSp>
          <p:nvCxnSpPr>
            <p:cNvPr id="205" name="Google Shape;205;p32"/>
            <p:cNvCxnSpPr>
              <a:stCxn id="204" idx="0"/>
              <a:endCxn id="204" idx="2"/>
            </p:cNvCxnSpPr>
            <p:nvPr/>
          </p:nvCxnSpPr>
          <p:spPr>
            <a:xfrm>
              <a:off x="2988775" y="1670675"/>
              <a:ext cx="0" cy="3177900"/>
            </a:xfrm>
            <a:prstGeom prst="straightConnector1">
              <a:avLst/>
            </a:prstGeom>
            <a:noFill/>
            <a:ln cap="flat" cmpd="sng" w="28575">
              <a:solidFill>
                <a:schemeClr val="dk1"/>
              </a:solidFill>
              <a:prstDash val="solid"/>
              <a:round/>
              <a:headEnd len="med" w="med" type="none"/>
              <a:tailEnd len="med" w="med" type="none"/>
            </a:ln>
          </p:spPr>
        </p:cxnSp>
        <p:cxnSp>
          <p:nvCxnSpPr>
            <p:cNvPr id="206" name="Google Shape;206;p32"/>
            <p:cNvCxnSpPr>
              <a:stCxn id="204" idx="1"/>
              <a:endCxn id="204" idx="3"/>
            </p:cNvCxnSpPr>
            <p:nvPr/>
          </p:nvCxnSpPr>
          <p:spPr>
            <a:xfrm>
              <a:off x="1482801" y="3259675"/>
              <a:ext cx="3012000" cy="0"/>
            </a:xfrm>
            <a:prstGeom prst="straightConnector1">
              <a:avLst/>
            </a:prstGeom>
            <a:noFill/>
            <a:ln cap="flat" cmpd="sng" w="28575">
              <a:solidFill>
                <a:schemeClr val="dk1"/>
              </a:solidFill>
              <a:prstDash val="solid"/>
              <a:round/>
              <a:headEnd len="med" w="med" type="none"/>
              <a:tailEnd len="med" w="med" type="none"/>
            </a:ln>
          </p:spPr>
        </p:cxnSp>
        <p:grpSp>
          <p:nvGrpSpPr>
            <p:cNvPr id="207" name="Google Shape;207;p32"/>
            <p:cNvGrpSpPr/>
            <p:nvPr/>
          </p:nvGrpSpPr>
          <p:grpSpPr>
            <a:xfrm rot="248564">
              <a:off x="1420297" y="1781141"/>
              <a:ext cx="3136940" cy="2059808"/>
              <a:chOff x="5925990" y="3127501"/>
              <a:chExt cx="1551110" cy="1475674"/>
            </a:xfrm>
          </p:grpSpPr>
          <p:pic>
            <p:nvPicPr>
              <p:cNvPr id="208" name="Google Shape;208;p32"/>
              <p:cNvPicPr preferRelativeResize="0"/>
              <p:nvPr/>
            </p:nvPicPr>
            <p:blipFill rotWithShape="1">
              <a:blip r:embed="rId4">
                <a:alphaModFix/>
              </a:blip>
              <a:srcRect b="39314" l="42475" r="7442" t="38419"/>
              <a:stretch/>
            </p:blipFill>
            <p:spPr>
              <a:xfrm rot="-2529309">
                <a:off x="6695538" y="3340602"/>
                <a:ext cx="766351" cy="340699"/>
              </a:xfrm>
              <a:prstGeom prst="rect">
                <a:avLst/>
              </a:prstGeom>
              <a:noFill/>
              <a:ln>
                <a:noFill/>
              </a:ln>
            </p:spPr>
          </p:pic>
          <p:pic>
            <p:nvPicPr>
              <p:cNvPr id="209" name="Google Shape;209;p32"/>
              <p:cNvPicPr preferRelativeResize="0"/>
              <p:nvPr/>
            </p:nvPicPr>
            <p:blipFill rotWithShape="1">
              <a:blip r:embed="rId4">
                <a:alphaModFix/>
              </a:blip>
              <a:srcRect b="39316" l="23043" r="7444" t="38417"/>
              <a:stretch/>
            </p:blipFill>
            <p:spPr>
              <a:xfrm rot="8262899">
                <a:off x="5902226" y="3948975"/>
                <a:ext cx="1063655" cy="340699"/>
              </a:xfrm>
              <a:prstGeom prst="rect">
                <a:avLst/>
              </a:prstGeom>
              <a:noFill/>
              <a:ln>
                <a:noFill/>
              </a:ln>
            </p:spPr>
          </p:pic>
        </p:grpSp>
      </p:grpSp>
      <p:sp>
        <p:nvSpPr>
          <p:cNvPr id="210" name="Google Shape;210;p32"/>
          <p:cNvSpPr txBox="1"/>
          <p:nvPr/>
        </p:nvSpPr>
        <p:spPr>
          <a:xfrm>
            <a:off x="6800075" y="1100525"/>
            <a:ext cx="94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y-axis</a:t>
            </a:r>
            <a:endParaRPr>
              <a:solidFill>
                <a:srgbClr val="1F3A93"/>
              </a:solidFill>
              <a:latin typeface="Roboto"/>
              <a:ea typeface="Roboto"/>
              <a:cs typeface="Roboto"/>
              <a:sym typeface="Roboto"/>
            </a:endParaRPr>
          </a:p>
        </p:txBody>
      </p:sp>
      <p:sp>
        <p:nvSpPr>
          <p:cNvPr id="211" name="Google Shape;211;p32"/>
          <p:cNvSpPr txBox="1"/>
          <p:nvPr/>
        </p:nvSpPr>
        <p:spPr>
          <a:xfrm>
            <a:off x="8319425" y="3025350"/>
            <a:ext cx="72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F3A93"/>
                </a:solidFill>
                <a:latin typeface="Roboto"/>
                <a:ea typeface="Roboto"/>
                <a:cs typeface="Roboto"/>
                <a:sym typeface="Roboto"/>
              </a:rPr>
              <a:t>x</a:t>
            </a:r>
            <a:r>
              <a:rPr lang="en">
                <a:solidFill>
                  <a:srgbClr val="1F3A93"/>
                </a:solidFill>
                <a:latin typeface="Roboto"/>
                <a:ea typeface="Roboto"/>
                <a:cs typeface="Roboto"/>
                <a:sym typeface="Roboto"/>
              </a:rPr>
              <a:t>-axis</a:t>
            </a:r>
            <a:endParaRPr>
              <a:solidFill>
                <a:srgbClr val="1F3A93"/>
              </a:solidFill>
              <a:latin typeface="Roboto"/>
              <a:ea typeface="Roboto"/>
              <a:cs typeface="Roboto"/>
              <a:sym typeface="Roboto"/>
            </a:endParaRPr>
          </a:p>
        </p:txBody>
      </p:sp>
      <p:sp>
        <p:nvSpPr>
          <p:cNvPr id="212" name="Google Shape;212;p32"/>
          <p:cNvSpPr txBox="1"/>
          <p:nvPr/>
        </p:nvSpPr>
        <p:spPr>
          <a:xfrm>
            <a:off x="5504425" y="2171550"/>
            <a:ext cx="114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F3A93"/>
                </a:solidFill>
                <a:latin typeface="Roboto"/>
                <a:ea typeface="Roboto"/>
                <a:cs typeface="Roboto"/>
                <a:sym typeface="Roboto"/>
              </a:rPr>
              <a:t>y-intercept</a:t>
            </a:r>
            <a:endParaRPr b="1">
              <a:solidFill>
                <a:srgbClr val="1F3A93"/>
              </a:solidFill>
              <a:latin typeface="Roboto"/>
              <a:ea typeface="Roboto"/>
              <a:cs typeface="Roboto"/>
              <a:sym typeface="Roboto"/>
            </a:endParaRPr>
          </a:p>
        </p:txBody>
      </p:sp>
      <p:sp>
        <p:nvSpPr>
          <p:cNvPr id="213" name="Google Shape;213;p32"/>
          <p:cNvSpPr/>
          <p:nvPr/>
        </p:nvSpPr>
        <p:spPr>
          <a:xfrm>
            <a:off x="6718747" y="2444434"/>
            <a:ext cx="127500" cy="138900"/>
          </a:xfrm>
          <a:prstGeom prst="ellipse">
            <a:avLst/>
          </a:prstGeom>
          <a:solidFill>
            <a:srgbClr val="1F3A93"/>
          </a:solidFill>
          <a:ln cap="flat" cmpd="sng" w="9525">
            <a:solidFill>
              <a:srgbClr val="1F3A9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