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Lst>
  <p:sldSz cy="5143500" cx="9144000"/>
  <p:notesSz cx="6858000" cy="9144000"/>
  <p:embeddedFontLst>
    <p:embeddedFont>
      <p:font typeface="Raleway"/>
      <p:regular r:id="rId139"/>
      <p:bold r:id="rId140"/>
      <p:italic r:id="rId141"/>
      <p:boldItalic r:id="rId142"/>
    </p:embeddedFont>
    <p:embeddedFont>
      <p:font typeface="Roboto"/>
      <p:regular r:id="rId143"/>
      <p:bold r:id="rId144"/>
      <p:italic r:id="rId145"/>
      <p:boldItalic r:id="rId146"/>
    </p:embeddedFont>
    <p:embeddedFont>
      <p:font typeface="Roboto Condensed"/>
      <p:regular r:id="rId147"/>
      <p:bold r:id="rId148"/>
      <p:italic r:id="rId149"/>
      <p:boldItalic r:id="rId150"/>
    </p:embeddedFont>
    <p:embeddedFont>
      <p:font typeface="Raleway Medium"/>
      <p:regular r:id="rId151"/>
      <p:bold r:id="rId152"/>
      <p:italic r:id="rId153"/>
      <p:boldItalic r:id="rId1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AE4293-603A-4701-BA71-A48E84505274}">
  <a:tblStyle styleId="{E9AE4293-603A-4701-BA71-A48E8450527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EF2E623-DE0F-4F1F-8748-6EDC2E3551F2}"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font" Target="fonts/RobotoCondensed-boldItalic.fntdata"/><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RobotoCondensed-italic.fntdata"/><Relationship Id="rId4" Type="http://schemas.openxmlformats.org/officeDocument/2006/relationships/tableStyles" Target="tableStyles.xml"/><Relationship Id="rId148" Type="http://schemas.openxmlformats.org/officeDocument/2006/relationships/font" Target="fonts/RobotoCondensed-bold.fntdata"/><Relationship Id="rId9" Type="http://schemas.openxmlformats.org/officeDocument/2006/relationships/slide" Target="slides/slide3.xml"/><Relationship Id="rId143" Type="http://schemas.openxmlformats.org/officeDocument/2006/relationships/font" Target="fonts/Roboto-regular.fntdata"/><Relationship Id="rId142" Type="http://schemas.openxmlformats.org/officeDocument/2006/relationships/font" Target="fonts/Raleway-boldItalic.fntdata"/><Relationship Id="rId141" Type="http://schemas.openxmlformats.org/officeDocument/2006/relationships/font" Target="fonts/Raleway-italic.fntdata"/><Relationship Id="rId140" Type="http://schemas.openxmlformats.org/officeDocument/2006/relationships/font" Target="fonts/Raleway-bold.fntdata"/><Relationship Id="rId5" Type="http://schemas.openxmlformats.org/officeDocument/2006/relationships/slideMaster" Target="slideMasters/slideMaster1.xml"/><Relationship Id="rId147" Type="http://schemas.openxmlformats.org/officeDocument/2006/relationships/font" Target="fonts/RobotoCondensed-regular.fntdata"/><Relationship Id="rId6" Type="http://schemas.openxmlformats.org/officeDocument/2006/relationships/notesMaster" Target="notesMasters/notesMaster1.xml"/><Relationship Id="rId146" Type="http://schemas.openxmlformats.org/officeDocument/2006/relationships/font" Target="fonts/Roboto-boldItalic.fntdata"/><Relationship Id="rId7" Type="http://schemas.openxmlformats.org/officeDocument/2006/relationships/slide" Target="slides/slide1.xml"/><Relationship Id="rId145" Type="http://schemas.openxmlformats.org/officeDocument/2006/relationships/font" Target="fonts/Roboto-italic.fntdata"/><Relationship Id="rId8" Type="http://schemas.openxmlformats.org/officeDocument/2006/relationships/slide" Target="slides/slide2.xml"/><Relationship Id="rId144" Type="http://schemas.openxmlformats.org/officeDocument/2006/relationships/font" Target="fonts/Roboto-bold.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Raleway-regular.fntdata"/><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154" Type="http://schemas.openxmlformats.org/officeDocument/2006/relationships/font" Target="fonts/RalewayMedium-boldItalic.fntdata"/><Relationship Id="rId58" Type="http://schemas.openxmlformats.org/officeDocument/2006/relationships/slide" Target="slides/slide52.xml"/><Relationship Id="rId153" Type="http://schemas.openxmlformats.org/officeDocument/2006/relationships/font" Target="fonts/RalewayMedium-italic.fntdata"/><Relationship Id="rId152" Type="http://schemas.openxmlformats.org/officeDocument/2006/relationships/font" Target="fonts/RalewayMedium-bold.fntdata"/><Relationship Id="rId151" Type="http://schemas.openxmlformats.org/officeDocument/2006/relationships/font" Target="fonts/Raleway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7MUWLKUS4lc"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QnepvZZrbXr8gE7gyC2ySyPV3UaX3g/view?usp=sharing" TargetMode="Externa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zWfX5jeF6k4"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nnisfame.com/hall-of-famers/inductees/althea-gibson" TargetMode="Externa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pn.com/espn/story/_/id/28839500/notable-female-trailblazers-sports-history" TargetMode="Externa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_rcxg9RH-EHT7mD9lRgQBwBSHAT0UnCT/view?usp=sharing" TargetMode="External"/><Relationship Id="rId3" Type="http://schemas.openxmlformats.org/officeDocument/2006/relationships/hyperlink" Target="https://drive.google.com/file/d/1_rcxg9RH-EHT7mD9lRgQBwBSHAT0UnCT/view?usp=sharing" TargetMode="External"/><Relationship Id="rId4" Type="http://schemas.openxmlformats.org/officeDocument/2006/relationships/hyperlink" Target="https://drive.google.com/file/d/1_rcxg9RH-EHT7mD9lRgQBwBSHAT0UnCT/view?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QnepvZZrbXr8gE7gyC2ySyPV3UaX3g/view?usp=sharing" TargetMode="Externa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XAr_vBntLDQv4-3lJ4s-6878jR4aQsL8/view?usp=sharing" TargetMode="Externa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N8EvRiRNVybwvwMQEVPgUCsW4yVRy9DS/view?usp=sharing" TargetMode="Externa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QnepvZZrbXr8gE7gyC2ySyPV3UaX3g/view?usp=sharing" TargetMode="Externa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kB9ECNsLsfhbV8lmP87dczhAepH9mf8b/view?usp=sharing"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eGW6kvH8ppR7XDde0clFSkhwdCbY1b1t?usp=sharin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QnepvZZrbXr8gE7gyC2ySyPV3UaX3g/view?usp=sharin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ps.gov/articles/000/aint-i-a-woman-lesson-plan.htm"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QJyfZccEtwyvAAS4QBIaGVeyPAacNUU/view?usp=sharing"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story.com/topics/womens-history/the-fight-for-womens-suffrage" TargetMode="External"/><Relationship Id="rId3" Type="http://schemas.openxmlformats.org/officeDocument/2006/relationships/hyperlink" Target="https://www.history.com/topics/womens-history/the-fight-for-womens-suffrage"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HGEMscZE5dY"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mithsonianmag.com/history/radical-protests-propelled-suffrage-movement-heres-how-new-museum-captures-history-180976114/"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story.com/topics/womens-history/the-fight-for-womens-suffrage"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QnepvZZrbXr8gE7gyC2ySyPV3UaX3g/view?usp=sharing"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something.org/us/articles/11-inventions-you-didnt-know-women-had-a-hand-in-making#:~:text=You%20can%20thank%20women%20for,and%20a%20whole%20lot%20more.&amp;text=Even%20though%20the%20history%20of,men%20take%20credit%20for%20it)."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amawhitehouse.archives.gov/women-in-stem" TargetMode="External"/><Relationship Id="rId3" Type="http://schemas.openxmlformats.org/officeDocument/2006/relationships/hyperlink" Target="https://obamawhitehouse.archives.gov/women-in-stem"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auw.org/resources/research/the-stem-gap/" TargetMode="Externa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gU6GnANgnFELnvMl_vPNEpxyHEdiS9fK/view?usp=sharing"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DQnepvZZrbXr8gE7gyC2ySyPV3UaX3g/view?usp=sharing"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oetryfoundation.org/poets/maya-angelou"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teractive.unwomen.org/multimedia/timeline/womenunite/en/index.html#/"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ftys1nhznlo2AC2GzCQDG8H855SrGl7z/view?usp=sharing" TargetMode="Externa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P7c6i-R6gFY" TargetMode="Externa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udiesweekly.com/female-painters-art-history/" TargetMode="Externa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udiesweekly.com/female-painters-art-history/"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udiesweekly.com/female-painters-art-history/"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news.com/feature/alma-thomas-who-is-she-why-is-she-important-1234599867/" TargetMode="External"/><Relationship Id="rId3" Type="http://schemas.openxmlformats.org/officeDocument/2006/relationships/hyperlink" Target="https://www.artnews.com/feature/alma-thomas-who-is-she-why-is-she-important-1234599867/" TargetMode="Externa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news.com/feature/alma-thomas-who-is-she-why-is-she-important-1234599867/" TargetMode="Externa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news.com/feature/alma-thomas-who-is-she-why-is-she-important-1234599867/"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news.com/feature/alma-thomas-who-is-she-why-is-she-important-1234599867/"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 name="Google Shape;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5790f9d373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5790f9d373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50e189624b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5" name="Google Shape;955;g250e189624b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Give students an overview of the activity.</a:t>
            </a:r>
            <a:endParaRPr/>
          </a:p>
          <a:p>
            <a:pPr indent="-298450" lvl="0" marL="457200" rtl="0" algn="l">
              <a:lnSpc>
                <a:spcPct val="100000"/>
              </a:lnSpc>
              <a:spcBef>
                <a:spcPts val="0"/>
              </a:spcBef>
              <a:spcAft>
                <a:spcPts val="0"/>
              </a:spcAft>
              <a:buSzPts val="1100"/>
              <a:buAutoNum type="arabicPeriod"/>
            </a:pPr>
            <a:r>
              <a:rPr lang="en"/>
              <a:t>Show this video to students if they need direction with how to use the style of Alma Thomas: </a:t>
            </a:r>
            <a:r>
              <a:rPr lang="en" u="sng">
                <a:solidFill>
                  <a:schemeClr val="hlink"/>
                </a:solidFill>
                <a:hlinkClick r:id="rId2"/>
              </a:rPr>
              <a:t>https://youtu.be/7MUWLKUS4lc</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2" name="Google Shape;96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1" name="Google Shape;9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1" name="Google Shape;98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5ab612fba9_1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6" name="Google Shape;996;g25ab612fba9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3" name="Google Shape;100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Show the video to students and lead a discussion about Women in Sports.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Video: </a:t>
            </a:r>
            <a:r>
              <a:rPr lang="en" u="sng">
                <a:solidFill>
                  <a:schemeClr val="hlink"/>
                </a:solidFill>
                <a:hlinkClick r:id="rId2"/>
              </a:rPr>
              <a:t>https://www.youtube.com/watch?v=zWfX5jeF6k4</a:t>
            </a:r>
            <a:r>
              <a:rPr lang="en">
                <a:solidFill>
                  <a:schemeClr val="dk1"/>
                </a:solidFill>
              </a:rPr>
              <a:t>  </a:t>
            </a:r>
            <a:endParaRPr>
              <a:solidFill>
                <a:schemeClr val="dk1"/>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57cc34245f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g257cc34245f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5a82395b09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9" name="Google Shape;1019;g25a82395b09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5a82395b09_1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g25a82395b09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5790f9d373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5790f9d373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5a82395b09_1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7" name="Google Shape;1037;g25a82395b09_1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5a82395b09_1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6" name="Google Shape;1046;g25a82395b09_1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5a82395b09_1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5" name="Google Shape;1055;g25a82395b09_1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5a82395b09_1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4" name="Google Shape;1064;g25a82395b09_1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5a82395b09_1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3" name="Google Shape;1073;g25a82395b09_1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5a82395b09_1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2" name="Google Shape;1082;g25a82395b09_1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5a82395b09_1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1" name="Google Shape;1091;g25a82395b09_1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5a82395b09_1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0" name="Google Shape;1100;g25a82395b09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5a82395b09_1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9" name="Google Shape;1109;g25a82395b09_1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athlete.</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sport and/or athlete.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a:t>
            </a:r>
            <a:endParaRPr>
              <a:solidFill>
                <a:schemeClr val="dk1"/>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50e189624b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8" name="Google Shape;1118;g250e189624b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Students will design their own sport! They need to (1) design something new, (2) create rules, (3) give it a name, (4) and present it to the class. </a:t>
            </a:r>
            <a:endParaRPr/>
          </a:p>
          <a:p>
            <a:pPr indent="-298450" lvl="0" marL="457200" rtl="0" algn="l">
              <a:lnSpc>
                <a:spcPct val="100000"/>
              </a:lnSpc>
              <a:spcBef>
                <a:spcPts val="0"/>
              </a:spcBef>
              <a:spcAft>
                <a:spcPts val="0"/>
              </a:spcAft>
              <a:buSzPts val="1100"/>
              <a:buAutoNum type="arabicPeriod"/>
            </a:pPr>
            <a:r>
              <a:rPr lang="en"/>
              <a:t>If possible, choose one to play in class. </a:t>
            </a:r>
            <a:endParaRPr/>
          </a:p>
          <a:p>
            <a:pPr indent="-298450" lvl="0" marL="457200" rtl="0" algn="l">
              <a:lnSpc>
                <a:spcPct val="100000"/>
              </a:lnSpc>
              <a:spcBef>
                <a:spcPts val="0"/>
              </a:spcBef>
              <a:spcAft>
                <a:spcPts val="0"/>
              </a:spcAft>
              <a:buSzPts val="1100"/>
              <a:buAutoNum type="arabicPeriod"/>
            </a:pPr>
            <a:r>
              <a:rPr lang="en"/>
              <a:t>A </a:t>
            </a:r>
            <a:r>
              <a:rPr lang="en" u="sng">
                <a:solidFill>
                  <a:schemeClr val="hlink"/>
                </a:solidFill>
                <a:hlinkClick r:id="rId2"/>
              </a:rPr>
              <a:t>printable PDF is </a:t>
            </a:r>
            <a:r>
              <a:rPr lang="en" u="sng">
                <a:solidFill>
                  <a:schemeClr val="hlink"/>
                </a:solidFill>
                <a:hlinkClick r:id="rId3"/>
              </a:rPr>
              <a:t>available</a:t>
            </a:r>
            <a:r>
              <a:rPr lang="en" u="sng">
                <a:solidFill>
                  <a:schemeClr val="hlink"/>
                </a:solidFill>
                <a:hlinkClick r:id="rId4"/>
              </a:rPr>
              <a:t> here</a:t>
            </a:r>
            <a:r>
              <a:rPr lang="en"/>
              <a:t> to direct student’s in this </a:t>
            </a:r>
            <a:r>
              <a:rPr lang="en"/>
              <a:t>activity.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790f9d373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g25790f9d373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50e189624b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5" name="Google Shape;1125;g250e189624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2" name="Google Shape;115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25ab612fba9_1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9" name="Google Shape;1159;g25ab612fba9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6" name="Google Shape;116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solidFill>
                <a:schemeClr val="dk1"/>
              </a:solidFill>
            </a:endParaRPr>
          </a:p>
          <a:p>
            <a:pPr indent="-298450" lvl="0" marL="457200" rtl="0" algn="l">
              <a:lnSpc>
                <a:spcPct val="100000"/>
              </a:lnSpc>
              <a:spcBef>
                <a:spcPts val="0"/>
              </a:spcBef>
              <a:spcAft>
                <a:spcPts val="0"/>
              </a:spcAft>
              <a:buSzPts val="1100"/>
              <a:buFont typeface="Roboto"/>
              <a:buAutoNum type="arabicPeriod"/>
            </a:pPr>
            <a:r>
              <a:rPr lang="en">
                <a:solidFill>
                  <a:schemeClr val="dk1"/>
                </a:solidFill>
              </a:rPr>
              <a:t>Introduce the activity to students and show examples on the next few slides. </a:t>
            </a:r>
            <a:endParaRPr>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50e189624b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4" name="Google Shape;1214;g250e189624b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Help students complete the steps on this slide. Example artifacts are on the next slide. </a:t>
            </a:r>
            <a:endParaRPr>
              <a:solidFill>
                <a:schemeClr val="dk1"/>
              </a:solidFill>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57cc34245f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2" name="Google Shape;1222;g257cc34245f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Show </a:t>
            </a:r>
            <a:r>
              <a:rPr lang="en"/>
              <a:t>students</a:t>
            </a:r>
            <a:r>
              <a:rPr lang="en"/>
              <a:t> these </a:t>
            </a:r>
            <a:r>
              <a:rPr lang="en"/>
              <a:t>examples</a:t>
            </a:r>
            <a:r>
              <a:rPr lang="en"/>
              <a:t>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5a82395b09_2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1" name="Google Shape;1231;g25a82395b09_2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 this </a:t>
            </a:r>
            <a:r>
              <a:rPr lang="en" u="sng">
                <a:solidFill>
                  <a:schemeClr val="hlink"/>
                </a:solidFill>
                <a:hlinkClick r:id="rId2"/>
              </a:rPr>
              <a:t>printable planning doc</a:t>
            </a:r>
            <a:r>
              <a:rPr lang="en">
                <a:solidFill>
                  <a:schemeClr val="dk1"/>
                </a:solidFill>
              </a:rPr>
              <a:t> for students to design their product before building. </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1" name="Google Shape;124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t>Use the examples on this slide to </a:t>
            </a:r>
            <a:r>
              <a:rPr lang="en">
                <a:solidFill>
                  <a:schemeClr val="dk1"/>
                </a:solidFill>
              </a:rPr>
              <a:t>discuss the importance of honest feedback. </a:t>
            </a:r>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680f590d0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g25680f590d0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Read the text on the slide and discuss as a </a:t>
            </a:r>
            <a:r>
              <a:rPr lang="en"/>
              <a:t>group</a:t>
            </a:r>
            <a:r>
              <a:rPr lang="en"/>
              <a:t>.</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5a82395b09_2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3" name="Google Shape;1253;g25a82395b09_2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Use</a:t>
            </a:r>
            <a:r>
              <a:rPr lang="en" u="sng">
                <a:solidFill>
                  <a:schemeClr val="hlink"/>
                </a:solidFill>
                <a:hlinkClick r:id="rId2"/>
              </a:rPr>
              <a:t> this printable activity</a:t>
            </a:r>
            <a:r>
              <a:rPr lang="en">
                <a:solidFill>
                  <a:schemeClr val="dk1"/>
                </a:solidFill>
              </a:rPr>
              <a:t> to have students provide feedback or 2-3 peers then allow students time to reflect on the feedback and make changes to their design. The heart is for things you liked about the design. The settings/gear wheel is for items that can be improved but worded in a positive way. The question mark is for items that did not make sense or need clarification. The lightning bolt is for suggestions to make the script better.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Once students design their artifact and receive peer feedback, they can begin building their artifact out of cardboard. </a:t>
            </a:r>
            <a:endParaRPr>
              <a:solidFill>
                <a:schemeClr val="dk1"/>
              </a:solidFill>
            </a:endParaRPr>
          </a:p>
          <a:p>
            <a:pPr indent="0" lvl="0" marL="457200" rtl="0" algn="l">
              <a:lnSpc>
                <a:spcPct val="100000"/>
              </a:lnSpc>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2" name="Google Shape;127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Submit student work to the BreakFree Education contest.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25a82395b09_2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0" name="Google Shape;1280;g25a82395b09_2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5790f9d373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g25790f9d373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790f9d373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g25790f9d373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5790f9d373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g25790f9d373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5790f9d373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5790f9d373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5790f9d373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5790f9d373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5790f9d373_0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5790f9d373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5790f9d373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5790f9d373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5790f9d373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25790f9d373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5790f9d373_0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5790f9d373_0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790f9d373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25790f9d373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5790f9d373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5790f9d373_0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790f9d373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g25790f9d373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5790f9d373_0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25790f9d373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790f9d373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25790f9d373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5790f9d373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25790f9d373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5790f9d373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g25790f9d373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5790f9d373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25790f9d373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5790f9d373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25790f9d373_0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790f9d373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5790f9d373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790f9d373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25790f9d373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5790f9d373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25790f9d373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790f9d373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25790f9d373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5790f9d373_0_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5790f9d373_0_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5790f9d373_0_1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25790f9d373_0_1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5790f9d373_0_2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25790f9d373_0_2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5790f9d373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5790f9d373_0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680f590d0_0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g25680f590d0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an artifact for a living </a:t>
            </a:r>
            <a:r>
              <a:rPr lang="en">
                <a:solidFill>
                  <a:schemeClr val="dk1"/>
                </a:solidFill>
              </a:rPr>
              <a:t>museum</a:t>
            </a:r>
            <a:r>
              <a:rPr lang="en">
                <a:solidFill>
                  <a:schemeClr val="dk1"/>
                </a:solidFill>
              </a:rPr>
              <a:t>.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790f9d373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5790f9d373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790f9d373_0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25790f9d373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790f9d373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5790f9d373_0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5790f9d373_0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5790f9d373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5790f9d373_0_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25790f9d373_0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5790f9d373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25790f9d373_0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5790f9d373_0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9" name="Google Shape;429;g25790f9d373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5790f9d373_0_2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5790f9d373_0_2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Source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Provide access to the list of women from the slide. You can </a:t>
            </a:r>
            <a:r>
              <a:rPr lang="en">
                <a:solidFill>
                  <a:schemeClr val="dk1"/>
                </a:solidFill>
              </a:rPr>
              <a:t>access</a:t>
            </a:r>
            <a:r>
              <a:rPr lang="en">
                <a:solidFill>
                  <a:schemeClr val="dk1"/>
                </a:solidFill>
              </a:rPr>
              <a:t> PDFs at this link: </a:t>
            </a:r>
            <a:r>
              <a:rPr lang="en" u="sng">
                <a:solidFill>
                  <a:schemeClr val="hlink"/>
                </a:solidFill>
                <a:hlinkClick r:id="rId2"/>
              </a:rPr>
              <a:t>https://drive.google.com/drive/folders/1eGW6kvH8ppR7XDde0clFSkhwdCbY1b1t?usp=sharing</a:t>
            </a:r>
            <a:r>
              <a:rPr lang="en">
                <a:solidFill>
                  <a:schemeClr val="dk1"/>
                </a:solidFill>
              </a:rPr>
              <a:t>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If allowed, you can have students research their own notable women from history or feel free to provide more than just these names.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NOTE: there is </a:t>
            </a:r>
            <a:r>
              <a:rPr lang="en">
                <a:solidFill>
                  <a:schemeClr val="dk1"/>
                </a:solidFill>
              </a:rPr>
              <a:t>information</a:t>
            </a:r>
            <a:r>
              <a:rPr lang="en">
                <a:solidFill>
                  <a:schemeClr val="dk1"/>
                </a:solidFill>
              </a:rPr>
              <a:t> </a:t>
            </a:r>
            <a:r>
              <a:rPr lang="en">
                <a:solidFill>
                  <a:schemeClr val="dk1"/>
                </a:solidFill>
              </a:rPr>
              <a:t>available on more women than pictured on this slide in the linked folder</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students will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5a7c310ce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25a7c310ce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Assign a number to students 1, 2, 3, and 4. </a:t>
            </a:r>
            <a:endParaRPr/>
          </a:p>
          <a:p>
            <a:pPr indent="-298450" lvl="0" marL="457200" rtl="0" algn="l">
              <a:lnSpc>
                <a:spcPct val="100000"/>
              </a:lnSpc>
              <a:spcBef>
                <a:spcPts val="0"/>
              </a:spcBef>
              <a:spcAft>
                <a:spcPts val="0"/>
              </a:spcAft>
              <a:buSzPts val="1100"/>
              <a:buAutoNum type="arabicPeriod"/>
            </a:pPr>
            <a:r>
              <a:rPr lang="en"/>
              <a:t>Students will rotate through the groups sharing what they learned from their notable </a:t>
            </a:r>
            <a:r>
              <a:rPr lang="en"/>
              <a:t>women</a:t>
            </a:r>
            <a:r>
              <a:rPr lang="en"/>
              <a:t> in history in the following order:</a:t>
            </a:r>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Both"/>
            </a:pPr>
            <a:r>
              <a:rPr lang="en">
                <a:solidFill>
                  <a:schemeClr val="dk1"/>
                </a:solidFill>
              </a:rPr>
              <a:t>Count Away (each group has a 1, 2, 3, and 4 represented)</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Both"/>
            </a:pPr>
            <a:r>
              <a:rPr lang="en">
                <a:solidFill>
                  <a:schemeClr val="dk1"/>
                </a:solidFill>
              </a:rPr>
              <a:t>Odds versus Evens: odds &amp; evens together (one group has two 1s and two 3s, another group has two 2s and two 4s, etc)</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arenBoth"/>
            </a:pPr>
            <a:r>
              <a:rPr lang="en">
                <a:solidFill>
                  <a:schemeClr val="dk1"/>
                </a:solidFill>
              </a:rPr>
              <a:t>Numbers Unite: All same numbers together (all 1s, all 2s, all 3s, all 4s)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SzPts val="1100"/>
              <a:buAutoNum type="arabicPeriod"/>
            </a:pPr>
            <a:r>
              <a:rPr lang="en">
                <a:solidFill>
                  <a:schemeClr val="dk1"/>
                </a:solidFill>
              </a:rPr>
              <a:t>Students can spend any length of time in each group. The teacher should rotate through the groups to ensure students are on topic. If you do not have enough students for four groups, you can split students into any number of groups that works best. The goal is to have students discussing what they found several times with different students.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5680f590d0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g25680f590d0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students will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3" name="Google Shape;5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25680f590d0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9" name="Google Shape;559;g25680f590d0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5680f590d0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25680f590d0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a:t>
            </a:r>
            <a:r>
              <a:rPr lang="en">
                <a:solidFill>
                  <a:schemeClr val="dk1"/>
                </a:solidFill>
              </a:rPr>
              <a:t>content</a:t>
            </a:r>
            <a:r>
              <a:rPr lang="en">
                <a:solidFill>
                  <a:schemeClr val="dk1"/>
                </a:solidFill>
              </a:rPr>
              <a:t> on the slide and Discuss as a class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https://www.nps.gov/articles/000/aint-i-a-woman-lesson-plan.htm</a:t>
            </a:r>
            <a:r>
              <a:rPr lang="en">
                <a:solidFill>
                  <a:schemeClr val="dk1"/>
                </a:solidFill>
              </a:rPr>
              <a:t>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57cc34245f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257cc34245f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for each student, or project for class: </a:t>
            </a:r>
            <a:r>
              <a:rPr lang="en" u="sng">
                <a:solidFill>
                  <a:schemeClr val="hlink"/>
                </a:solidFill>
                <a:hlinkClick r:id="rId2"/>
              </a:rPr>
              <a:t>https://drive.google.com/file/d/1cQJyfZccEtwyvAAS4QBIaGVeyPAacNUU/view?usp=sharing</a:t>
            </a:r>
            <a:r>
              <a:rPr lang="en">
                <a:solidFill>
                  <a:schemeClr val="dk1"/>
                </a:solidFill>
              </a:rPr>
              <a:t> </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57cc34245f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257cc34245f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57cc34245f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257cc34245f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content on the slide and discuss as a class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 an extension activity, you can click on this link to dive into the connection between Civil Rights and Women’s Rights (link: </a:t>
            </a:r>
            <a:r>
              <a:rPr lang="en" u="sng">
                <a:solidFill>
                  <a:schemeClr val="hlink"/>
                </a:solidFill>
                <a:hlinkClick r:id="rId2"/>
              </a:rPr>
              <a:t>https://www.history.com/topics/womens-history/the-fight-for-womens-suffrage</a:t>
            </a:r>
            <a:r>
              <a:rPr lang="en">
                <a:solidFill>
                  <a:schemeClr val="dk1"/>
                </a:solidFill>
              </a:rPr>
              <a:t>)</a:t>
            </a:r>
            <a:r>
              <a:rPr lang="en">
                <a:solidFill>
                  <a:schemeClr val="dk1"/>
                </a:solidFill>
              </a:rPr>
              <a:t>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3"/>
              </a:rPr>
              <a:t>https://www.history.com/topics/womens-history/the-fight-for-womens-suffrage</a:t>
            </a:r>
            <a:r>
              <a:rPr lang="en">
                <a:solidFill>
                  <a:schemeClr val="dk1"/>
                </a:solidFill>
              </a:rPr>
              <a:t>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25bf541a17_2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225bf541a17_2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Video: </a:t>
            </a:r>
            <a:r>
              <a:rPr lang="en"/>
              <a:t>Women's</a:t>
            </a:r>
            <a:r>
              <a:rPr lang="en"/>
              <a:t> Suffrage Crash Course US History</a:t>
            </a:r>
            <a:endParaRPr/>
          </a:p>
          <a:p>
            <a:pPr indent="0" lvl="0" marL="457200" rtl="0" algn="l">
              <a:lnSpc>
                <a:spcPct val="100000"/>
              </a:lnSpc>
              <a:spcBef>
                <a:spcPts val="0"/>
              </a:spcBef>
              <a:spcAft>
                <a:spcPts val="0"/>
              </a:spcAft>
              <a:buNone/>
            </a:pPr>
            <a:r>
              <a:rPr lang="en" u="sng">
                <a:solidFill>
                  <a:schemeClr val="hlink"/>
                </a:solidFill>
                <a:hlinkClick r:id="rId2"/>
              </a:rPr>
              <a:t>https://youtu.be/HGEMscZE5dY</a:t>
            </a:r>
            <a:endParaRPr/>
          </a:p>
          <a:p>
            <a:pPr indent="-298450" lvl="0" marL="457200" rtl="0" algn="l">
              <a:lnSpc>
                <a:spcPct val="100000"/>
              </a:lnSpc>
              <a:spcBef>
                <a:spcPts val="0"/>
              </a:spcBef>
              <a:spcAft>
                <a:spcPts val="0"/>
              </a:spcAft>
              <a:buSzPts val="1100"/>
              <a:buAutoNum type="arabicPeriod"/>
            </a:pPr>
            <a:r>
              <a:rPr lang="en"/>
              <a:t>Note: this video is set to play at 9:03 to discuss the women’s suffrage movement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rPr>
              <a:t>Photo:</a:t>
            </a:r>
            <a:endParaRPr>
              <a:solidFill>
                <a:schemeClr val="dk1"/>
              </a:solidFill>
            </a:endParaRPr>
          </a:p>
          <a:p>
            <a:pPr indent="0" lvl="0" marL="0" rtl="0" algn="l">
              <a:lnSpc>
                <a:spcPct val="100000"/>
              </a:lnSpc>
              <a:spcBef>
                <a:spcPts val="0"/>
              </a:spcBef>
              <a:spcAft>
                <a:spcPts val="0"/>
              </a:spcAft>
              <a:buNone/>
            </a:pPr>
            <a:r>
              <a:rPr lang="en" u="sng">
                <a:solidFill>
                  <a:schemeClr val="hlink"/>
                </a:solidFill>
                <a:hlinkClick r:id="rId2"/>
              </a:rPr>
              <a:t>https://www.smithsonianmag.com/history/radical-protests-propelled-suffrage-movement-heres-how-new-museum-captures-history-180976114/</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25bf541a17_2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225bf541a17_2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Photo: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2"/>
              </a:rPr>
              <a:t>https://www.history.com/topics/womens-history/the-fight-for-womens-suffrage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5680f590d0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7" name="Google Shape;627;g25680f590d0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Read the text on the slide and click to access more information about the suffragents role. </a:t>
            </a:r>
            <a:endParaRPr/>
          </a:p>
          <a:p>
            <a:pPr indent="-298450" lvl="0" marL="457200" rtl="0" algn="l">
              <a:lnSpc>
                <a:spcPct val="100000"/>
              </a:lnSpc>
              <a:spcBef>
                <a:spcPts val="0"/>
              </a:spcBef>
              <a:spcAft>
                <a:spcPts val="0"/>
              </a:spcAft>
              <a:buSzPts val="1100"/>
              <a:buAutoNum type="arabicPeriod"/>
            </a:pPr>
            <a:r>
              <a:rPr lang="en"/>
              <a:t>Ask </a:t>
            </a:r>
            <a:r>
              <a:rPr lang="en"/>
              <a:t>students</a:t>
            </a:r>
            <a:r>
              <a:rPr lang="en"/>
              <a:t> what they would do is the suffrage movement was taking place today. </a:t>
            </a:r>
            <a:endParaRPr/>
          </a:p>
          <a:p>
            <a:pPr indent="-298450" lvl="0" marL="457200" rtl="0" algn="l">
              <a:lnSpc>
                <a:spcPct val="100000"/>
              </a:lnSpc>
              <a:spcBef>
                <a:spcPts val="0"/>
              </a:spcBef>
              <a:spcAft>
                <a:spcPts val="0"/>
              </a:spcAft>
              <a:buSzPts val="1100"/>
              <a:buAutoNum type="arabicPeriod"/>
            </a:pPr>
            <a:r>
              <a:rPr lang="en"/>
              <a:t>Note: image source is a book cover by Brooke Kroeger</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Distribute</a:t>
            </a:r>
            <a:r>
              <a:rPr lang="en"/>
              <a:t> allowed </a:t>
            </a:r>
            <a:r>
              <a:rPr lang="en"/>
              <a:t>materials: paper &amp; pencil, markers, etc and have students create their own sign if they were marching in the suffrage movement.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    2. Image source: &lt;a href="https://storyset.com/people"&gt;People illustrations by Storyset&lt;/a&gt;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5ab612fba9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25ab612fba9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597a8bd951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2597a8bd951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Answer: ALL </a:t>
            </a:r>
            <a:r>
              <a:rPr lang="en">
                <a:solidFill>
                  <a:schemeClr val="dk1"/>
                </a:solidFill>
              </a:rPr>
              <a:t>were</a:t>
            </a:r>
            <a:r>
              <a:rPr lang="en">
                <a:solidFill>
                  <a:schemeClr val="dk1"/>
                </a:solidFill>
              </a:rPr>
              <a:t> designed and made by women</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Icons from Noun Project </a:t>
            </a:r>
            <a:endParaRPr>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597a8bd95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8" name="Google Shape;718;g2597a8bd951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a:t>
            </a:r>
            <a:r>
              <a:rPr lang="en">
                <a:solidFill>
                  <a:schemeClr val="dk1"/>
                </a:solidFill>
              </a:rPr>
              <a:t>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597a8bd951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7" name="Google Shape;727;g2597a8bd951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597a8bd951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2597a8bd951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597a8bd951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g2597a8bd951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5a7313008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4" name="Google Shape;754;g25a7313008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5a73130080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25a73130080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5a73130080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g25a73130080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5a73130080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g25a73130080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description of the female inventor. Anything underlined is a link to more information. Feel free to explore.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what they think the world would be like without these inventions.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25bf541a17_2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0" name="Google Shape;790;g225bf541a17_2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Click the image on the slide or </a:t>
            </a:r>
            <a:r>
              <a:rPr lang="en" u="sng">
                <a:solidFill>
                  <a:schemeClr val="hlink"/>
                </a:solidFill>
                <a:hlinkClick r:id="rId2"/>
              </a:rPr>
              <a:t>click here to access audio recordings</a:t>
            </a:r>
            <a:r>
              <a:rPr lang="en">
                <a:solidFill>
                  <a:schemeClr val="dk1"/>
                </a:solidFill>
              </a:rPr>
              <a:t> about different women in history. Choose </a:t>
            </a:r>
            <a:r>
              <a:rPr lang="en">
                <a:solidFill>
                  <a:schemeClr val="dk1"/>
                </a:solidFill>
              </a:rPr>
              <a:t>three</a:t>
            </a:r>
            <a:r>
              <a:rPr lang="en">
                <a:solidFill>
                  <a:schemeClr val="dk1"/>
                </a:solidFill>
              </a:rPr>
              <a:t> to play to the class.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3"/>
              </a:rPr>
              <a:t>https://obamawhitehouse.archives.gov/women-in-stem</a:t>
            </a:r>
            <a:r>
              <a:rPr lang="en">
                <a:solidFill>
                  <a:schemeClr val="dk1"/>
                </a:solidFill>
              </a:rPr>
              <a:t>  </a:t>
            </a:r>
            <a:endParaRPr>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597a8bd95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g2597a8bd95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the graph and ask students if they are </a:t>
            </a:r>
            <a:r>
              <a:rPr lang="en">
                <a:solidFill>
                  <a:schemeClr val="dk1"/>
                </a:solidFill>
              </a:rPr>
              <a:t>surprised</a:t>
            </a:r>
            <a:r>
              <a:rPr lang="en">
                <a:solidFill>
                  <a:schemeClr val="dk1"/>
                </a:solidFill>
              </a:rPr>
              <a:t> by the data on the slide.</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Chart source: </a:t>
            </a:r>
            <a:r>
              <a:rPr lang="en" u="sng">
                <a:solidFill>
                  <a:schemeClr val="hlink"/>
                </a:solidFill>
                <a:hlinkClick r:id="rId2"/>
              </a:rPr>
              <a:t>https://www.aauw.org/resources/research/the-stem-gap/</a:t>
            </a:r>
            <a:r>
              <a:rPr lang="en">
                <a:solidFill>
                  <a:schemeClr val="dk1"/>
                </a:solidFill>
              </a:rPr>
              <a:t> </a:t>
            </a:r>
            <a:endParaRPr>
              <a:solidFill>
                <a:schemeClr val="dk1"/>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Have students Design an invention! They need to (1) create something new to solve a problem, (2) draw it on paper, (3) give it a name, and (4) present it to the class!</a:t>
            </a:r>
            <a:endParaRPr/>
          </a:p>
          <a:p>
            <a:pPr indent="-298450" lvl="0" marL="457200" rtl="0" algn="l">
              <a:spcBef>
                <a:spcPts val="0"/>
              </a:spcBef>
              <a:spcAft>
                <a:spcPts val="0"/>
              </a:spcAft>
              <a:buSzPts val="1100"/>
              <a:buAutoNum type="arabicPeriod"/>
            </a:pPr>
            <a:r>
              <a:rPr lang="en">
                <a:solidFill>
                  <a:schemeClr val="dk1"/>
                </a:solidFill>
              </a:rPr>
              <a:t>A </a:t>
            </a:r>
            <a:r>
              <a:rPr lang="en" u="sng">
                <a:solidFill>
                  <a:schemeClr val="hlink"/>
                </a:solidFill>
                <a:hlinkClick r:id="rId2"/>
              </a:rPr>
              <a:t>printable PDF is available here</a:t>
            </a:r>
            <a:r>
              <a:rPr lang="en">
                <a:solidFill>
                  <a:schemeClr val="dk1"/>
                </a:solidFill>
              </a:rPr>
              <a:t> to direct student’s in this activity.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discuss as a class and/or have students keep a learning journal throughout this initiative </a:t>
            </a:r>
            <a:endParaRPr>
              <a:solidFill>
                <a:schemeClr val="dk1"/>
              </a:solidFill>
            </a:endParaRPr>
          </a:p>
          <a:p>
            <a:pPr indent="0" lvl="0" marL="45720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5ab612fba9_1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g25ab612fba9_1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5a7c310ce3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 name="Google Shape;853;g25a7c310ce3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Read the content on the slide and Discuss as a class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https://www.poetryfoundation.org/poets/maya-angelou</a:t>
            </a:r>
            <a:r>
              <a:rPr lang="en">
                <a:solidFill>
                  <a:schemeClr val="dk1"/>
                </a:solidFill>
              </a:rPr>
              <a:t> </a:t>
            </a:r>
            <a:endParaRPr>
              <a:solidFill>
                <a:schemeClr val="dk1"/>
              </a:solidFill>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5680f590d0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g25680f590d0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lnSpc>
                <a:spcPct val="100000"/>
              </a:lnSpc>
              <a:spcBef>
                <a:spcPts val="0"/>
              </a:spcBef>
              <a:spcAft>
                <a:spcPts val="0"/>
              </a:spcAft>
              <a:buSzPts val="1100"/>
              <a:buAutoNum type="arabicPeriod"/>
            </a:pPr>
            <a:r>
              <a:rPr lang="en"/>
              <a:t>Access a moving timeline of women’s activism throughout history at this link: </a:t>
            </a:r>
            <a:r>
              <a:rPr lang="en" u="sng">
                <a:solidFill>
                  <a:schemeClr val="hlink"/>
                </a:solidFill>
                <a:hlinkClick r:id="rId2"/>
              </a:rPr>
              <a:t>https://interactive.unwomen.org/multimedia/timeline/womenunite/en/index.html#/</a:t>
            </a:r>
            <a:r>
              <a:rPr lang="en"/>
              <a:t>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5a7c310ce3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g25a7c310ce3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as a class and/or have students keep a learning journal throughout this initiative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for each student, or project for class: </a:t>
            </a:r>
            <a:r>
              <a:rPr lang="en" u="sng">
                <a:solidFill>
                  <a:schemeClr val="hlink"/>
                </a:solidFill>
                <a:hlinkClick r:id="rId2"/>
              </a:rPr>
              <a:t>https://drive.google.com/file/d/1ftys1nhznlo2AC2GzCQDG8H855SrGl7z/view?usp=sharing</a:t>
            </a:r>
            <a:r>
              <a:rPr lang="en">
                <a:solidFill>
                  <a:schemeClr val="dk1"/>
                </a:solidFill>
              </a:rPr>
              <a:t> </a:t>
            </a:r>
            <a:endParaRPr>
              <a:solidFill>
                <a:schemeClr val="dk1"/>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25bf541a17_2_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g225bf541a17_2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Video: Maya Angelou’s “Phenomenal Women” Read by Phenomenal Women</a:t>
            </a:r>
            <a:endParaRPr>
              <a:solidFill>
                <a:schemeClr val="dk1"/>
              </a:solidFill>
            </a:endParaRPr>
          </a:p>
          <a:p>
            <a:pPr indent="0" lvl="0" marL="0" rtl="0" algn="l">
              <a:lnSpc>
                <a:spcPct val="100000"/>
              </a:lnSpc>
              <a:spcBef>
                <a:spcPts val="0"/>
              </a:spcBef>
              <a:spcAft>
                <a:spcPts val="0"/>
              </a:spcAft>
              <a:buSzPts val="1100"/>
              <a:buNone/>
            </a:pPr>
            <a:r>
              <a:rPr lang="en" u="sng">
                <a:solidFill>
                  <a:schemeClr val="hlink"/>
                </a:solidFill>
                <a:hlinkClick r:id="rId2"/>
              </a:rPr>
              <a:t>https://youtu.be/P7c6i-R6gFY</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Ask students. Did hearing it read aloud along </a:t>
            </a:r>
            <a:r>
              <a:rPr lang="en">
                <a:solidFill>
                  <a:schemeClr val="dk1"/>
                </a:solidFill>
              </a:rPr>
              <a:t>with</a:t>
            </a:r>
            <a:r>
              <a:rPr lang="en">
                <a:solidFill>
                  <a:schemeClr val="dk1"/>
                </a:solidFill>
              </a:rPr>
              <a:t> the visual change your perspective? Discuss.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lnSpc>
                <a:spcPct val="100000"/>
              </a:lnSpc>
              <a:spcBef>
                <a:spcPts val="0"/>
              </a:spcBef>
              <a:spcAft>
                <a:spcPts val="0"/>
              </a:spcAft>
              <a:buClr>
                <a:schemeClr val="dk1"/>
              </a:buClr>
              <a:buSzPts val="1100"/>
              <a:buAutoNum type="arabicPeriod"/>
            </a:pPr>
            <a:r>
              <a:rPr lang="en">
                <a:solidFill>
                  <a:schemeClr val="dk1"/>
                </a:solidFill>
              </a:rPr>
              <a:t>Discuss how art of all forms have changed people’s perspectives on women through the years.</a:t>
            </a:r>
            <a:endParaRPr>
              <a:solidFill>
                <a:schemeClr val="dk1"/>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what they think about the art on the slide.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r>
              <a:rPr lang="en"/>
              <a:t>- explore for more female artists </a:t>
            </a:r>
            <a:endParaRPr/>
          </a:p>
          <a:p>
            <a:pPr indent="-298450" lvl="0" marL="457200" rtl="0" algn="l">
              <a:spcBef>
                <a:spcPts val="0"/>
              </a:spcBef>
              <a:spcAft>
                <a:spcPts val="0"/>
              </a:spcAft>
              <a:buSzPts val="1100"/>
              <a:buAutoNum type="arabicPeriod"/>
            </a:pPr>
            <a:r>
              <a:rPr lang="en"/>
              <a:t>Art image is hyperlinked.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5a82395b09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g25a82395b09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what they think about the art on the slide.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r>
              <a:rPr lang="en">
                <a:solidFill>
                  <a:schemeClr val="dk1"/>
                </a:solidFill>
              </a:rPr>
              <a:t>- explore for more female artists </a:t>
            </a:r>
            <a:endParaRPr/>
          </a:p>
          <a:p>
            <a:pPr indent="-298450" lvl="0" marL="457200" rtl="0" algn="l">
              <a:spcBef>
                <a:spcPts val="0"/>
              </a:spcBef>
              <a:spcAft>
                <a:spcPts val="0"/>
              </a:spcAft>
              <a:buSzPts val="1100"/>
              <a:buAutoNum type="arabicPeriod"/>
            </a:pPr>
            <a:r>
              <a:rPr lang="en"/>
              <a:t>Art image is hyperlinked.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5a82395b09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g25a82395b09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what they think about the art on the slide.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r>
              <a:rPr lang="en">
                <a:solidFill>
                  <a:schemeClr val="dk1"/>
                </a:solidFill>
              </a:rPr>
              <a:t>- explore for more female artists </a:t>
            </a:r>
            <a:endParaRPr/>
          </a:p>
          <a:p>
            <a:pPr indent="-298450" lvl="0" marL="457200" rtl="0" algn="l">
              <a:spcBef>
                <a:spcPts val="0"/>
              </a:spcBef>
              <a:spcAft>
                <a:spcPts val="0"/>
              </a:spcAft>
              <a:buSzPts val="1100"/>
              <a:buAutoNum type="arabicPeriod"/>
            </a:pPr>
            <a:r>
              <a:rPr lang="en"/>
              <a:t>Art image is hyperlinked.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5a82395b09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g25a82395b09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a:t>
            </a:r>
            <a:r>
              <a:rPr lang="en" u="sng">
                <a:solidFill>
                  <a:schemeClr val="hlink"/>
                </a:solidFill>
                <a:hlinkClick r:id="rId3"/>
              </a:rPr>
              <a:t> here </a:t>
            </a:r>
            <a:endParaRPr/>
          </a:p>
          <a:p>
            <a:pPr indent="-298450" lvl="0" marL="457200" rtl="0" algn="l">
              <a:spcBef>
                <a:spcPts val="0"/>
              </a:spcBef>
              <a:spcAft>
                <a:spcPts val="0"/>
              </a:spcAft>
              <a:buSzPts val="1100"/>
              <a:buAutoNum type="arabicPeriod"/>
            </a:pPr>
            <a:r>
              <a:rPr lang="en"/>
              <a:t>Image hyperlinked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250e189624b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7" name="Google Shape;927;g250e189624b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what they think about the art on the slide.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p>
          <a:p>
            <a:pPr indent="-298450" lvl="0" marL="457200" rtl="0" algn="l">
              <a:spcBef>
                <a:spcPts val="0"/>
              </a:spcBef>
              <a:spcAft>
                <a:spcPts val="0"/>
              </a:spcAft>
              <a:buSzPts val="1100"/>
              <a:buAutoNum type="arabicPeriod"/>
            </a:pPr>
            <a:r>
              <a:rPr lang="en"/>
              <a:t>Image hyperlinked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250e189624b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7" name="Google Shape;937;g250e189624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what they think about the art on the slide.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SOURCE: </a:t>
            </a:r>
            <a:r>
              <a:rPr lang="en" u="sng">
                <a:solidFill>
                  <a:schemeClr val="hlink"/>
                </a:solidFill>
                <a:hlinkClick r:id="rId2"/>
              </a:rPr>
              <a:t>linked here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50e189624b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6" name="Google Shape;946;g250e189624b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notes: </a:t>
            </a:r>
            <a:endParaRPr/>
          </a:p>
          <a:p>
            <a:pPr indent="-298450" lvl="0" marL="457200" rtl="0" algn="l">
              <a:spcBef>
                <a:spcPts val="0"/>
              </a:spcBef>
              <a:spcAft>
                <a:spcPts val="0"/>
              </a:spcAft>
              <a:buClr>
                <a:schemeClr val="dk1"/>
              </a:buClr>
              <a:buSzPts val="1100"/>
              <a:buAutoNum type="arabicPeriod"/>
            </a:pPr>
            <a:r>
              <a:rPr lang="en">
                <a:solidFill>
                  <a:schemeClr val="dk1"/>
                </a:solidFill>
              </a:rPr>
              <a:t>Read the description of the female artist.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Ask students what they think about the art on the slide. </a:t>
            </a:r>
            <a:endParaRPr>
              <a:solidFill>
                <a:schemeClr val="dk1"/>
              </a:solidFill>
            </a:endParaRPr>
          </a:p>
          <a:p>
            <a:pPr indent="-298450" lvl="0" marL="457200" rtl="0" algn="l">
              <a:lnSpc>
                <a:spcPct val="100000"/>
              </a:lnSpc>
              <a:spcBef>
                <a:spcPts val="0"/>
              </a:spcBef>
              <a:spcAft>
                <a:spcPts val="0"/>
              </a:spcAft>
              <a:buSzPts val="1100"/>
              <a:buAutoNum type="arabicPeriod"/>
            </a:pPr>
            <a:r>
              <a:rPr lang="en">
                <a:solidFill>
                  <a:schemeClr val="dk1"/>
                </a:solidFill>
              </a:rPr>
              <a:t>SOURCE: </a:t>
            </a:r>
            <a:r>
              <a:rPr lang="en" u="sng">
                <a:solidFill>
                  <a:schemeClr val="hlink"/>
                </a:solidFill>
                <a:hlinkClick r:id="rId2"/>
              </a:rPr>
              <a:t>linked here </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hyperlink" Target="http://www.youtube.com/watch?v=zWfX5jeF6k4" TargetMode="External"/><Relationship Id="rId4" Type="http://schemas.openxmlformats.org/officeDocument/2006/relationships/image" Target="../media/image89.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0.png"/><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9.png"/><Relationship Id="rId4" Type="http://schemas.openxmlformats.org/officeDocument/2006/relationships/image" Target="../media/image9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17.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21.png"/><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0.png"/><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3.png"/><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23.png"/><Relationship Id="rId4" Type="http://schemas.openxmlformats.org/officeDocument/2006/relationships/image" Target="../media/image9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26.png"/><Relationship Id="rId4" Type="http://schemas.openxmlformats.org/officeDocument/2006/relationships/image" Target="../media/image9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25.png"/><Relationship Id="rId4" Type="http://schemas.openxmlformats.org/officeDocument/2006/relationships/image" Target="../media/image10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116.png"/><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24.png"/><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20.png"/><Relationship Id="rId4" Type="http://schemas.openxmlformats.org/officeDocument/2006/relationships/image" Target="../media/image9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19.png"/><Relationship Id="rId4" Type="http://schemas.openxmlformats.org/officeDocument/2006/relationships/image" Target="../media/image115.png"/><Relationship Id="rId5" Type="http://schemas.openxmlformats.org/officeDocument/2006/relationships/image" Target="../media/image12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06.png"/><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12.png"/><Relationship Id="rId4" Type="http://schemas.openxmlformats.org/officeDocument/2006/relationships/image" Target="../media/image114.png"/><Relationship Id="rId5" Type="http://schemas.openxmlformats.org/officeDocument/2006/relationships/image" Target="../media/image111.png"/><Relationship Id="rId6" Type="http://schemas.openxmlformats.org/officeDocument/2006/relationships/image" Target="../media/image12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hyperlink" Target="https://www.youtube.com/watch?v=CwKWM7zkve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7.png"/><Relationship Id="rId4" Type="http://schemas.openxmlformats.org/officeDocument/2006/relationships/hyperlink" Target="https://www.youtube.com/watch?v=3rNhZu3ttIU"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png"/><Relationship Id="rId4" Type="http://schemas.openxmlformats.org/officeDocument/2006/relationships/image" Target="../media/image49.png"/><Relationship Id="rId10" Type="http://schemas.openxmlformats.org/officeDocument/2006/relationships/image" Target="../media/image54.png"/><Relationship Id="rId9"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65.png"/><Relationship Id="rId8"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5.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www.youtube.com/watch?v=HGEMscZE5dY" TargetMode="External"/><Relationship Id="rId4" Type="http://schemas.openxmlformats.org/officeDocument/2006/relationships/image" Target="../media/image7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hyperlink" Target="https://nationalwomenshistoryalliance.org/resources/womens-rights-movement/suffragents-men-who-worked-for-womens-suffrage/" TargetMode="External"/><Relationship Id="rId4" Type="http://schemas.openxmlformats.org/officeDocument/2006/relationships/image" Target="../media/image5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7.png"/><Relationship Id="rId4" Type="http://schemas.openxmlformats.org/officeDocument/2006/relationships/hyperlink" Target="https://www.meneesewall.com/womens-suffrage-3"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0.png"/><Relationship Id="rId4" Type="http://schemas.openxmlformats.org/officeDocument/2006/relationships/image" Target="../media/image58.png"/><Relationship Id="rId10" Type="http://schemas.openxmlformats.org/officeDocument/2006/relationships/image" Target="../media/image68.png"/><Relationship Id="rId9" Type="http://schemas.openxmlformats.org/officeDocument/2006/relationships/image" Target="../media/image67.png"/><Relationship Id="rId5" Type="http://schemas.openxmlformats.org/officeDocument/2006/relationships/image" Target="../media/image74.png"/><Relationship Id="rId6" Type="http://schemas.openxmlformats.org/officeDocument/2006/relationships/image" Target="../media/image61.png"/><Relationship Id="rId7" Type="http://schemas.openxmlformats.org/officeDocument/2006/relationships/image" Target="../media/image64.png"/><Relationship Id="rId8"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www.smithsonianmag.com/smithsonian-institution/thank-world-war-ii-era-film-star-your-wi-fi-180971584/" TargetMode="External"/><Relationship Id="rId4" Type="http://schemas.openxmlformats.org/officeDocument/2006/relationships/hyperlink" Target="https://www.forbes.com/sites/shivaunefield/2018/02/28/hedy-lamarr-the-incredible-mind-behind-secure-wi-fi-gps-bluetooth/" TargetMode="External"/><Relationship Id="rId5" Type="http://schemas.openxmlformats.org/officeDocument/2006/relationships/image" Target="../media/image7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hyperlink" Target="https://www.npr.org/2017/07/25/536835744/alabama-woman-stuck-in-nyc-traffic-in-1902-invented-the-windshield-wiper" TargetMode="External"/><Relationship Id="rId4" Type="http://schemas.openxmlformats.org/officeDocument/2006/relationships/hyperlink" Target="https://patentimages.storage.googleapis.com/25/46/86/ce9bd7d1d6a2bd/US743801.pdf" TargetMode="External"/><Relationship Id="rId5" Type="http://schemas.openxmlformats.org/officeDocument/2006/relationships/image" Target="../media/image69.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s://www.technologyreview.com/s/609692/the-remarkable-career-of-shirley-ann-jackson/" TargetMode="External"/><Relationship Id="rId4" Type="http://schemas.openxmlformats.org/officeDocument/2006/relationships/hyperlink" Target="http://www.black-inventor.com/Dr-Shirley-Jackson.asp" TargetMode="External"/><Relationship Id="rId5" Type="http://schemas.openxmlformats.org/officeDocument/2006/relationships/image" Target="../media/image7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www.fatherly.com/love-money/marie-van-brittan-brown/" TargetMode="External"/><Relationship Id="rId4" Type="http://schemas.openxmlformats.org/officeDocument/2006/relationships/hyperlink" Target="https://youtu.be/JbgnIZ0CNX8" TargetMode="External"/><Relationship Id="rId5" Type="http://schemas.openxmlformats.org/officeDocument/2006/relationships/hyperlink" Target="https://youtu.be/2DSvSzJgOTY" TargetMode="External"/><Relationship Id="rId6"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hyperlink" Target="https://www.nationalgeographic.com/animals/invertebrates/a/argonaut/" TargetMode="External"/><Relationship Id="rId4" Type="http://schemas.openxmlformats.org/officeDocument/2006/relationships/hyperlink" Target="https://www.britannica.com/biography/Jeanne-Villepreux-Power" TargetMode="External"/><Relationship Id="rId5" Type="http://schemas.openxmlformats.org/officeDocument/2006/relationships/hyperlink" Target="https://www.smithsonianmag.com/smart-news/19th-century-shipwreck-might-be-why-famous-female-naturalists-name-faded-obscurity-180955468/" TargetMode="External"/><Relationship Id="rId6" Type="http://schemas.openxmlformats.org/officeDocument/2006/relationships/hyperlink" Target="https://www.youtube.com/watch?v=9FaXi_vKFlI" TargetMode="External"/><Relationship Id="rId7" Type="http://schemas.openxmlformats.org/officeDocument/2006/relationships/image" Target="../media/image7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www.thoughtco.com/josephine-cochran-dishwasher-4071171" TargetMode="External"/><Relationship Id="rId4" Type="http://schemas.openxmlformats.org/officeDocument/2006/relationships/hyperlink" Target="https://www.independent.co.uk/life-style/gadgets-and-tech/features/the-secret-history-of-the-dishwasher-2119320.html" TargetMode="External"/><Relationship Id="rId5" Type="http://schemas.openxmlformats.org/officeDocument/2006/relationships/image" Target="../media/image8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hyperlink" Target="https://news.yale.edu/2017/02/10/grace-murray-hopper-1906-1992-legacy-innovation-and-service" TargetMode="External"/><Relationship Id="rId4" Type="http://schemas.openxmlformats.org/officeDocument/2006/relationships/hyperlink" Target="https://www.bbc.com/news/business-38677721" TargetMode="External"/><Relationship Id="rId5" Type="http://schemas.openxmlformats.org/officeDocument/2006/relationships/image" Target="../media/image7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hyperlink" Target="https://www.nytimes.com/2018/09/05/obituaries/melitta-bentz-overlooked.html" TargetMode="External"/><Relationship Id="rId4" Type="http://schemas.openxmlformats.org/officeDocument/2006/relationships/image" Target="../media/image7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hyperlink" Target="https://obamawhitehouse.archives.gov/women-in-stem" TargetMode="Externa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9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2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55.png"/><Relationship Id="rId4" Type="http://schemas.openxmlformats.org/officeDocument/2006/relationships/image" Target="../media/image7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interactive.unwomen.org/multimedia/timeline/womenunite/en/index.html#/" TargetMode="Externa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hyperlink" Target="http://www.youtube.com/watch?v=P7c6i-R6gFY" TargetMode="External"/><Relationship Id="rId4" Type="http://schemas.openxmlformats.org/officeDocument/2006/relationships/image" Target="../media/image88.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png"/><Relationship Id="rId4" Type="http://schemas.openxmlformats.org/officeDocument/2006/relationships/image" Target="../media/image87.png"/><Relationship Id="rId5" Type="http://schemas.openxmlformats.org/officeDocument/2006/relationships/image" Target="../media/image80.png"/><Relationship Id="rId6" Type="http://schemas.openxmlformats.org/officeDocument/2006/relationships/image" Target="../media/image8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01.png"/><Relationship Id="rId4" Type="http://schemas.openxmlformats.org/officeDocument/2006/relationships/hyperlink" Target="https://artsandculture.google.com/asset/frieda-and-diego-rivera/pAGW_uPdEDd_uw?hl=en&amp;ms=%7B%22x%22%3A0.5%2C%22y%22%3A0.5%2C%22z%22%3A7.966155208937071%2C%22size%22%3A%7B%22width%22%3A2.6125762069357923%2C%22height%22%3A1.2375165539863568%7D%7D" TargetMode="External"/><Relationship Id="rId5" Type="http://schemas.openxmlformats.org/officeDocument/2006/relationships/image" Target="../media/image7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5.png"/><Relationship Id="rId4" Type="http://schemas.openxmlformats.org/officeDocument/2006/relationships/hyperlink" Target="https://uploads8.wikiart.org/images/georgia-o-keeffe/red-canna-3.jpg" TargetMode="External"/><Relationship Id="rId5" Type="http://schemas.openxmlformats.org/officeDocument/2006/relationships/image" Target="../media/image10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03.png"/><Relationship Id="rId4" Type="http://schemas.openxmlformats.org/officeDocument/2006/relationships/hyperlink" Target="https://uploads4.wikiart.org/images/yayoi-kusama/flowers-1983.jpg!Blog.jpg" TargetMode="External"/><Relationship Id="rId5" Type="http://schemas.openxmlformats.org/officeDocument/2006/relationships/image" Target="../media/image8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s://encrypted-tbn2.gstatic.com/images?q=tbn:ANd9GcSOa1srUs95vt0knwf99fQhRRGQAPV9LGhzszPoqfLO-PSy5x1h" TargetMode="External"/><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55.png"/><Relationship Id="rId4" Type="http://schemas.openxmlformats.org/officeDocument/2006/relationships/hyperlink" Target="https://www.nytimes.com/2016/03/20/arts/design/alma-thomas-abstractions-inspired-by-a-firm-grasp-of-reality.html" TargetMode="External"/><Relationship Id="rId5" Type="http://schemas.openxmlformats.org/officeDocument/2006/relationships/image" Target="../media/image8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2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51" name="Shape 51"/>
        <p:cNvGrpSpPr/>
        <p:nvPr/>
      </p:nvGrpSpPr>
      <p:grpSpPr>
        <a:xfrm>
          <a:off x="0" y="0"/>
          <a:ext cx="0" cy="0"/>
          <a:chOff x="0" y="0"/>
          <a:chExt cx="0" cy="0"/>
        </a:xfrm>
      </p:grpSpPr>
      <p:sp>
        <p:nvSpPr>
          <p:cNvPr id="52" name="Google Shape;52;p12"/>
          <p:cNvSpPr txBox="1"/>
          <p:nvPr>
            <p:ph type="ctrTitle"/>
          </p:nvPr>
        </p:nvSpPr>
        <p:spPr>
          <a:xfrm>
            <a:off x="690725" y="2331375"/>
            <a:ext cx="4146000" cy="1231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Unveiled</a:t>
            </a:r>
            <a:endParaRPr b="1" sz="4800">
              <a:solidFill>
                <a:schemeClr val="lt1"/>
              </a:solidFill>
              <a:latin typeface="Roboto Condensed"/>
              <a:ea typeface="Roboto Condensed"/>
              <a:cs typeface="Roboto Condensed"/>
              <a:sym typeface="Roboto Condensed"/>
            </a:endParaRPr>
          </a:p>
        </p:txBody>
      </p:sp>
      <p:cxnSp>
        <p:nvCxnSpPr>
          <p:cNvPr id="53" name="Google Shape;53;p12"/>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54" name="Google Shape;54;p12"/>
          <p:cNvPicPr preferRelativeResize="0"/>
          <p:nvPr/>
        </p:nvPicPr>
        <p:blipFill rotWithShape="1">
          <a:blip r:embed="rId3">
            <a:alphaModFix/>
          </a:blip>
          <a:srcRect b="30219" l="-822" r="18617" t="3379"/>
          <a:stretch/>
        </p:blipFill>
        <p:spPr>
          <a:xfrm>
            <a:off x="4863651" y="1685926"/>
            <a:ext cx="4280349" cy="3457574"/>
          </a:xfrm>
          <a:prstGeom prst="rect">
            <a:avLst/>
          </a:prstGeom>
          <a:noFill/>
          <a:ln>
            <a:noFill/>
          </a:ln>
        </p:spPr>
      </p:pic>
      <p:pic>
        <p:nvPicPr>
          <p:cNvPr id="55" name="Google Shape;55;p12"/>
          <p:cNvPicPr preferRelativeResize="0"/>
          <p:nvPr/>
        </p:nvPicPr>
        <p:blipFill>
          <a:blip r:embed="rId4">
            <a:alphaModFix/>
          </a:blip>
          <a:stretch>
            <a:fillRect/>
          </a:stretch>
        </p:blipFill>
        <p:spPr>
          <a:xfrm>
            <a:off x="5489036" y="1809270"/>
            <a:ext cx="3029574" cy="3029574"/>
          </a:xfrm>
          <a:prstGeom prst="rect">
            <a:avLst/>
          </a:prstGeom>
          <a:noFill/>
          <a:ln>
            <a:noFill/>
          </a:ln>
        </p:spPr>
      </p:pic>
      <p:pic>
        <p:nvPicPr>
          <p:cNvPr id="56" name="Google Shape;56;p12"/>
          <p:cNvPicPr preferRelativeResize="0"/>
          <p:nvPr/>
        </p:nvPicPr>
        <p:blipFill rotWithShape="1">
          <a:blip r:embed="rId5">
            <a:alphaModFix/>
          </a:blip>
          <a:srcRect b="0" l="0" r="0" t="0"/>
          <a:stretch/>
        </p:blipFill>
        <p:spPr>
          <a:xfrm>
            <a:off x="690729" y="1064375"/>
            <a:ext cx="3180500" cy="948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38" name="Google Shape;138;p2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39" name="Google Shape;139;p21"/>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40" name="Google Shape;140;p21"/>
          <p:cNvPicPr preferRelativeResize="0"/>
          <p:nvPr/>
        </p:nvPicPr>
        <p:blipFill rotWithShape="1">
          <a:blip r:embed="rId3">
            <a:alphaModFix/>
          </a:blip>
          <a:srcRect b="48667" l="0" r="0" t="0"/>
          <a:stretch/>
        </p:blipFill>
        <p:spPr>
          <a:xfrm>
            <a:off x="953825" y="1418068"/>
            <a:ext cx="7236350" cy="286257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1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958" name="Google Shape;958;p11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959" name="Google Shape;959;p111"/>
          <p:cNvGraphicFramePr/>
          <p:nvPr/>
        </p:nvGraphicFramePr>
        <p:xfrm>
          <a:off x="656488" y="1247588"/>
          <a:ext cx="3000000" cy="3000000"/>
        </p:xfrm>
        <a:graphic>
          <a:graphicData uri="http://schemas.openxmlformats.org/drawingml/2006/table">
            <a:tbl>
              <a:tblPr>
                <a:noFill/>
                <a:tableStyleId>{E9AE4293-603A-4701-BA71-A48E84505274}</a:tableStyleId>
              </a:tblPr>
              <a:tblGrid>
                <a:gridCol w="7722625"/>
              </a:tblGrid>
              <a:tr h="3646675">
                <a:tc>
                  <a:txBody>
                    <a:bodyPr/>
                    <a:lstStyle/>
                    <a:p>
                      <a:pPr indent="0" lvl="0" marL="0" rtl="0" algn="l">
                        <a:lnSpc>
                          <a:spcPct val="90000"/>
                        </a:lnSpc>
                        <a:spcBef>
                          <a:spcPts val="0"/>
                        </a:spcBef>
                        <a:spcAft>
                          <a:spcPts val="0"/>
                        </a:spcAft>
                        <a:buNone/>
                      </a:pPr>
                      <a:r>
                        <a:rPr lang="en" sz="2400">
                          <a:solidFill>
                            <a:srgbClr val="1F3A93"/>
                          </a:solidFill>
                          <a:latin typeface="Roboto"/>
                          <a:ea typeface="Roboto"/>
                          <a:cs typeface="Roboto"/>
                          <a:sym typeface="Roboto"/>
                        </a:rPr>
                        <a:t>It’s your turn to become an artist! </a:t>
                      </a:r>
                      <a:endParaRPr sz="2400">
                        <a:solidFill>
                          <a:srgbClr val="1F3A93"/>
                        </a:solidFill>
                        <a:latin typeface="Roboto"/>
                        <a:ea typeface="Roboto"/>
                        <a:cs typeface="Roboto"/>
                        <a:sym typeface="Roboto"/>
                      </a:endParaRPr>
                    </a:p>
                    <a:p>
                      <a:pPr indent="0" lvl="0" marL="0" rtl="0" algn="l">
                        <a:lnSpc>
                          <a:spcPct val="90000"/>
                        </a:lnSpc>
                        <a:spcBef>
                          <a:spcPts val="0"/>
                        </a:spcBef>
                        <a:spcAft>
                          <a:spcPts val="0"/>
                        </a:spcAft>
                        <a:buNone/>
                      </a:pPr>
                      <a:r>
                        <a:t/>
                      </a:r>
                      <a:endParaRPr sz="2400">
                        <a:solidFill>
                          <a:srgbClr val="1F3A93"/>
                        </a:solidFill>
                        <a:latin typeface="Roboto"/>
                        <a:ea typeface="Roboto"/>
                        <a:cs typeface="Roboto"/>
                        <a:sym typeface="Roboto"/>
                      </a:endParaRPr>
                    </a:p>
                    <a:p>
                      <a:pPr indent="-177800" lvl="0" marL="228600" rtl="0" algn="l">
                        <a:lnSpc>
                          <a:spcPct val="90000"/>
                        </a:lnSpc>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Choose between an abstract shape or draw a landscape, animal, etc</a:t>
                      </a:r>
                      <a:endParaRPr sz="2400">
                        <a:solidFill>
                          <a:srgbClr val="1F3A93"/>
                        </a:solidFill>
                        <a:latin typeface="Roboto"/>
                        <a:ea typeface="Roboto"/>
                        <a:cs typeface="Roboto"/>
                        <a:sym typeface="Roboto"/>
                      </a:endParaRPr>
                    </a:p>
                    <a:p>
                      <a:pPr indent="-1778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Whichever you choose you must:</a:t>
                      </a:r>
                      <a:endParaRPr sz="2400">
                        <a:solidFill>
                          <a:srgbClr val="1F3A93"/>
                        </a:solidFill>
                        <a:latin typeface="Roboto"/>
                        <a:ea typeface="Roboto"/>
                        <a:cs typeface="Roboto"/>
                        <a:sym typeface="Roboto"/>
                      </a:endParaRPr>
                    </a:p>
                    <a:p>
                      <a:pPr indent="-177800" lvl="1" marL="685800" rtl="0" algn="l">
                        <a:lnSpc>
                          <a:spcPct val="90000"/>
                        </a:lnSpc>
                        <a:spcBef>
                          <a:spcPts val="5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Use bright, bold colors</a:t>
                      </a:r>
                      <a:endParaRPr sz="2400">
                        <a:solidFill>
                          <a:srgbClr val="1F3A93"/>
                        </a:solidFill>
                        <a:latin typeface="Roboto"/>
                        <a:ea typeface="Roboto"/>
                        <a:cs typeface="Roboto"/>
                        <a:sym typeface="Roboto"/>
                      </a:endParaRPr>
                    </a:p>
                    <a:p>
                      <a:pPr indent="-177800" lvl="1" marL="685800" rtl="0" algn="l">
                        <a:lnSpc>
                          <a:spcPct val="90000"/>
                        </a:lnSpc>
                        <a:spcBef>
                          <a:spcPts val="5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Use Alma Thomas’ signature style of dots/dashes with space in between </a:t>
                      </a:r>
                      <a:endParaRPr sz="2400">
                        <a:solidFill>
                          <a:srgbClr val="1F3A93"/>
                        </a:solidFill>
                        <a:latin typeface="Roboto"/>
                        <a:ea typeface="Roboto"/>
                        <a:cs typeface="Roboto"/>
                        <a:sym typeface="Roboto"/>
                      </a:endParaRPr>
                    </a:p>
                    <a:p>
                      <a:pPr indent="-177800" lvl="1" marL="685800" rtl="0" algn="l">
                        <a:lnSpc>
                          <a:spcPct val="90000"/>
                        </a:lnSpc>
                        <a:spcBef>
                          <a:spcPts val="5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Cover the entire paper</a:t>
                      </a:r>
                      <a:endParaRPr sz="24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1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965" name="Google Shape;965;p11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966" name="Google Shape;966;p112"/>
          <p:cNvGraphicFramePr/>
          <p:nvPr/>
        </p:nvGraphicFramePr>
        <p:xfrm>
          <a:off x="1433400" y="226420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How does your artwork represent you? </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967" name="Google Shape;967;p112"/>
          <p:cNvSpPr txBox="1"/>
          <p:nvPr>
            <p:ph idx="1" type="body"/>
          </p:nvPr>
        </p:nvSpPr>
        <p:spPr>
          <a:xfrm>
            <a:off x="228100" y="1068300"/>
            <a:ext cx="7428000" cy="4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968" name="Google Shape;968;p112"/>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972" name="Shape 972"/>
        <p:cNvGrpSpPr/>
        <p:nvPr/>
      </p:nvGrpSpPr>
      <p:grpSpPr>
        <a:xfrm>
          <a:off x="0" y="0"/>
          <a:ext cx="0" cy="0"/>
          <a:chOff x="0" y="0"/>
          <a:chExt cx="0" cy="0"/>
        </a:xfrm>
      </p:grpSpPr>
      <p:pic>
        <p:nvPicPr>
          <p:cNvPr id="973" name="Google Shape;973;p11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974" name="Google Shape;974;p113"/>
          <p:cNvSpPr txBox="1"/>
          <p:nvPr>
            <p:ph type="ctrTitle"/>
          </p:nvPr>
        </p:nvSpPr>
        <p:spPr>
          <a:xfrm>
            <a:off x="597375" y="2126526"/>
            <a:ext cx="4887300" cy="123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Day 5 </a:t>
            </a:r>
            <a:endParaRPr b="1" sz="4800">
              <a:solidFill>
                <a:schemeClr val="lt1"/>
              </a:solidFill>
              <a:latin typeface="Roboto Condensed"/>
              <a:ea typeface="Roboto Condensed"/>
              <a:cs typeface="Roboto Condensed"/>
              <a:sym typeface="Roboto Condensed"/>
            </a:endParaRPr>
          </a:p>
        </p:txBody>
      </p:sp>
      <p:sp>
        <p:nvSpPr>
          <p:cNvPr id="975" name="Google Shape;975;p113"/>
          <p:cNvSpPr txBox="1"/>
          <p:nvPr>
            <p:ph idx="1" type="subTitle"/>
          </p:nvPr>
        </p:nvSpPr>
        <p:spPr>
          <a:xfrm>
            <a:off x="597375" y="3358021"/>
            <a:ext cx="4025100" cy="7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chemeClr val="lt1"/>
                </a:solidFill>
                <a:latin typeface="Raleway Medium"/>
                <a:ea typeface="Raleway Medium"/>
                <a:cs typeface="Raleway Medium"/>
                <a:sym typeface="Raleway Medium"/>
              </a:rPr>
              <a:t>Women in Sports</a:t>
            </a:r>
            <a:endParaRPr sz="2600">
              <a:solidFill>
                <a:schemeClr val="lt1"/>
              </a:solidFill>
              <a:latin typeface="Raleway Medium"/>
              <a:ea typeface="Raleway Medium"/>
              <a:cs typeface="Raleway Medium"/>
              <a:sym typeface="Raleway Medium"/>
            </a:endParaRPr>
          </a:p>
        </p:txBody>
      </p:sp>
      <p:cxnSp>
        <p:nvCxnSpPr>
          <p:cNvPr id="976" name="Google Shape;976;p113"/>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977" name="Google Shape;977;p113"/>
          <p:cNvPicPr preferRelativeResize="0"/>
          <p:nvPr/>
        </p:nvPicPr>
        <p:blipFill rotWithShape="1">
          <a:blip r:embed="rId4">
            <a:alphaModFix/>
          </a:blip>
          <a:srcRect b="0" l="0" r="0" t="0"/>
          <a:stretch/>
        </p:blipFill>
        <p:spPr>
          <a:xfrm>
            <a:off x="690729" y="1064375"/>
            <a:ext cx="3180500" cy="948975"/>
          </a:xfrm>
          <a:prstGeom prst="rect">
            <a:avLst/>
          </a:prstGeom>
          <a:noFill/>
          <a:ln>
            <a:noFill/>
          </a:ln>
        </p:spPr>
      </p:pic>
      <p:pic>
        <p:nvPicPr>
          <p:cNvPr id="978" name="Google Shape;978;p113"/>
          <p:cNvPicPr preferRelativeResize="0"/>
          <p:nvPr/>
        </p:nvPicPr>
        <p:blipFill>
          <a:blip r:embed="rId5">
            <a:alphaModFix/>
          </a:blip>
          <a:stretch>
            <a:fillRect/>
          </a:stretch>
        </p:blipFill>
        <p:spPr>
          <a:xfrm>
            <a:off x="5408325" y="755327"/>
            <a:ext cx="3517025" cy="35170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1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984" name="Google Shape;984;p11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85" name="Google Shape;985;p114"/>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986" name="Google Shape;986;p114"/>
          <p:cNvGraphicFramePr/>
          <p:nvPr/>
        </p:nvGraphicFramePr>
        <p:xfrm>
          <a:off x="1409625" y="239992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solidFill>
                            <a:srgbClr val="1F3A93"/>
                          </a:solidFill>
                          <a:latin typeface="Roboto"/>
                          <a:ea typeface="Roboto"/>
                          <a:cs typeface="Roboto"/>
                          <a:sym typeface="Roboto"/>
                        </a:rPr>
                        <a:t>What is your favorite sport?</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1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992" name="Google Shape;992;p11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93" name="Google Shape;993;p115"/>
          <p:cNvSpPr txBox="1"/>
          <p:nvPr>
            <p:ph idx="1" type="body"/>
          </p:nvPr>
        </p:nvSpPr>
        <p:spPr>
          <a:xfrm>
            <a:off x="287925" y="1163500"/>
            <a:ext cx="8520600" cy="360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role of Women in Sports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Learn about important female sports figures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Create your own sport</a:t>
            </a:r>
            <a:endParaRPr b="1" sz="2200">
              <a:solidFill>
                <a:srgbClr val="00B2A9"/>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solidFill>
                <a:srgbClr val="414143"/>
              </a:solidFill>
              <a:latin typeface="Roboto"/>
              <a:ea typeface="Roboto"/>
              <a:cs typeface="Roboto"/>
              <a:sym typeface="Roboto"/>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11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999" name="Google Shape;999;p116"/>
          <p:cNvSpPr txBox="1"/>
          <p:nvPr>
            <p:ph idx="1" type="body"/>
          </p:nvPr>
        </p:nvSpPr>
        <p:spPr>
          <a:xfrm>
            <a:off x="311700" y="1414750"/>
            <a:ext cx="8520600" cy="28596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Women in Sports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Create a New Sport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000" name="Google Shape;1000;p11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11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LESSON - Dream Crazy</a:t>
            </a:r>
            <a:endParaRPr b="1">
              <a:solidFill>
                <a:srgbClr val="1F3A93"/>
              </a:solidFill>
              <a:latin typeface="Roboto Condensed"/>
              <a:ea typeface="Roboto Condensed"/>
              <a:cs typeface="Roboto Condensed"/>
              <a:sym typeface="Roboto Condensed"/>
            </a:endParaRPr>
          </a:p>
        </p:txBody>
      </p:sp>
      <p:cxnSp>
        <p:nvCxnSpPr>
          <p:cNvPr id="1006" name="Google Shape;1006;p11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descr="About Campaign:&#10;Dream Crazier shines a spotlight on female athletes who have broken barriers, brought people together through their performance and inspired generations of athletes to chase after their dreams.&#10;&#10;&#10;Credits-&#10;Client: Nike&#10;Agency: WK&#10;&#10;&#10;&#10;*Note: This Campaign video is not created by us. The creators of this campaign are mentioned below. Being a publishing house, We are just sharing with you to get inspired by the work Creative agencies and brands do. Do not copy or use videos for your promotional/ commercial activities. We will not be responsible for any action taken by the brand or Agency in regard to your use of their video.&#10;&#10;&#10;&#10;Connect with us:&#10;Website: https://campaignsoftheworld.com&#10;Facebook: https://www.facebook.com/campaignsoftheworld&#10;Twitter: https://twitter.com/worldcampaigns&#10;Instagram: https://www.instagram.com/campaignsoftheworld/&#10;Pinterest: https://in.pinterest.com/COTW_Official/&#10;Linkedin: https://www.linkedin.com/company/campaignsoftheworld" id="1007" name="Google Shape;1007;p117" title="Nike - Dream Crazier | #JustDoIt">
            <a:hlinkClick r:id="rId3"/>
          </p:cNvPr>
          <p:cNvPicPr preferRelativeResize="0"/>
          <p:nvPr/>
        </p:nvPicPr>
        <p:blipFill>
          <a:blip r:embed="rId4">
            <a:alphaModFix/>
          </a:blip>
          <a:stretch>
            <a:fillRect/>
          </a:stretch>
        </p:blipFill>
        <p:spPr>
          <a:xfrm>
            <a:off x="1233525" y="1207950"/>
            <a:ext cx="6510400" cy="3662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1000"/>
                                        <p:tgtEl>
                                          <p:spTgt spid="10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1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Althea Gibson</a:t>
            </a:r>
            <a:endParaRPr b="1">
              <a:solidFill>
                <a:srgbClr val="1F3A93"/>
              </a:solidFill>
              <a:latin typeface="Roboto Condensed"/>
              <a:ea typeface="Roboto Condensed"/>
              <a:cs typeface="Roboto Condensed"/>
              <a:sym typeface="Roboto Condensed"/>
            </a:endParaRPr>
          </a:p>
        </p:txBody>
      </p:sp>
      <p:cxnSp>
        <p:nvCxnSpPr>
          <p:cNvPr id="1013" name="Google Shape;1013;p11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14" name="Google Shape;1014;p118"/>
          <p:cNvSpPr txBox="1"/>
          <p:nvPr/>
        </p:nvSpPr>
        <p:spPr>
          <a:xfrm>
            <a:off x="458850" y="1259200"/>
            <a:ext cx="4868700" cy="2927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latin typeface="Roboto"/>
                <a:ea typeface="Roboto"/>
                <a:cs typeface="Roboto"/>
                <a:sym typeface="Roboto"/>
              </a:rPr>
              <a:t>Born in Silver, South Carolina but grew up in Harlem, New York. She was a professional tennis player and golfer. When she was 14 she was a ward of New York City’s Welfare Department. In Late 1958 after winning 56 national and international singles and doubles she retired. First African American tennis player to compete at the U.S. National Championships in 1950 and then the first African American player to compete at Wimbledon in 1951.</a:t>
            </a:r>
            <a:endParaRPr sz="1800">
              <a:solidFill>
                <a:srgbClr val="1F3A93"/>
              </a:solidFill>
              <a:latin typeface="Roboto"/>
              <a:ea typeface="Roboto"/>
              <a:cs typeface="Roboto"/>
              <a:sym typeface="Roboto"/>
            </a:endParaRPr>
          </a:p>
        </p:txBody>
      </p:sp>
      <p:pic>
        <p:nvPicPr>
          <p:cNvPr id="1015" name="Google Shape;1015;p118"/>
          <p:cNvPicPr preferRelativeResize="0"/>
          <p:nvPr/>
        </p:nvPicPr>
        <p:blipFill rotWithShape="1">
          <a:blip r:embed="rId3">
            <a:alphaModFix/>
          </a:blip>
          <a:srcRect b="3513" l="0" r="0" t="3523"/>
          <a:stretch/>
        </p:blipFill>
        <p:spPr>
          <a:xfrm>
            <a:off x="5593375" y="1219750"/>
            <a:ext cx="2700136" cy="3436501"/>
          </a:xfrm>
          <a:prstGeom prst="rect">
            <a:avLst/>
          </a:prstGeom>
          <a:noFill/>
          <a:ln>
            <a:noFill/>
          </a:ln>
        </p:spPr>
      </p:pic>
      <p:pic>
        <p:nvPicPr>
          <p:cNvPr id="1016" name="Google Shape;1016;p118"/>
          <p:cNvPicPr preferRelativeResize="0"/>
          <p:nvPr/>
        </p:nvPicPr>
        <p:blipFill>
          <a:blip r:embed="rId4">
            <a:alphaModFix/>
          </a:blip>
          <a:stretch>
            <a:fillRect/>
          </a:stretch>
        </p:blipFill>
        <p:spPr>
          <a:xfrm>
            <a:off x="3269225" y="3933313"/>
            <a:ext cx="1117824" cy="111782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1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Babe Didrikson Zaharias</a:t>
            </a:r>
            <a:endParaRPr b="1">
              <a:solidFill>
                <a:srgbClr val="1F3A93"/>
              </a:solidFill>
              <a:latin typeface="Roboto Condensed"/>
              <a:ea typeface="Roboto Condensed"/>
              <a:cs typeface="Roboto Condensed"/>
              <a:sym typeface="Roboto Condensed"/>
            </a:endParaRPr>
          </a:p>
        </p:txBody>
      </p:sp>
      <p:cxnSp>
        <p:nvCxnSpPr>
          <p:cNvPr id="1022" name="Google Shape;1022;p11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23" name="Google Shape;1023;p119"/>
          <p:cNvSpPr txBox="1"/>
          <p:nvPr/>
        </p:nvSpPr>
        <p:spPr>
          <a:xfrm>
            <a:off x="458850" y="1259200"/>
            <a:ext cx="48687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The first woman to play in a PGA event, Zaharias competed in the 1938 Los Angeles Open. Only four other women have appeared in PGA events since. She was also accomplished in basketball, track, tennis, baseball, and swimming, and was selected the best female athlete of the first half of the 20th century by the AP. Asked if there was anything she didn't play, Babe responded: "Yeah, dolls."</a:t>
            </a:r>
            <a:endParaRPr sz="1800">
              <a:solidFill>
                <a:srgbClr val="1F3A93"/>
              </a:solidFill>
              <a:latin typeface="Roboto"/>
              <a:ea typeface="Roboto"/>
              <a:cs typeface="Roboto"/>
              <a:sym typeface="Roboto"/>
            </a:endParaRPr>
          </a:p>
        </p:txBody>
      </p:sp>
      <p:pic>
        <p:nvPicPr>
          <p:cNvPr id="1024" name="Google Shape;1024;p119"/>
          <p:cNvPicPr preferRelativeResize="0"/>
          <p:nvPr/>
        </p:nvPicPr>
        <p:blipFill>
          <a:blip r:embed="rId3">
            <a:alphaModFix/>
          </a:blip>
          <a:stretch>
            <a:fillRect/>
          </a:stretch>
        </p:blipFill>
        <p:spPr>
          <a:xfrm>
            <a:off x="5249150" y="1259200"/>
            <a:ext cx="3511650" cy="3414104"/>
          </a:xfrm>
          <a:prstGeom prst="rect">
            <a:avLst/>
          </a:prstGeom>
          <a:noFill/>
          <a:ln>
            <a:noFill/>
          </a:ln>
        </p:spPr>
      </p:pic>
      <p:pic>
        <p:nvPicPr>
          <p:cNvPr id="1025" name="Google Shape;1025;p119"/>
          <p:cNvPicPr preferRelativeResize="0"/>
          <p:nvPr/>
        </p:nvPicPr>
        <p:blipFill>
          <a:blip r:embed="rId4">
            <a:alphaModFix/>
          </a:blip>
          <a:stretch>
            <a:fillRect/>
          </a:stretch>
        </p:blipFill>
        <p:spPr>
          <a:xfrm>
            <a:off x="3123900" y="3844875"/>
            <a:ext cx="1157124" cy="115712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2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Toni Stone</a:t>
            </a:r>
            <a:endParaRPr b="1">
              <a:solidFill>
                <a:srgbClr val="1F3A93"/>
              </a:solidFill>
              <a:latin typeface="Roboto Condensed"/>
              <a:ea typeface="Roboto Condensed"/>
              <a:cs typeface="Roboto Condensed"/>
              <a:sym typeface="Roboto Condensed"/>
            </a:endParaRPr>
          </a:p>
        </p:txBody>
      </p:sp>
      <p:cxnSp>
        <p:nvCxnSpPr>
          <p:cNvPr id="1031" name="Google Shape;1031;p12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32" name="Google Shape;1032;p120"/>
          <p:cNvSpPr txBox="1"/>
          <p:nvPr/>
        </p:nvSpPr>
        <p:spPr>
          <a:xfrm>
            <a:off x="458850" y="1259200"/>
            <a:ext cx="48687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Stone is considered the "female Jackie Robinson," as she was the first woman to play big-league professional baseball. She was signed by the Indianapolis Clowns of the Negro American League in 1953 to play second base. Their previous second baseman? Future Hall of Famer Hank Aaron.</a:t>
            </a:r>
            <a:endParaRPr sz="1800">
              <a:solidFill>
                <a:srgbClr val="1F3A93"/>
              </a:solidFill>
              <a:latin typeface="Roboto"/>
              <a:ea typeface="Roboto"/>
              <a:cs typeface="Roboto"/>
              <a:sym typeface="Roboto"/>
            </a:endParaRPr>
          </a:p>
        </p:txBody>
      </p:sp>
      <p:pic>
        <p:nvPicPr>
          <p:cNvPr id="1033" name="Google Shape;1033;p120"/>
          <p:cNvPicPr preferRelativeResize="0"/>
          <p:nvPr/>
        </p:nvPicPr>
        <p:blipFill rotWithShape="1">
          <a:blip r:embed="rId3">
            <a:alphaModFix/>
          </a:blip>
          <a:srcRect b="0" l="4603" r="4594" t="0"/>
          <a:stretch/>
        </p:blipFill>
        <p:spPr>
          <a:xfrm>
            <a:off x="5249150" y="1259200"/>
            <a:ext cx="3511651" cy="3414104"/>
          </a:xfrm>
          <a:prstGeom prst="rect">
            <a:avLst/>
          </a:prstGeom>
          <a:noFill/>
          <a:ln>
            <a:noFill/>
          </a:ln>
        </p:spPr>
      </p:pic>
      <p:pic>
        <p:nvPicPr>
          <p:cNvPr id="1034" name="Google Shape;1034;p120"/>
          <p:cNvPicPr preferRelativeResize="0"/>
          <p:nvPr/>
        </p:nvPicPr>
        <p:blipFill>
          <a:blip r:embed="rId4">
            <a:alphaModFix/>
          </a:blip>
          <a:stretch>
            <a:fillRect/>
          </a:stretch>
        </p:blipFill>
        <p:spPr>
          <a:xfrm>
            <a:off x="3191900" y="3475850"/>
            <a:ext cx="1522500" cy="1522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46" name="Google Shape;146;p2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47" name="Google Shape;147;p22"/>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48" name="Google Shape;148;p22"/>
          <p:cNvPicPr preferRelativeResize="0"/>
          <p:nvPr/>
        </p:nvPicPr>
        <p:blipFill>
          <a:blip r:embed="rId3">
            <a:alphaModFix/>
          </a:blip>
          <a:stretch>
            <a:fillRect/>
          </a:stretch>
        </p:blipFill>
        <p:spPr>
          <a:xfrm>
            <a:off x="1093925" y="1163500"/>
            <a:ext cx="6908600" cy="36061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12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Billie Jean King</a:t>
            </a:r>
            <a:endParaRPr b="1">
              <a:solidFill>
                <a:srgbClr val="1F3A93"/>
              </a:solidFill>
              <a:latin typeface="Roboto Condensed"/>
              <a:ea typeface="Roboto Condensed"/>
              <a:cs typeface="Roboto Condensed"/>
              <a:sym typeface="Roboto Condensed"/>
            </a:endParaRPr>
          </a:p>
        </p:txBody>
      </p:sp>
      <p:cxnSp>
        <p:nvCxnSpPr>
          <p:cNvPr id="1040" name="Google Shape;1040;p12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41" name="Google Shape;1041;p121"/>
          <p:cNvSpPr txBox="1"/>
          <p:nvPr/>
        </p:nvSpPr>
        <p:spPr>
          <a:xfrm>
            <a:off x="458850" y="1259200"/>
            <a:ext cx="48687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King defeated Bobby Riggs on Mother's Day in the first of two 1973 matches dubbed Battle of the Sexes, landmark moments where a female athlete bested a male head-to-head on a nationwide broadcast. She had staying power too -- 10 years later at Wimbledon, she became the oldest Grand Slam </a:t>
            </a:r>
            <a:r>
              <a:rPr lang="en" sz="1800">
                <a:solidFill>
                  <a:srgbClr val="1F3A93"/>
                </a:solidFill>
                <a:latin typeface="Roboto"/>
                <a:ea typeface="Roboto"/>
                <a:cs typeface="Roboto"/>
                <a:sym typeface="Roboto"/>
              </a:rPr>
              <a:t>semi finalist</a:t>
            </a:r>
            <a:r>
              <a:rPr lang="en" sz="1800">
                <a:solidFill>
                  <a:srgbClr val="1F3A93"/>
                </a:solidFill>
                <a:latin typeface="Roboto"/>
                <a:ea typeface="Roboto"/>
                <a:cs typeface="Roboto"/>
                <a:sym typeface="Roboto"/>
              </a:rPr>
              <a:t> at 39 years, 7 months and 9 days old.</a:t>
            </a:r>
            <a:endParaRPr sz="1800">
              <a:solidFill>
                <a:srgbClr val="1F3A93"/>
              </a:solidFill>
              <a:latin typeface="Roboto"/>
              <a:ea typeface="Roboto"/>
              <a:cs typeface="Roboto"/>
              <a:sym typeface="Roboto"/>
            </a:endParaRPr>
          </a:p>
        </p:txBody>
      </p:sp>
      <p:pic>
        <p:nvPicPr>
          <p:cNvPr id="1042" name="Google Shape;1042;p121"/>
          <p:cNvPicPr preferRelativeResize="0"/>
          <p:nvPr/>
        </p:nvPicPr>
        <p:blipFill rotWithShape="1">
          <a:blip r:embed="rId3">
            <a:alphaModFix/>
          </a:blip>
          <a:srcRect b="0" l="9323" r="9323" t="0"/>
          <a:stretch/>
        </p:blipFill>
        <p:spPr>
          <a:xfrm>
            <a:off x="5423125" y="1259200"/>
            <a:ext cx="3511651" cy="3414104"/>
          </a:xfrm>
          <a:prstGeom prst="rect">
            <a:avLst/>
          </a:prstGeom>
          <a:noFill/>
          <a:ln>
            <a:noFill/>
          </a:ln>
        </p:spPr>
      </p:pic>
      <p:pic>
        <p:nvPicPr>
          <p:cNvPr id="1043" name="Google Shape;1043;p121"/>
          <p:cNvPicPr preferRelativeResize="0"/>
          <p:nvPr/>
        </p:nvPicPr>
        <p:blipFill>
          <a:blip r:embed="rId4">
            <a:alphaModFix/>
          </a:blip>
          <a:stretch>
            <a:fillRect/>
          </a:stretch>
        </p:blipFill>
        <p:spPr>
          <a:xfrm>
            <a:off x="3346475" y="3704476"/>
            <a:ext cx="1225524" cy="1225497"/>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2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Victoria Roche</a:t>
            </a:r>
            <a:endParaRPr b="1">
              <a:solidFill>
                <a:srgbClr val="1F3A93"/>
              </a:solidFill>
              <a:latin typeface="Roboto Condensed"/>
              <a:ea typeface="Roboto Condensed"/>
              <a:cs typeface="Roboto Condensed"/>
              <a:sym typeface="Roboto Condensed"/>
            </a:endParaRPr>
          </a:p>
        </p:txBody>
      </p:sp>
      <p:cxnSp>
        <p:nvCxnSpPr>
          <p:cNvPr id="1049" name="Google Shape;1049;p12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50" name="Google Shape;1050;p122"/>
          <p:cNvSpPr txBox="1"/>
          <p:nvPr/>
        </p:nvSpPr>
        <p:spPr>
          <a:xfrm>
            <a:off x="458850" y="1259200"/>
            <a:ext cx="48687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Roche, originally from Korea and adopted by British parents living in Brussels, was the first girl to play in the Little League World Series in 1984. Little League began allowing girls to play in the late 1970s, and the first to reach the World Series was Roche. She was an outfielder on the Belgium squad, which also included her brother Jeremy. Other girls have followed in her footsteps.</a:t>
            </a:r>
            <a:endParaRPr sz="1800">
              <a:solidFill>
                <a:srgbClr val="1F3A93"/>
              </a:solidFill>
              <a:latin typeface="Roboto"/>
              <a:ea typeface="Roboto"/>
              <a:cs typeface="Roboto"/>
              <a:sym typeface="Roboto"/>
            </a:endParaRPr>
          </a:p>
        </p:txBody>
      </p:sp>
      <p:pic>
        <p:nvPicPr>
          <p:cNvPr id="1051" name="Google Shape;1051;p122"/>
          <p:cNvPicPr preferRelativeResize="0"/>
          <p:nvPr/>
        </p:nvPicPr>
        <p:blipFill rotWithShape="1">
          <a:blip r:embed="rId3">
            <a:alphaModFix/>
          </a:blip>
          <a:srcRect b="0" l="17550" r="17543" t="0"/>
          <a:stretch/>
        </p:blipFill>
        <p:spPr>
          <a:xfrm>
            <a:off x="5423125" y="1259200"/>
            <a:ext cx="3511650" cy="3414103"/>
          </a:xfrm>
          <a:prstGeom prst="rect">
            <a:avLst/>
          </a:prstGeom>
          <a:noFill/>
          <a:ln>
            <a:noFill/>
          </a:ln>
        </p:spPr>
      </p:pic>
      <p:pic>
        <p:nvPicPr>
          <p:cNvPr id="1052" name="Google Shape;1052;p122"/>
          <p:cNvPicPr preferRelativeResize="0"/>
          <p:nvPr/>
        </p:nvPicPr>
        <p:blipFill>
          <a:blip r:embed="rId4">
            <a:alphaModFix/>
          </a:blip>
          <a:stretch>
            <a:fillRect/>
          </a:stretch>
        </p:blipFill>
        <p:spPr>
          <a:xfrm>
            <a:off x="3191900" y="3475850"/>
            <a:ext cx="1522500" cy="1522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2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Nancy Lieberman</a:t>
            </a:r>
            <a:endParaRPr b="1">
              <a:solidFill>
                <a:srgbClr val="1F3A93"/>
              </a:solidFill>
              <a:latin typeface="Roboto Condensed"/>
              <a:ea typeface="Roboto Condensed"/>
              <a:cs typeface="Roboto Condensed"/>
              <a:sym typeface="Roboto Condensed"/>
            </a:endParaRPr>
          </a:p>
        </p:txBody>
      </p:sp>
      <p:cxnSp>
        <p:nvCxnSpPr>
          <p:cNvPr id="1058" name="Google Shape;1058;p12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59" name="Google Shape;1059;p123"/>
          <p:cNvSpPr txBox="1"/>
          <p:nvPr/>
        </p:nvSpPr>
        <p:spPr>
          <a:xfrm>
            <a:off x="458850" y="1259200"/>
            <a:ext cx="48687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Lieberman has been a pioneer since she was 17 and made the U.S. Olympic team for the 1976 Montreal Games. She became the first woman in a men's pro league in 1986 with the Springfield Fame of the United States Basketball League. When the WNBA started, she returned as a player, and played one last game in 2008, at age 50.</a:t>
            </a:r>
            <a:endParaRPr sz="1800">
              <a:solidFill>
                <a:srgbClr val="1F3A93"/>
              </a:solidFill>
              <a:latin typeface="Roboto"/>
              <a:ea typeface="Roboto"/>
              <a:cs typeface="Roboto"/>
              <a:sym typeface="Roboto"/>
            </a:endParaRPr>
          </a:p>
        </p:txBody>
      </p:sp>
      <p:pic>
        <p:nvPicPr>
          <p:cNvPr id="1060" name="Google Shape;1060;p123"/>
          <p:cNvPicPr preferRelativeResize="0"/>
          <p:nvPr/>
        </p:nvPicPr>
        <p:blipFill rotWithShape="1">
          <a:blip r:embed="rId3">
            <a:alphaModFix/>
          </a:blip>
          <a:srcRect b="0" l="17595" r="17595" t="0"/>
          <a:stretch/>
        </p:blipFill>
        <p:spPr>
          <a:xfrm>
            <a:off x="5423125" y="1259200"/>
            <a:ext cx="3511650" cy="3414104"/>
          </a:xfrm>
          <a:prstGeom prst="rect">
            <a:avLst/>
          </a:prstGeom>
          <a:noFill/>
          <a:ln>
            <a:noFill/>
          </a:ln>
        </p:spPr>
      </p:pic>
      <p:pic>
        <p:nvPicPr>
          <p:cNvPr id="1061" name="Google Shape;1061;p123"/>
          <p:cNvPicPr preferRelativeResize="0"/>
          <p:nvPr/>
        </p:nvPicPr>
        <p:blipFill>
          <a:blip r:embed="rId4">
            <a:alphaModFix/>
          </a:blip>
          <a:stretch>
            <a:fillRect/>
          </a:stretch>
        </p:blipFill>
        <p:spPr>
          <a:xfrm>
            <a:off x="2701475" y="3361750"/>
            <a:ext cx="1636575" cy="16365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2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Manon Rheaume</a:t>
            </a:r>
            <a:endParaRPr b="1">
              <a:solidFill>
                <a:srgbClr val="1F3A93"/>
              </a:solidFill>
              <a:latin typeface="Roboto Condensed"/>
              <a:ea typeface="Roboto Condensed"/>
              <a:cs typeface="Roboto Condensed"/>
              <a:sym typeface="Roboto Condensed"/>
            </a:endParaRPr>
          </a:p>
        </p:txBody>
      </p:sp>
      <p:cxnSp>
        <p:nvCxnSpPr>
          <p:cNvPr id="1067" name="Google Shape;1067;p12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68" name="Google Shape;1068;p124"/>
          <p:cNvSpPr txBox="1"/>
          <p:nvPr/>
        </p:nvSpPr>
        <p:spPr>
          <a:xfrm>
            <a:off x="458850" y="1259200"/>
            <a:ext cx="48687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A scout sent videotape of Rheaume to the Tampa Bay Lightning, she was invited to camp, and made her debut against the Blues in 1992. It was the first appearance by a woman in an NHL preseason game. "This changed my life basically and took my life in a different direction than I was planning to go," said Rheaume, who won silver for Canada in the 1998 Winter Olympics.</a:t>
            </a:r>
            <a:endParaRPr sz="1800">
              <a:solidFill>
                <a:srgbClr val="1F3A93"/>
              </a:solidFill>
              <a:latin typeface="Roboto"/>
              <a:ea typeface="Roboto"/>
              <a:cs typeface="Roboto"/>
              <a:sym typeface="Roboto"/>
            </a:endParaRPr>
          </a:p>
        </p:txBody>
      </p:sp>
      <p:pic>
        <p:nvPicPr>
          <p:cNvPr id="1069" name="Google Shape;1069;p124"/>
          <p:cNvPicPr preferRelativeResize="0"/>
          <p:nvPr/>
        </p:nvPicPr>
        <p:blipFill rotWithShape="1">
          <a:blip r:embed="rId3">
            <a:alphaModFix/>
          </a:blip>
          <a:srcRect b="0" l="15166" r="15166" t="0"/>
          <a:stretch/>
        </p:blipFill>
        <p:spPr>
          <a:xfrm>
            <a:off x="5423125" y="1259200"/>
            <a:ext cx="3511650" cy="3414104"/>
          </a:xfrm>
          <a:prstGeom prst="rect">
            <a:avLst/>
          </a:prstGeom>
          <a:noFill/>
          <a:ln>
            <a:noFill/>
          </a:ln>
        </p:spPr>
      </p:pic>
      <p:pic>
        <p:nvPicPr>
          <p:cNvPr id="1070" name="Google Shape;1070;p124"/>
          <p:cNvPicPr preferRelativeResize="0"/>
          <p:nvPr/>
        </p:nvPicPr>
        <p:blipFill>
          <a:blip r:embed="rId4">
            <a:alphaModFix/>
          </a:blip>
          <a:stretch>
            <a:fillRect/>
          </a:stretch>
        </p:blipFill>
        <p:spPr>
          <a:xfrm>
            <a:off x="3628250" y="3672700"/>
            <a:ext cx="1257225" cy="12572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2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Mia Hamm</a:t>
            </a:r>
            <a:endParaRPr b="1">
              <a:solidFill>
                <a:srgbClr val="1F3A93"/>
              </a:solidFill>
              <a:latin typeface="Roboto Condensed"/>
              <a:ea typeface="Roboto Condensed"/>
              <a:cs typeface="Roboto Condensed"/>
              <a:sym typeface="Roboto Condensed"/>
            </a:endParaRPr>
          </a:p>
        </p:txBody>
      </p:sp>
      <p:cxnSp>
        <p:nvCxnSpPr>
          <p:cNvPr id="1076" name="Google Shape;1076;p12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77" name="Google Shape;1077;p125"/>
          <p:cNvSpPr txBox="1"/>
          <p:nvPr/>
        </p:nvSpPr>
        <p:spPr>
          <a:xfrm>
            <a:off x="458850" y="1259200"/>
            <a:ext cx="48687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After suiting up for the US national team at age 15 and winning four NCAA titles at North Carolina, Hamm kept making history during her distinguished international career. She was part of the 1999 World Cup team, the first and only women's team to win it all on home soil, and in 2013 became the first woman inducted into the World Football Hall of Fame.</a:t>
            </a:r>
            <a:endParaRPr sz="1800">
              <a:solidFill>
                <a:srgbClr val="1F3A93"/>
              </a:solidFill>
              <a:latin typeface="Roboto"/>
              <a:ea typeface="Roboto"/>
              <a:cs typeface="Roboto"/>
              <a:sym typeface="Roboto"/>
            </a:endParaRPr>
          </a:p>
        </p:txBody>
      </p:sp>
      <p:pic>
        <p:nvPicPr>
          <p:cNvPr id="1078" name="Google Shape;1078;p125"/>
          <p:cNvPicPr preferRelativeResize="0"/>
          <p:nvPr/>
        </p:nvPicPr>
        <p:blipFill rotWithShape="1">
          <a:blip r:embed="rId3">
            <a:alphaModFix/>
          </a:blip>
          <a:srcRect b="0" l="0" r="0" t="0"/>
          <a:stretch/>
        </p:blipFill>
        <p:spPr>
          <a:xfrm>
            <a:off x="5504225" y="1163500"/>
            <a:ext cx="3328064" cy="3816401"/>
          </a:xfrm>
          <a:prstGeom prst="rect">
            <a:avLst/>
          </a:prstGeom>
          <a:noFill/>
          <a:ln>
            <a:noFill/>
          </a:ln>
        </p:spPr>
      </p:pic>
      <p:pic>
        <p:nvPicPr>
          <p:cNvPr id="1079" name="Google Shape;1079;p125"/>
          <p:cNvPicPr preferRelativeResize="0"/>
          <p:nvPr/>
        </p:nvPicPr>
        <p:blipFill>
          <a:blip r:embed="rId4">
            <a:alphaModFix/>
          </a:blip>
          <a:stretch>
            <a:fillRect/>
          </a:stretch>
        </p:blipFill>
        <p:spPr>
          <a:xfrm>
            <a:off x="2439850" y="3660400"/>
            <a:ext cx="1431300" cy="143130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2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Sarah Attar</a:t>
            </a:r>
            <a:endParaRPr b="1">
              <a:solidFill>
                <a:srgbClr val="1F3A93"/>
              </a:solidFill>
              <a:latin typeface="Roboto Condensed"/>
              <a:ea typeface="Roboto Condensed"/>
              <a:cs typeface="Roboto Condensed"/>
              <a:sym typeface="Roboto Condensed"/>
            </a:endParaRPr>
          </a:p>
        </p:txBody>
      </p:sp>
      <p:cxnSp>
        <p:nvCxnSpPr>
          <p:cNvPr id="1085" name="Google Shape;1085;p12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86" name="Google Shape;1086;p126"/>
          <p:cNvSpPr txBox="1"/>
          <p:nvPr/>
        </p:nvSpPr>
        <p:spPr>
          <a:xfrm>
            <a:off x="458850" y="1259200"/>
            <a:ext cx="4868700" cy="240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Attar ran the 800 meters in 2 minutes, 44.95 seconds at the 2012 Summer Olympics in London, but the time didn't matter. It made her the first woman from Saudi Arabia to compete in track and field at the Olympics. "For women in Saudi Arabia, I think this can really spark something to get more involved in sports, to become more athletic," she said.</a:t>
            </a:r>
            <a:endParaRPr sz="1800">
              <a:solidFill>
                <a:srgbClr val="1F3A93"/>
              </a:solidFill>
              <a:latin typeface="Roboto"/>
              <a:ea typeface="Roboto"/>
              <a:cs typeface="Roboto"/>
              <a:sym typeface="Roboto"/>
            </a:endParaRPr>
          </a:p>
        </p:txBody>
      </p:sp>
      <p:pic>
        <p:nvPicPr>
          <p:cNvPr id="1087" name="Google Shape;1087;p126"/>
          <p:cNvPicPr preferRelativeResize="0"/>
          <p:nvPr/>
        </p:nvPicPr>
        <p:blipFill rotWithShape="1">
          <a:blip r:embed="rId3">
            <a:alphaModFix/>
          </a:blip>
          <a:srcRect b="0" l="9398" r="23179" t="0"/>
          <a:stretch/>
        </p:blipFill>
        <p:spPr>
          <a:xfrm>
            <a:off x="5423125" y="1259200"/>
            <a:ext cx="3511651" cy="3414103"/>
          </a:xfrm>
          <a:prstGeom prst="rect">
            <a:avLst/>
          </a:prstGeom>
          <a:noFill/>
          <a:ln>
            <a:noFill/>
          </a:ln>
        </p:spPr>
      </p:pic>
      <p:pic>
        <p:nvPicPr>
          <p:cNvPr id="1088" name="Google Shape;1088;p126"/>
          <p:cNvPicPr preferRelativeResize="0"/>
          <p:nvPr/>
        </p:nvPicPr>
        <p:blipFill>
          <a:blip r:embed="rId4">
            <a:alphaModFix/>
          </a:blip>
          <a:stretch>
            <a:fillRect/>
          </a:stretch>
        </p:blipFill>
        <p:spPr>
          <a:xfrm>
            <a:off x="2154750" y="3544250"/>
            <a:ext cx="1476900" cy="14769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2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Ronda Rousey</a:t>
            </a:r>
            <a:endParaRPr b="1">
              <a:solidFill>
                <a:srgbClr val="1F3A93"/>
              </a:solidFill>
              <a:latin typeface="Roboto Condensed"/>
              <a:ea typeface="Roboto Condensed"/>
              <a:cs typeface="Roboto Condensed"/>
              <a:sym typeface="Roboto Condensed"/>
            </a:endParaRPr>
          </a:p>
        </p:txBody>
      </p:sp>
      <p:cxnSp>
        <p:nvCxnSpPr>
          <p:cNvPr id="1094" name="Google Shape;1094;p12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95" name="Google Shape;1095;p127"/>
          <p:cNvSpPr txBox="1"/>
          <p:nvPr/>
        </p:nvSpPr>
        <p:spPr>
          <a:xfrm>
            <a:off x="458850" y="1259200"/>
            <a:ext cx="48687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Rousey left an indelible mark on UFC, right from the start in 2013. She submitted Liz Carmouche in the first round via her signature armbar at UFC 157, in the first women's fight in UFC history. She would make six consecutive defenses of the women's bantamweight title, which remains the record for that division, and was the first woman inducted into the UFC Hall of Fame in 2018.</a:t>
            </a:r>
            <a:endParaRPr sz="1800">
              <a:solidFill>
                <a:srgbClr val="1F3A93"/>
              </a:solidFill>
              <a:latin typeface="Roboto"/>
              <a:ea typeface="Roboto"/>
              <a:cs typeface="Roboto"/>
              <a:sym typeface="Roboto"/>
            </a:endParaRPr>
          </a:p>
        </p:txBody>
      </p:sp>
      <p:pic>
        <p:nvPicPr>
          <p:cNvPr id="1096" name="Google Shape;1096;p127"/>
          <p:cNvPicPr preferRelativeResize="0"/>
          <p:nvPr/>
        </p:nvPicPr>
        <p:blipFill rotWithShape="1">
          <a:blip r:embed="rId3">
            <a:alphaModFix/>
          </a:blip>
          <a:srcRect b="0" l="2830" r="2830" t="0"/>
          <a:stretch/>
        </p:blipFill>
        <p:spPr>
          <a:xfrm>
            <a:off x="5423125" y="1259200"/>
            <a:ext cx="3511652" cy="3414104"/>
          </a:xfrm>
          <a:prstGeom prst="rect">
            <a:avLst/>
          </a:prstGeom>
          <a:noFill/>
          <a:ln>
            <a:noFill/>
          </a:ln>
        </p:spPr>
      </p:pic>
      <p:pic>
        <p:nvPicPr>
          <p:cNvPr id="1097" name="Google Shape;1097;p127"/>
          <p:cNvPicPr preferRelativeResize="0"/>
          <p:nvPr/>
        </p:nvPicPr>
        <p:blipFill>
          <a:blip r:embed="rId4">
            <a:alphaModFix/>
          </a:blip>
          <a:stretch>
            <a:fillRect/>
          </a:stretch>
        </p:blipFill>
        <p:spPr>
          <a:xfrm>
            <a:off x="2598825" y="3937300"/>
            <a:ext cx="1146174" cy="114617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2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Danica Patrick</a:t>
            </a:r>
            <a:endParaRPr b="1">
              <a:solidFill>
                <a:srgbClr val="1F3A93"/>
              </a:solidFill>
              <a:latin typeface="Roboto Condensed"/>
              <a:ea typeface="Roboto Condensed"/>
              <a:cs typeface="Roboto Condensed"/>
              <a:sym typeface="Roboto Condensed"/>
            </a:endParaRPr>
          </a:p>
        </p:txBody>
      </p:sp>
      <p:cxnSp>
        <p:nvCxnSpPr>
          <p:cNvPr id="1103" name="Google Shape;1103;p12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104" name="Google Shape;1104;p128"/>
          <p:cNvSpPr txBox="1"/>
          <p:nvPr/>
        </p:nvSpPr>
        <p:spPr>
          <a:xfrm>
            <a:off x="458850" y="1411450"/>
            <a:ext cx="36015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With a lap at 196.434 mph, Patrick locked down the pole for the 2013 Daytona 500 and became the first female driver to do so. She would finish her career with seven top-10 Nascar finishes and a win on the IndyCar circuit. "I was brought up to be the fastest driver, not the fastest girl," Patrick said.</a:t>
            </a:r>
            <a:endParaRPr sz="1800">
              <a:solidFill>
                <a:srgbClr val="1F3A93"/>
              </a:solidFill>
              <a:latin typeface="Roboto"/>
              <a:ea typeface="Roboto"/>
              <a:cs typeface="Roboto"/>
              <a:sym typeface="Roboto"/>
            </a:endParaRPr>
          </a:p>
        </p:txBody>
      </p:sp>
      <p:pic>
        <p:nvPicPr>
          <p:cNvPr id="1105" name="Google Shape;1105;p128"/>
          <p:cNvPicPr preferRelativeResize="0"/>
          <p:nvPr/>
        </p:nvPicPr>
        <p:blipFill rotWithShape="1">
          <a:blip r:embed="rId3">
            <a:alphaModFix/>
          </a:blip>
          <a:srcRect b="0" l="0" r="0" t="0"/>
          <a:stretch/>
        </p:blipFill>
        <p:spPr>
          <a:xfrm>
            <a:off x="4159275" y="1539537"/>
            <a:ext cx="4673024" cy="2827212"/>
          </a:xfrm>
          <a:prstGeom prst="rect">
            <a:avLst/>
          </a:prstGeom>
          <a:noFill/>
          <a:ln>
            <a:noFill/>
          </a:ln>
        </p:spPr>
      </p:pic>
      <p:pic>
        <p:nvPicPr>
          <p:cNvPr id="1106" name="Google Shape;1106;p128"/>
          <p:cNvPicPr preferRelativeResize="0"/>
          <p:nvPr/>
        </p:nvPicPr>
        <p:blipFill rotWithShape="1">
          <a:blip r:embed="rId4">
            <a:alphaModFix/>
          </a:blip>
          <a:srcRect b="24406" l="0" r="0" t="23152"/>
          <a:stretch/>
        </p:blipFill>
        <p:spPr>
          <a:xfrm>
            <a:off x="2005775" y="4023400"/>
            <a:ext cx="1978725" cy="103764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2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Serena Williams</a:t>
            </a:r>
            <a:endParaRPr b="1">
              <a:solidFill>
                <a:srgbClr val="1F3A93"/>
              </a:solidFill>
              <a:latin typeface="Roboto Condensed"/>
              <a:ea typeface="Roboto Condensed"/>
              <a:cs typeface="Roboto Condensed"/>
              <a:sym typeface="Roboto Condensed"/>
            </a:endParaRPr>
          </a:p>
        </p:txBody>
      </p:sp>
      <p:cxnSp>
        <p:nvCxnSpPr>
          <p:cNvPr id="1112" name="Google Shape;1112;p12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113" name="Google Shape;1113;p129"/>
          <p:cNvSpPr txBox="1"/>
          <p:nvPr/>
        </p:nvSpPr>
        <p:spPr>
          <a:xfrm>
            <a:off x="458850" y="1259200"/>
            <a:ext cx="4868700" cy="26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800">
                <a:solidFill>
                  <a:srgbClr val="1F3A93"/>
                </a:solidFill>
                <a:latin typeface="Roboto"/>
                <a:ea typeface="Roboto"/>
                <a:cs typeface="Roboto"/>
                <a:sym typeface="Roboto"/>
              </a:rPr>
              <a:t>After besting her sister Venus at the 2017 Australian Open, Serena eclipsed Steffi Graf's Open era record with her 23rd career Grand Slam singles title. With her next major title, Serena will tie the all-time record held by Margaret Court. Also notable: she would become the fourth mother in the Open era to win a major, joining Court, Evonne Goolagong and Kim Clijsters.</a:t>
            </a:r>
            <a:endParaRPr sz="1800">
              <a:solidFill>
                <a:srgbClr val="1F3A93"/>
              </a:solidFill>
              <a:latin typeface="Roboto"/>
              <a:ea typeface="Roboto"/>
              <a:cs typeface="Roboto"/>
              <a:sym typeface="Roboto"/>
            </a:endParaRPr>
          </a:p>
        </p:txBody>
      </p:sp>
      <p:pic>
        <p:nvPicPr>
          <p:cNvPr id="1114" name="Google Shape;1114;p129"/>
          <p:cNvPicPr preferRelativeResize="0"/>
          <p:nvPr/>
        </p:nvPicPr>
        <p:blipFill rotWithShape="1">
          <a:blip r:embed="rId3">
            <a:alphaModFix/>
          </a:blip>
          <a:srcRect b="0" l="15620" r="15627" t="0"/>
          <a:stretch/>
        </p:blipFill>
        <p:spPr>
          <a:xfrm>
            <a:off x="5423125" y="1259200"/>
            <a:ext cx="3511650" cy="3414104"/>
          </a:xfrm>
          <a:prstGeom prst="rect">
            <a:avLst/>
          </a:prstGeom>
          <a:noFill/>
          <a:ln>
            <a:noFill/>
          </a:ln>
        </p:spPr>
      </p:pic>
      <p:pic>
        <p:nvPicPr>
          <p:cNvPr id="1115" name="Google Shape;1115;p129"/>
          <p:cNvPicPr preferRelativeResize="0"/>
          <p:nvPr/>
        </p:nvPicPr>
        <p:blipFill>
          <a:blip r:embed="rId4">
            <a:alphaModFix/>
          </a:blip>
          <a:stretch>
            <a:fillRect/>
          </a:stretch>
        </p:blipFill>
        <p:spPr>
          <a:xfrm>
            <a:off x="3454175" y="3686625"/>
            <a:ext cx="1117824" cy="111782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3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1121" name="Google Shape;1121;p13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1122" name="Google Shape;1122;p130"/>
          <p:cNvGraphicFramePr/>
          <p:nvPr/>
        </p:nvGraphicFramePr>
        <p:xfrm>
          <a:off x="818688" y="1719925"/>
          <a:ext cx="3000000" cy="3000000"/>
        </p:xfrm>
        <a:graphic>
          <a:graphicData uri="http://schemas.openxmlformats.org/drawingml/2006/table">
            <a:tbl>
              <a:tblPr>
                <a:noFill/>
                <a:tableStyleId>{E9AE4293-603A-4701-BA71-A48E84505274}</a:tableStyleId>
              </a:tblPr>
              <a:tblGrid>
                <a:gridCol w="7717750"/>
              </a:tblGrid>
              <a:tr h="1854425">
                <a:tc>
                  <a:txBody>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1F3A93"/>
                          </a:solidFill>
                          <a:latin typeface="Roboto"/>
                          <a:ea typeface="Roboto"/>
                          <a:cs typeface="Roboto"/>
                          <a:sym typeface="Roboto"/>
                        </a:rPr>
                        <a:t>Design your own sport! Design something new, create rules, give it a name, and present it to the class!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54" name="Google Shape;154;p2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55" name="Google Shape;155;p23"/>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56" name="Google Shape;156;p23"/>
          <p:cNvPicPr preferRelativeResize="0"/>
          <p:nvPr/>
        </p:nvPicPr>
        <p:blipFill>
          <a:blip r:embed="rId3">
            <a:alphaModFix/>
          </a:blip>
          <a:stretch>
            <a:fillRect/>
          </a:stretch>
        </p:blipFill>
        <p:spPr>
          <a:xfrm>
            <a:off x="1021338" y="1198700"/>
            <a:ext cx="7053768" cy="3606101"/>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13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128" name="Google Shape;1128;p13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1129" name="Google Shape;1129;p131"/>
          <p:cNvGraphicFramePr/>
          <p:nvPr/>
        </p:nvGraphicFramePr>
        <p:xfrm>
          <a:off x="1433400" y="226515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rtl="0" algn="ctr">
                        <a:spcBef>
                          <a:spcPts val="0"/>
                        </a:spcBef>
                        <a:spcAft>
                          <a:spcPts val="0"/>
                        </a:spcAft>
                        <a:buClr>
                          <a:schemeClr val="dk1"/>
                        </a:buClr>
                        <a:buSzPts val="2000"/>
                        <a:buFont typeface="Arial"/>
                        <a:buNone/>
                      </a:pPr>
                      <a:r>
                        <a:rPr lang="en" sz="2000">
                          <a:solidFill>
                            <a:srgbClr val="1F3A93"/>
                          </a:solidFill>
                          <a:latin typeface="Roboto"/>
                          <a:ea typeface="Roboto"/>
                          <a:cs typeface="Roboto"/>
                          <a:sym typeface="Roboto"/>
                        </a:rPr>
                        <a:t>Why is gender equality in sports important?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130" name="Google Shape;1130;p131"/>
          <p:cNvSpPr txBox="1"/>
          <p:nvPr>
            <p:ph idx="1" type="body"/>
          </p:nvPr>
        </p:nvSpPr>
        <p:spPr>
          <a:xfrm>
            <a:off x="228100" y="1068300"/>
            <a:ext cx="7428000" cy="4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1131" name="Google Shape;1131;p131"/>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135" name="Shape 1135"/>
        <p:cNvGrpSpPr/>
        <p:nvPr/>
      </p:nvGrpSpPr>
      <p:grpSpPr>
        <a:xfrm>
          <a:off x="0" y="0"/>
          <a:ext cx="0" cy="0"/>
          <a:chOff x="0" y="0"/>
          <a:chExt cx="0" cy="0"/>
        </a:xfrm>
      </p:grpSpPr>
      <p:pic>
        <p:nvPicPr>
          <p:cNvPr id="1136" name="Google Shape;1136;p132"/>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1137" name="Google Shape;1137;p132"/>
          <p:cNvSpPr txBox="1"/>
          <p:nvPr>
            <p:ph type="ctrTitle"/>
          </p:nvPr>
        </p:nvSpPr>
        <p:spPr>
          <a:xfrm>
            <a:off x="597375" y="2126526"/>
            <a:ext cx="4887300" cy="123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Day 6+ </a:t>
            </a:r>
            <a:endParaRPr b="1" sz="4800">
              <a:solidFill>
                <a:schemeClr val="lt1"/>
              </a:solidFill>
              <a:latin typeface="Roboto Condensed"/>
              <a:ea typeface="Roboto Condensed"/>
              <a:cs typeface="Roboto Condensed"/>
              <a:sym typeface="Roboto Condensed"/>
            </a:endParaRPr>
          </a:p>
        </p:txBody>
      </p:sp>
      <p:sp>
        <p:nvSpPr>
          <p:cNvPr id="1138" name="Google Shape;1138;p132"/>
          <p:cNvSpPr txBox="1"/>
          <p:nvPr>
            <p:ph idx="1" type="subTitle"/>
          </p:nvPr>
        </p:nvSpPr>
        <p:spPr>
          <a:xfrm>
            <a:off x="597375" y="3358021"/>
            <a:ext cx="4025100" cy="7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chemeClr val="lt1"/>
                </a:solidFill>
                <a:latin typeface="Raleway Medium"/>
                <a:ea typeface="Raleway Medium"/>
                <a:cs typeface="Raleway Medium"/>
                <a:sym typeface="Raleway Medium"/>
              </a:rPr>
              <a:t>Living</a:t>
            </a:r>
            <a:r>
              <a:rPr lang="en" sz="2600">
                <a:solidFill>
                  <a:schemeClr val="lt1"/>
                </a:solidFill>
                <a:latin typeface="Raleway Medium"/>
                <a:ea typeface="Raleway Medium"/>
                <a:cs typeface="Raleway Medium"/>
                <a:sym typeface="Raleway Medium"/>
              </a:rPr>
              <a:t> Museum </a:t>
            </a:r>
            <a:endParaRPr sz="2600">
              <a:solidFill>
                <a:schemeClr val="lt1"/>
              </a:solidFill>
              <a:latin typeface="Raleway Medium"/>
              <a:ea typeface="Raleway Medium"/>
              <a:cs typeface="Raleway Medium"/>
              <a:sym typeface="Raleway Medium"/>
            </a:endParaRPr>
          </a:p>
        </p:txBody>
      </p:sp>
      <p:cxnSp>
        <p:nvCxnSpPr>
          <p:cNvPr id="1139" name="Google Shape;1139;p132"/>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1140" name="Google Shape;1140;p132"/>
          <p:cNvPicPr preferRelativeResize="0"/>
          <p:nvPr/>
        </p:nvPicPr>
        <p:blipFill rotWithShape="1">
          <a:blip r:embed="rId4">
            <a:alphaModFix/>
          </a:blip>
          <a:srcRect b="0" l="0" r="0" t="0"/>
          <a:stretch/>
        </p:blipFill>
        <p:spPr>
          <a:xfrm>
            <a:off x="690729" y="1064375"/>
            <a:ext cx="3180500" cy="948975"/>
          </a:xfrm>
          <a:prstGeom prst="rect">
            <a:avLst/>
          </a:prstGeom>
          <a:noFill/>
          <a:ln>
            <a:noFill/>
          </a:ln>
        </p:spPr>
      </p:pic>
      <p:pic>
        <p:nvPicPr>
          <p:cNvPr id="1141" name="Google Shape;1141;p132"/>
          <p:cNvPicPr preferRelativeResize="0"/>
          <p:nvPr/>
        </p:nvPicPr>
        <p:blipFill>
          <a:blip r:embed="rId5">
            <a:alphaModFix/>
          </a:blip>
          <a:stretch>
            <a:fillRect/>
          </a:stretch>
        </p:blipFill>
        <p:spPr>
          <a:xfrm>
            <a:off x="5408325" y="755327"/>
            <a:ext cx="3517025" cy="351702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3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1147" name="Google Shape;1147;p13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148" name="Google Shape;1148;p133"/>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149" name="Google Shape;1149;p133"/>
          <p:cNvGraphicFramePr/>
          <p:nvPr/>
        </p:nvGraphicFramePr>
        <p:xfrm>
          <a:off x="1433400" y="231007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solidFill>
                            <a:srgbClr val="1F3A93"/>
                          </a:solidFill>
                          <a:latin typeface="Roboto"/>
                          <a:ea typeface="Roboto"/>
                          <a:cs typeface="Roboto"/>
                          <a:sym typeface="Roboto"/>
                        </a:rPr>
                        <a:t>What is the most interesting fact that you have </a:t>
                      </a:r>
                      <a:r>
                        <a:rPr lang="en" sz="1800">
                          <a:solidFill>
                            <a:srgbClr val="1F3A93"/>
                          </a:solidFill>
                          <a:latin typeface="Roboto"/>
                          <a:ea typeface="Roboto"/>
                          <a:cs typeface="Roboto"/>
                          <a:sym typeface="Roboto"/>
                        </a:rPr>
                        <a:t>learned about Women in history</a:t>
                      </a:r>
                      <a:r>
                        <a:rPr lang="en" sz="1800" u="none" cap="none" strike="noStrike">
                          <a:solidFill>
                            <a:srgbClr val="1F3A93"/>
                          </a:solidFill>
                          <a:latin typeface="Roboto"/>
                          <a:ea typeface="Roboto"/>
                          <a:cs typeface="Roboto"/>
                          <a:sym typeface="Roboto"/>
                        </a:rPr>
                        <a:t>?</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3" name="Shape 1153"/>
        <p:cNvGrpSpPr/>
        <p:nvPr/>
      </p:nvGrpSpPr>
      <p:grpSpPr>
        <a:xfrm>
          <a:off x="0" y="0"/>
          <a:ext cx="0" cy="0"/>
          <a:chOff x="0" y="0"/>
          <a:chExt cx="0" cy="0"/>
        </a:xfrm>
      </p:grpSpPr>
      <p:sp>
        <p:nvSpPr>
          <p:cNvPr id="1154" name="Google Shape;1154;p13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155" name="Google Shape;1155;p13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156" name="Google Shape;1156;p134"/>
          <p:cNvSpPr txBox="1"/>
          <p:nvPr>
            <p:ph idx="1" type="body"/>
          </p:nvPr>
        </p:nvSpPr>
        <p:spPr>
          <a:xfrm>
            <a:off x="287925" y="1163500"/>
            <a:ext cx="8520600" cy="360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Review information learned about notable </a:t>
            </a:r>
            <a:r>
              <a:rPr b="1" lang="en" sz="2200">
                <a:solidFill>
                  <a:srgbClr val="00B2A9"/>
                </a:solidFill>
                <a:latin typeface="Roboto"/>
                <a:ea typeface="Roboto"/>
                <a:cs typeface="Roboto"/>
                <a:sym typeface="Roboto"/>
              </a:rPr>
              <a:t>women</a:t>
            </a:r>
            <a:r>
              <a:rPr b="1" lang="en" sz="2200">
                <a:solidFill>
                  <a:srgbClr val="00B2A9"/>
                </a:solidFill>
                <a:latin typeface="Roboto"/>
                <a:ea typeface="Roboto"/>
                <a:cs typeface="Roboto"/>
                <a:sym typeface="Roboto"/>
              </a:rPr>
              <a:t> in </a:t>
            </a:r>
            <a:r>
              <a:rPr b="1" lang="en" sz="2200">
                <a:solidFill>
                  <a:srgbClr val="00B2A9"/>
                </a:solidFill>
                <a:latin typeface="Roboto"/>
                <a:ea typeface="Roboto"/>
                <a:cs typeface="Roboto"/>
                <a:sym typeface="Roboto"/>
              </a:rPr>
              <a:t>history</a:t>
            </a:r>
            <a:r>
              <a:rPr b="1" lang="en" sz="2200">
                <a:solidFill>
                  <a:srgbClr val="00B2A9"/>
                </a:solidFill>
                <a:latin typeface="Roboto"/>
                <a:ea typeface="Roboto"/>
                <a:cs typeface="Roboto"/>
                <a:sym typeface="Roboto"/>
              </a:rPr>
              <a: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Create an artifact for a living </a:t>
            </a:r>
            <a:r>
              <a:rPr b="1" lang="en" sz="2200">
                <a:solidFill>
                  <a:srgbClr val="00B2A9"/>
                </a:solidFill>
                <a:latin typeface="Roboto"/>
                <a:ea typeface="Roboto"/>
                <a:cs typeface="Roboto"/>
                <a:sym typeface="Roboto"/>
              </a:rPr>
              <a:t>museum</a:t>
            </a:r>
            <a:r>
              <a:rPr b="1" lang="en" sz="2200">
                <a:solidFill>
                  <a:srgbClr val="00B2A9"/>
                </a:solidFill>
                <a:latin typeface="Roboto"/>
                <a:ea typeface="Roboto"/>
                <a:cs typeface="Roboto"/>
                <a:sym typeface="Roboto"/>
              </a:rPr>
              <a:t>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Participate in peer reviews </a:t>
            </a:r>
            <a:endParaRPr b="1" sz="2200">
              <a:solidFill>
                <a:srgbClr val="00B2A9"/>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solidFill>
                <a:srgbClr val="414143"/>
              </a:solidFill>
              <a:latin typeface="Roboto"/>
              <a:ea typeface="Roboto"/>
              <a:cs typeface="Roboto"/>
              <a:sym typeface="Roboto"/>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3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162" name="Google Shape;1162;p135"/>
          <p:cNvSpPr txBox="1"/>
          <p:nvPr>
            <p:ph idx="1" type="body"/>
          </p:nvPr>
        </p:nvSpPr>
        <p:spPr>
          <a:xfrm>
            <a:off x="311700" y="1414750"/>
            <a:ext cx="8520600" cy="28596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Living </a:t>
            </a:r>
            <a:r>
              <a:rPr b="1" lang="en" sz="2400">
                <a:solidFill>
                  <a:srgbClr val="00B2A9"/>
                </a:solidFill>
                <a:latin typeface="Roboto"/>
                <a:ea typeface="Roboto"/>
                <a:cs typeface="Roboto"/>
                <a:sym typeface="Roboto"/>
              </a:rPr>
              <a:t>Museum</a:t>
            </a:r>
            <a:r>
              <a:rPr b="1" lang="en" sz="2400">
                <a:solidFill>
                  <a:srgbClr val="00B2A9"/>
                </a:solidFill>
                <a:latin typeface="Roboto"/>
                <a:ea typeface="Roboto"/>
                <a:cs typeface="Roboto"/>
                <a:sym typeface="Roboto"/>
              </a:rPr>
              <a: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Create an artifact from cardboard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163" name="Google Shape;1163;p13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3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Review</a:t>
            </a:r>
            <a:endParaRPr b="1">
              <a:solidFill>
                <a:srgbClr val="1F3A93"/>
              </a:solidFill>
              <a:latin typeface="Roboto Condensed"/>
              <a:ea typeface="Roboto Condensed"/>
              <a:cs typeface="Roboto Condensed"/>
              <a:sym typeface="Roboto Condensed"/>
            </a:endParaRPr>
          </a:p>
        </p:txBody>
      </p:sp>
      <p:cxnSp>
        <p:nvCxnSpPr>
          <p:cNvPr id="1169" name="Google Shape;1169;p13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170" name="Google Shape;1170;p136"/>
          <p:cNvSpPr txBox="1"/>
          <p:nvPr>
            <p:ph idx="1" type="body"/>
          </p:nvPr>
        </p:nvSpPr>
        <p:spPr>
          <a:xfrm>
            <a:off x="477400" y="1133850"/>
            <a:ext cx="4932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So far, you have learned about...</a:t>
            </a:r>
            <a:endParaRPr b="1" sz="2400">
              <a:solidFill>
                <a:srgbClr val="00B2A9"/>
              </a:solidFill>
              <a:latin typeface="Roboto"/>
              <a:ea typeface="Roboto"/>
              <a:cs typeface="Roboto"/>
              <a:sym typeface="Roboto"/>
            </a:endParaRPr>
          </a:p>
        </p:txBody>
      </p:sp>
      <p:sp>
        <p:nvSpPr>
          <p:cNvPr id="1171" name="Google Shape;1171;p136"/>
          <p:cNvSpPr/>
          <p:nvPr/>
        </p:nvSpPr>
        <p:spPr>
          <a:xfrm>
            <a:off x="3470433" y="2084948"/>
            <a:ext cx="2295000" cy="2379600"/>
          </a:xfrm>
          <a:prstGeom prst="ellipse">
            <a:avLst/>
          </a:prstGeom>
          <a:noFill/>
          <a:ln cap="flat" cmpd="sng" w="19050">
            <a:solidFill>
              <a:srgbClr val="93B3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2" name="Google Shape;1172;p136"/>
          <p:cNvGrpSpPr/>
          <p:nvPr/>
        </p:nvGrpSpPr>
        <p:grpSpPr>
          <a:xfrm rot="5400000">
            <a:off x="5890937" y="2210797"/>
            <a:ext cx="34202" cy="758143"/>
            <a:chOff x="4783775" y="1199950"/>
            <a:chExt cx="33650" cy="773300"/>
          </a:xfrm>
        </p:grpSpPr>
        <p:sp>
          <p:nvSpPr>
            <p:cNvPr id="1173" name="Google Shape;1173;p136"/>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p136"/>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136"/>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136"/>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p136"/>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p136"/>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79" name="Google Shape;1179;p136"/>
          <p:cNvGrpSpPr/>
          <p:nvPr/>
        </p:nvGrpSpPr>
        <p:grpSpPr>
          <a:xfrm rot="5400000">
            <a:off x="5890937" y="3579712"/>
            <a:ext cx="34202" cy="758143"/>
            <a:chOff x="4783775" y="1199950"/>
            <a:chExt cx="33650" cy="773300"/>
          </a:xfrm>
        </p:grpSpPr>
        <p:sp>
          <p:nvSpPr>
            <p:cNvPr id="1180" name="Google Shape;1180;p136"/>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p136"/>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36"/>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36"/>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36"/>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36"/>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6" name="Google Shape;1186;p136"/>
          <p:cNvGrpSpPr/>
          <p:nvPr/>
        </p:nvGrpSpPr>
        <p:grpSpPr>
          <a:xfrm rot="5400000">
            <a:off x="3310464" y="2210797"/>
            <a:ext cx="34202" cy="758143"/>
            <a:chOff x="4783775" y="1199950"/>
            <a:chExt cx="33650" cy="773300"/>
          </a:xfrm>
        </p:grpSpPr>
        <p:sp>
          <p:nvSpPr>
            <p:cNvPr id="1187" name="Google Shape;1187;p136"/>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36"/>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36"/>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p136"/>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136"/>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p136"/>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93" name="Google Shape;1193;p136"/>
          <p:cNvGrpSpPr/>
          <p:nvPr/>
        </p:nvGrpSpPr>
        <p:grpSpPr>
          <a:xfrm rot="5400000">
            <a:off x="3310464" y="3579712"/>
            <a:ext cx="34202" cy="758143"/>
            <a:chOff x="4783775" y="1199950"/>
            <a:chExt cx="33650" cy="773300"/>
          </a:xfrm>
        </p:grpSpPr>
        <p:sp>
          <p:nvSpPr>
            <p:cNvPr id="1194" name="Google Shape;1194;p136"/>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136"/>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136"/>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136"/>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36"/>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36"/>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00" name="Google Shape;1200;p136"/>
          <p:cNvSpPr/>
          <p:nvPr/>
        </p:nvSpPr>
        <p:spPr>
          <a:xfrm>
            <a:off x="5427429" y="2474164"/>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36"/>
          <p:cNvSpPr/>
          <p:nvPr/>
        </p:nvSpPr>
        <p:spPr>
          <a:xfrm>
            <a:off x="5427429" y="3843080"/>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36"/>
          <p:cNvSpPr/>
          <p:nvPr/>
        </p:nvSpPr>
        <p:spPr>
          <a:xfrm>
            <a:off x="3584143" y="2474164"/>
            <a:ext cx="224100" cy="232500"/>
          </a:xfrm>
          <a:prstGeom prst="ellipse">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36"/>
          <p:cNvSpPr/>
          <p:nvPr/>
        </p:nvSpPr>
        <p:spPr>
          <a:xfrm>
            <a:off x="3584143" y="3843080"/>
            <a:ext cx="224100" cy="232500"/>
          </a:xfrm>
          <a:prstGeom prst="ellipse">
            <a:avLst/>
          </a:pr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36"/>
          <p:cNvSpPr/>
          <p:nvPr/>
        </p:nvSpPr>
        <p:spPr>
          <a:xfrm>
            <a:off x="6382613" y="2296989"/>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36"/>
          <p:cNvSpPr txBox="1"/>
          <p:nvPr/>
        </p:nvSpPr>
        <p:spPr>
          <a:xfrm>
            <a:off x="6424083" y="2339987"/>
            <a:ext cx="1404300" cy="500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u="none" cap="none" strike="noStrike">
                <a:solidFill>
                  <a:srgbClr val="FFFFFF"/>
                </a:solidFill>
                <a:latin typeface="Roboto"/>
                <a:ea typeface="Roboto"/>
                <a:cs typeface="Roboto"/>
                <a:sym typeface="Roboto"/>
              </a:rPr>
              <a:t>Women in STEM</a:t>
            </a:r>
            <a:endParaRPr b="1" i="0" u="none" cap="none" strike="noStrike">
              <a:solidFill>
                <a:srgbClr val="FFFFFF"/>
              </a:solidFill>
              <a:latin typeface="Roboto"/>
              <a:ea typeface="Roboto"/>
              <a:cs typeface="Roboto"/>
              <a:sym typeface="Roboto"/>
            </a:endParaRPr>
          </a:p>
        </p:txBody>
      </p:sp>
      <p:sp>
        <p:nvSpPr>
          <p:cNvPr id="1206" name="Google Shape;1206;p136"/>
          <p:cNvSpPr/>
          <p:nvPr/>
        </p:nvSpPr>
        <p:spPr>
          <a:xfrm>
            <a:off x="6382613" y="3662906"/>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36"/>
          <p:cNvSpPr txBox="1"/>
          <p:nvPr/>
        </p:nvSpPr>
        <p:spPr>
          <a:xfrm>
            <a:off x="6424083" y="3705904"/>
            <a:ext cx="1404300" cy="500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u="none" cap="none" strike="noStrike">
                <a:solidFill>
                  <a:srgbClr val="FFFFFF"/>
                </a:solidFill>
                <a:latin typeface="Roboto"/>
                <a:ea typeface="Roboto"/>
                <a:cs typeface="Roboto"/>
                <a:sym typeface="Roboto"/>
              </a:rPr>
              <a:t>Women in Sports</a:t>
            </a:r>
            <a:endParaRPr b="1" i="0" u="none" cap="none" strike="noStrike">
              <a:solidFill>
                <a:srgbClr val="FFFFFF"/>
              </a:solidFill>
              <a:latin typeface="Roboto"/>
              <a:ea typeface="Roboto"/>
              <a:cs typeface="Roboto"/>
              <a:sym typeface="Roboto"/>
            </a:endParaRPr>
          </a:p>
        </p:txBody>
      </p:sp>
      <p:sp>
        <p:nvSpPr>
          <p:cNvPr id="1208" name="Google Shape;1208;p136"/>
          <p:cNvSpPr/>
          <p:nvPr/>
        </p:nvSpPr>
        <p:spPr>
          <a:xfrm>
            <a:off x="1366075" y="2296989"/>
            <a:ext cx="1486800" cy="586800"/>
          </a:xfrm>
          <a:prstGeom prst="round2DiagRect">
            <a:avLst>
              <a:gd fmla="val 0" name="adj1"/>
              <a:gd fmla="val 33550" name="adj2"/>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36"/>
          <p:cNvSpPr txBox="1"/>
          <p:nvPr/>
        </p:nvSpPr>
        <p:spPr>
          <a:xfrm>
            <a:off x="1407545" y="2339987"/>
            <a:ext cx="1404300" cy="500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400"/>
              <a:buFont typeface="Arial"/>
              <a:buNone/>
            </a:pPr>
            <a:r>
              <a:rPr b="1" i="0" lang="en" u="none" cap="none" strike="noStrike">
                <a:solidFill>
                  <a:srgbClr val="FFFFFF"/>
                </a:solidFill>
                <a:latin typeface="Roboto"/>
                <a:ea typeface="Roboto"/>
                <a:cs typeface="Roboto"/>
                <a:sym typeface="Roboto"/>
              </a:rPr>
              <a:t>Women’s Suffrage</a:t>
            </a:r>
            <a:endParaRPr b="1" i="0" u="none" cap="none" strike="noStrike">
              <a:solidFill>
                <a:srgbClr val="FFFFFF"/>
              </a:solidFill>
              <a:latin typeface="Roboto"/>
              <a:ea typeface="Roboto"/>
              <a:cs typeface="Roboto"/>
              <a:sym typeface="Roboto"/>
            </a:endParaRPr>
          </a:p>
        </p:txBody>
      </p:sp>
      <p:sp>
        <p:nvSpPr>
          <p:cNvPr id="1210" name="Google Shape;1210;p136"/>
          <p:cNvSpPr/>
          <p:nvPr/>
        </p:nvSpPr>
        <p:spPr>
          <a:xfrm>
            <a:off x="1366075" y="3662906"/>
            <a:ext cx="1486800" cy="586800"/>
          </a:xfrm>
          <a:prstGeom prst="round2DiagRect">
            <a:avLst>
              <a:gd fmla="val 0" name="adj1"/>
              <a:gd fmla="val 33550" name="adj2"/>
            </a:avLst>
          </a:pr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36"/>
          <p:cNvSpPr txBox="1"/>
          <p:nvPr/>
        </p:nvSpPr>
        <p:spPr>
          <a:xfrm>
            <a:off x="1407545" y="3705904"/>
            <a:ext cx="1404300" cy="500700"/>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u="none" cap="none" strike="noStrike">
                <a:solidFill>
                  <a:srgbClr val="FFFFFF"/>
                </a:solidFill>
                <a:latin typeface="Roboto"/>
                <a:ea typeface="Roboto"/>
                <a:cs typeface="Roboto"/>
                <a:sym typeface="Roboto"/>
              </a:rPr>
              <a:t>Women in the Arts</a:t>
            </a:r>
            <a:endParaRPr b="1" i="0" u="none" cap="none" strike="noStrike">
              <a:solidFill>
                <a:srgbClr val="FFFFFF"/>
              </a:solidFill>
              <a:latin typeface="Roboto"/>
              <a:ea typeface="Roboto"/>
              <a:cs typeface="Roboto"/>
              <a:sym typeface="Roboto"/>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3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 - Overview</a:t>
            </a:r>
            <a:endParaRPr b="1">
              <a:solidFill>
                <a:srgbClr val="1F3A93"/>
              </a:solidFill>
              <a:latin typeface="Roboto Condensed"/>
              <a:ea typeface="Roboto Condensed"/>
              <a:cs typeface="Roboto Condensed"/>
              <a:sym typeface="Roboto Condensed"/>
            </a:endParaRPr>
          </a:p>
        </p:txBody>
      </p:sp>
      <p:cxnSp>
        <p:nvCxnSpPr>
          <p:cNvPr id="1217" name="Google Shape;1217;p13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218" name="Google Shape;1218;p137"/>
          <p:cNvSpPr txBox="1"/>
          <p:nvPr>
            <p:ph idx="1" type="body"/>
          </p:nvPr>
        </p:nvSpPr>
        <p:spPr>
          <a:xfrm>
            <a:off x="365475" y="1297400"/>
            <a:ext cx="8365500" cy="92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000">
                <a:solidFill>
                  <a:srgbClr val="1F3A93"/>
                </a:solidFill>
                <a:highlight>
                  <a:srgbClr val="91D5AC"/>
                </a:highlight>
                <a:latin typeface="Roboto"/>
                <a:ea typeface="Roboto"/>
                <a:cs typeface="Roboto"/>
                <a:sym typeface="Roboto"/>
              </a:rPr>
              <a:t>A living </a:t>
            </a:r>
            <a:r>
              <a:rPr b="1" lang="en" sz="2000">
                <a:solidFill>
                  <a:srgbClr val="1F3A93"/>
                </a:solidFill>
                <a:highlight>
                  <a:srgbClr val="91D5AC"/>
                </a:highlight>
                <a:latin typeface="Roboto"/>
                <a:ea typeface="Roboto"/>
                <a:cs typeface="Roboto"/>
                <a:sym typeface="Roboto"/>
              </a:rPr>
              <a:t>museum</a:t>
            </a:r>
            <a:r>
              <a:rPr lang="en" sz="2000">
                <a:solidFill>
                  <a:srgbClr val="1F3A93"/>
                </a:solidFill>
                <a:latin typeface="Roboto"/>
                <a:ea typeface="Roboto"/>
                <a:cs typeface="Roboto"/>
                <a:sym typeface="Roboto"/>
              </a:rPr>
              <a:t> is a way to represent </a:t>
            </a:r>
            <a:r>
              <a:rPr lang="en" sz="2000">
                <a:solidFill>
                  <a:srgbClr val="1F3A93"/>
                </a:solidFill>
                <a:latin typeface="Roboto"/>
                <a:ea typeface="Roboto"/>
                <a:cs typeface="Roboto"/>
                <a:sym typeface="Roboto"/>
              </a:rPr>
              <a:t>specific</a:t>
            </a:r>
            <a:r>
              <a:rPr lang="en" sz="2000">
                <a:solidFill>
                  <a:srgbClr val="1F3A93"/>
                </a:solidFill>
                <a:latin typeface="Roboto"/>
                <a:ea typeface="Roboto"/>
                <a:cs typeface="Roboto"/>
                <a:sym typeface="Roboto"/>
              </a:rPr>
              <a:t> cultures and time periods by focusing on artifacts of notable </a:t>
            </a:r>
            <a:r>
              <a:rPr lang="en" sz="2000">
                <a:solidFill>
                  <a:srgbClr val="1F3A93"/>
                </a:solidFill>
                <a:latin typeface="Roboto"/>
                <a:ea typeface="Roboto"/>
                <a:cs typeface="Roboto"/>
                <a:sym typeface="Roboto"/>
              </a:rPr>
              <a:t>people</a:t>
            </a:r>
            <a:r>
              <a:rPr lang="en" sz="2000">
                <a:solidFill>
                  <a:srgbClr val="1F3A93"/>
                </a:solidFill>
                <a:latin typeface="Roboto"/>
                <a:ea typeface="Roboto"/>
                <a:cs typeface="Roboto"/>
                <a:sym typeface="Roboto"/>
              </a:rPr>
              <a:t> throughout history. Complete the following steps to participate in the living museum contest.</a:t>
            </a:r>
            <a:endParaRPr sz="2000">
              <a:solidFill>
                <a:srgbClr val="1F3A93"/>
              </a:solidFill>
              <a:latin typeface="Roboto"/>
              <a:ea typeface="Roboto"/>
              <a:cs typeface="Roboto"/>
              <a:sym typeface="Roboto"/>
            </a:endParaRPr>
          </a:p>
        </p:txBody>
      </p:sp>
      <p:graphicFrame>
        <p:nvGraphicFramePr>
          <p:cNvPr id="1219" name="Google Shape;1219;p137"/>
          <p:cNvGraphicFramePr/>
          <p:nvPr/>
        </p:nvGraphicFramePr>
        <p:xfrm>
          <a:off x="814238" y="2699400"/>
          <a:ext cx="3000000" cy="3000000"/>
        </p:xfrm>
        <a:graphic>
          <a:graphicData uri="http://schemas.openxmlformats.org/drawingml/2006/table">
            <a:tbl>
              <a:tblPr>
                <a:noFill/>
                <a:tableStyleId>{E9AE4293-603A-4701-BA71-A48E84505274}</a:tableStyleId>
              </a:tblPr>
              <a:tblGrid>
                <a:gridCol w="7467950"/>
              </a:tblGrid>
              <a:tr h="2193975">
                <a:tc>
                  <a:txBody>
                    <a:bodyPr/>
                    <a:lstStyle/>
                    <a:p>
                      <a:pPr indent="-368300" lvl="0" marL="457200" marR="0" rtl="0" algn="l">
                        <a:lnSpc>
                          <a:spcPct val="100000"/>
                        </a:lnSpc>
                        <a:spcBef>
                          <a:spcPts val="0"/>
                        </a:spcBef>
                        <a:spcAft>
                          <a:spcPts val="0"/>
                        </a:spcAft>
                        <a:buClr>
                          <a:srgbClr val="1F3A93"/>
                        </a:buClr>
                        <a:buSzPts val="2200"/>
                        <a:buFont typeface="Roboto"/>
                        <a:buAutoNum type="arabicPeriod"/>
                      </a:pPr>
                      <a:r>
                        <a:rPr lang="en" sz="2200">
                          <a:solidFill>
                            <a:srgbClr val="1F3A93"/>
                          </a:solidFill>
                          <a:latin typeface="Roboto"/>
                          <a:ea typeface="Roboto"/>
                          <a:cs typeface="Roboto"/>
                          <a:sym typeface="Roboto"/>
                        </a:rPr>
                        <a:t>Select a notable woman from history </a:t>
                      </a:r>
                      <a:endParaRPr sz="2200">
                        <a:solidFill>
                          <a:srgbClr val="1F3A93"/>
                        </a:solidFill>
                        <a:latin typeface="Roboto"/>
                        <a:ea typeface="Roboto"/>
                        <a:cs typeface="Roboto"/>
                        <a:sym typeface="Roboto"/>
                      </a:endParaRPr>
                    </a:p>
                    <a:p>
                      <a:pPr indent="-368300" lvl="0" marL="457200" marR="0" rtl="0" algn="l">
                        <a:lnSpc>
                          <a:spcPct val="100000"/>
                        </a:lnSpc>
                        <a:spcBef>
                          <a:spcPts val="0"/>
                        </a:spcBef>
                        <a:spcAft>
                          <a:spcPts val="0"/>
                        </a:spcAft>
                        <a:buClr>
                          <a:srgbClr val="1F3A93"/>
                        </a:buClr>
                        <a:buSzPts val="2200"/>
                        <a:buFont typeface="Roboto"/>
                        <a:buAutoNum type="arabicPeriod"/>
                      </a:pPr>
                      <a:r>
                        <a:rPr lang="en" sz="2200">
                          <a:solidFill>
                            <a:srgbClr val="1F3A93"/>
                          </a:solidFill>
                          <a:latin typeface="Roboto"/>
                          <a:ea typeface="Roboto"/>
                          <a:cs typeface="Roboto"/>
                          <a:sym typeface="Roboto"/>
                        </a:rPr>
                        <a:t>Choose an artifact to represent her history</a:t>
                      </a:r>
                      <a:endParaRPr sz="2200">
                        <a:solidFill>
                          <a:srgbClr val="1F3A93"/>
                        </a:solidFill>
                        <a:latin typeface="Roboto"/>
                        <a:ea typeface="Roboto"/>
                        <a:cs typeface="Roboto"/>
                        <a:sym typeface="Roboto"/>
                      </a:endParaRPr>
                    </a:p>
                    <a:p>
                      <a:pPr indent="-368300" lvl="0" marL="457200" marR="0" rtl="0" algn="l">
                        <a:lnSpc>
                          <a:spcPct val="100000"/>
                        </a:lnSpc>
                        <a:spcBef>
                          <a:spcPts val="0"/>
                        </a:spcBef>
                        <a:spcAft>
                          <a:spcPts val="0"/>
                        </a:spcAft>
                        <a:buClr>
                          <a:srgbClr val="1F3A93"/>
                        </a:buClr>
                        <a:buSzPts val="2200"/>
                        <a:buFont typeface="Roboto"/>
                        <a:buAutoNum type="arabicPeriod"/>
                      </a:pPr>
                      <a:r>
                        <a:rPr lang="en" sz="2200">
                          <a:solidFill>
                            <a:srgbClr val="1F3A93"/>
                          </a:solidFill>
                          <a:latin typeface="Roboto"/>
                          <a:ea typeface="Roboto"/>
                          <a:cs typeface="Roboto"/>
                          <a:sym typeface="Roboto"/>
                        </a:rPr>
                        <a:t>Select at least three important facts about her history</a:t>
                      </a:r>
                      <a:endParaRPr sz="2200">
                        <a:solidFill>
                          <a:srgbClr val="1F3A93"/>
                        </a:solidFill>
                        <a:latin typeface="Roboto"/>
                        <a:ea typeface="Roboto"/>
                        <a:cs typeface="Roboto"/>
                        <a:sym typeface="Roboto"/>
                      </a:endParaRPr>
                    </a:p>
                    <a:p>
                      <a:pPr indent="-368300" lvl="0" marL="457200" marR="0" rtl="0" algn="l">
                        <a:lnSpc>
                          <a:spcPct val="100000"/>
                        </a:lnSpc>
                        <a:spcBef>
                          <a:spcPts val="0"/>
                        </a:spcBef>
                        <a:spcAft>
                          <a:spcPts val="0"/>
                        </a:spcAft>
                        <a:buClr>
                          <a:srgbClr val="1F3A93"/>
                        </a:buClr>
                        <a:buSzPts val="2200"/>
                        <a:buFont typeface="Roboto"/>
                        <a:buAutoNum type="arabicPeriod"/>
                      </a:pPr>
                      <a:r>
                        <a:rPr lang="en" sz="2200">
                          <a:solidFill>
                            <a:srgbClr val="1F3A93"/>
                          </a:solidFill>
                          <a:latin typeface="Roboto"/>
                          <a:ea typeface="Roboto"/>
                          <a:cs typeface="Roboto"/>
                          <a:sym typeface="Roboto"/>
                        </a:rPr>
                        <a:t>Create your artifact using cardboard </a:t>
                      </a:r>
                      <a:endParaRPr sz="2200">
                        <a:solidFill>
                          <a:srgbClr val="1F3A93"/>
                        </a:solidFill>
                        <a:latin typeface="Roboto"/>
                        <a:ea typeface="Roboto"/>
                        <a:cs typeface="Roboto"/>
                        <a:sym typeface="Roboto"/>
                      </a:endParaRPr>
                    </a:p>
                    <a:p>
                      <a:pPr indent="-368300" lvl="0" marL="457200" marR="0" rtl="0" algn="l">
                        <a:lnSpc>
                          <a:spcPct val="100000"/>
                        </a:lnSpc>
                        <a:spcBef>
                          <a:spcPts val="0"/>
                        </a:spcBef>
                        <a:spcAft>
                          <a:spcPts val="0"/>
                        </a:spcAft>
                        <a:buClr>
                          <a:srgbClr val="1F3A93"/>
                        </a:buClr>
                        <a:buSzPts val="2200"/>
                        <a:buFont typeface="Roboto"/>
                        <a:buAutoNum type="arabicPeriod"/>
                      </a:pPr>
                      <a:r>
                        <a:rPr lang="en" sz="2200">
                          <a:solidFill>
                            <a:srgbClr val="1F3A93"/>
                          </a:solidFill>
                          <a:latin typeface="Roboto"/>
                          <a:ea typeface="Roboto"/>
                          <a:cs typeface="Roboto"/>
                          <a:sym typeface="Roboto"/>
                        </a:rPr>
                        <a:t>Participate in at least two peer reviews</a:t>
                      </a:r>
                      <a:endParaRPr sz="22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3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 - </a:t>
            </a:r>
            <a:r>
              <a:rPr b="1" lang="en">
                <a:solidFill>
                  <a:srgbClr val="1F3A93"/>
                </a:solidFill>
                <a:latin typeface="Roboto Condensed"/>
                <a:ea typeface="Roboto Condensed"/>
                <a:cs typeface="Roboto Condensed"/>
                <a:sym typeface="Roboto Condensed"/>
              </a:rPr>
              <a:t>Examples of Artifacts</a:t>
            </a:r>
            <a:endParaRPr b="1">
              <a:solidFill>
                <a:srgbClr val="1F3A93"/>
              </a:solidFill>
              <a:latin typeface="Roboto Condensed"/>
              <a:ea typeface="Roboto Condensed"/>
              <a:cs typeface="Roboto Condensed"/>
              <a:sym typeface="Roboto Condensed"/>
            </a:endParaRPr>
          </a:p>
        </p:txBody>
      </p:sp>
      <p:cxnSp>
        <p:nvCxnSpPr>
          <p:cNvPr id="1225" name="Google Shape;1225;p13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id="1226" name="Google Shape;1226;p138"/>
          <p:cNvPicPr preferRelativeResize="0"/>
          <p:nvPr/>
        </p:nvPicPr>
        <p:blipFill>
          <a:blip r:embed="rId3">
            <a:alphaModFix/>
          </a:blip>
          <a:stretch>
            <a:fillRect/>
          </a:stretch>
        </p:blipFill>
        <p:spPr>
          <a:xfrm>
            <a:off x="1085363" y="1125950"/>
            <a:ext cx="2941189" cy="2210501"/>
          </a:xfrm>
          <a:prstGeom prst="rect">
            <a:avLst/>
          </a:prstGeom>
          <a:noFill/>
          <a:ln>
            <a:noFill/>
          </a:ln>
        </p:spPr>
      </p:pic>
      <p:pic>
        <p:nvPicPr>
          <p:cNvPr id="1227" name="Google Shape;1227;p138"/>
          <p:cNvPicPr preferRelativeResize="0"/>
          <p:nvPr/>
        </p:nvPicPr>
        <p:blipFill>
          <a:blip r:embed="rId4">
            <a:alphaModFix/>
          </a:blip>
          <a:stretch>
            <a:fillRect/>
          </a:stretch>
        </p:blipFill>
        <p:spPr>
          <a:xfrm>
            <a:off x="4126988" y="1118175"/>
            <a:ext cx="3884110" cy="3944799"/>
          </a:xfrm>
          <a:prstGeom prst="rect">
            <a:avLst/>
          </a:prstGeom>
          <a:noFill/>
          <a:ln>
            <a:noFill/>
          </a:ln>
        </p:spPr>
      </p:pic>
      <p:pic>
        <p:nvPicPr>
          <p:cNvPr id="1228" name="Google Shape;1228;p138"/>
          <p:cNvPicPr preferRelativeResize="0"/>
          <p:nvPr/>
        </p:nvPicPr>
        <p:blipFill>
          <a:blip r:embed="rId5">
            <a:alphaModFix/>
          </a:blip>
          <a:stretch>
            <a:fillRect/>
          </a:stretch>
        </p:blipFill>
        <p:spPr>
          <a:xfrm>
            <a:off x="1606580" y="3336450"/>
            <a:ext cx="2419983" cy="1726524"/>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13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 - Planning Doc</a:t>
            </a:r>
            <a:endParaRPr b="1">
              <a:solidFill>
                <a:srgbClr val="1F3A93"/>
              </a:solidFill>
              <a:latin typeface="Roboto Condensed"/>
              <a:ea typeface="Roboto Condensed"/>
              <a:cs typeface="Roboto Condensed"/>
              <a:sym typeface="Roboto Condensed"/>
            </a:endParaRPr>
          </a:p>
        </p:txBody>
      </p:sp>
      <p:cxnSp>
        <p:nvCxnSpPr>
          <p:cNvPr id="1234" name="Google Shape;1234;p13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235" name="Google Shape;1235;p139"/>
          <p:cNvSpPr txBox="1"/>
          <p:nvPr>
            <p:ph idx="1" type="body"/>
          </p:nvPr>
        </p:nvSpPr>
        <p:spPr>
          <a:xfrm>
            <a:off x="365475" y="1163500"/>
            <a:ext cx="8520600" cy="47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sz="2000">
                <a:solidFill>
                  <a:srgbClr val="1F3A93"/>
                </a:solidFill>
                <a:latin typeface="Roboto"/>
                <a:ea typeface="Roboto"/>
                <a:cs typeface="Roboto"/>
                <a:sym typeface="Roboto"/>
              </a:rPr>
              <a:t>Use the provided planning doc brainstorm what your </a:t>
            </a:r>
            <a:r>
              <a:rPr b="1" lang="en" sz="2000">
                <a:solidFill>
                  <a:srgbClr val="1F3A93"/>
                </a:solidFill>
                <a:latin typeface="Roboto"/>
                <a:ea typeface="Roboto"/>
                <a:cs typeface="Roboto"/>
                <a:sym typeface="Roboto"/>
              </a:rPr>
              <a:t>artifact</a:t>
            </a:r>
            <a:r>
              <a:rPr b="1" lang="en" sz="2000">
                <a:solidFill>
                  <a:srgbClr val="1F3A93"/>
                </a:solidFill>
                <a:latin typeface="Roboto"/>
                <a:ea typeface="Roboto"/>
                <a:cs typeface="Roboto"/>
                <a:sym typeface="Roboto"/>
              </a:rPr>
              <a:t> will contain. </a:t>
            </a:r>
            <a:endParaRPr sz="2000">
              <a:solidFill>
                <a:srgbClr val="1F3A93"/>
              </a:solidFill>
              <a:latin typeface="Roboto"/>
              <a:ea typeface="Roboto"/>
              <a:cs typeface="Roboto"/>
              <a:sym typeface="Roboto"/>
            </a:endParaRPr>
          </a:p>
        </p:txBody>
      </p:sp>
      <p:sp>
        <p:nvSpPr>
          <p:cNvPr id="1236" name="Google Shape;1236;p139"/>
          <p:cNvSpPr txBox="1"/>
          <p:nvPr/>
        </p:nvSpPr>
        <p:spPr>
          <a:xfrm>
            <a:off x="1254450" y="1797450"/>
            <a:ext cx="6635100" cy="711600"/>
          </a:xfrm>
          <a:prstGeom prst="rect">
            <a:avLst/>
          </a:prstGeom>
          <a:noFill/>
          <a:ln cap="flat" cmpd="sng" w="28575">
            <a:solidFill>
              <a:srgbClr val="00B2A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F3A93"/>
                </a:solidFill>
                <a:latin typeface="Roboto"/>
                <a:ea typeface="Roboto"/>
                <a:cs typeface="Roboto"/>
                <a:sym typeface="Roboto"/>
              </a:rPr>
              <a:t>Which notable woman from history did you choose?</a:t>
            </a:r>
            <a:endParaRPr>
              <a:latin typeface="Roboto"/>
              <a:ea typeface="Roboto"/>
              <a:cs typeface="Roboto"/>
              <a:sym typeface="Roboto"/>
            </a:endParaRPr>
          </a:p>
        </p:txBody>
      </p:sp>
      <p:sp>
        <p:nvSpPr>
          <p:cNvPr id="1237" name="Google Shape;1237;p139"/>
          <p:cNvSpPr txBox="1"/>
          <p:nvPr/>
        </p:nvSpPr>
        <p:spPr>
          <a:xfrm>
            <a:off x="1254450" y="2682675"/>
            <a:ext cx="6635100" cy="1695300"/>
          </a:xfrm>
          <a:prstGeom prst="rect">
            <a:avLst/>
          </a:prstGeom>
          <a:noFill/>
          <a:ln cap="flat" cmpd="sng" w="28575">
            <a:solidFill>
              <a:srgbClr val="00B2A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F3A93"/>
                </a:solidFill>
                <a:latin typeface="Roboto"/>
                <a:ea typeface="Roboto"/>
                <a:cs typeface="Roboto"/>
                <a:sym typeface="Roboto"/>
              </a:rPr>
              <a:t>List three important facts about your selected notable woman from history.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1.</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2.</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a:p>
            <a:pPr indent="0" lvl="0" marL="0" rtl="0" algn="l">
              <a:spcBef>
                <a:spcPts val="0"/>
              </a:spcBef>
              <a:spcAft>
                <a:spcPts val="0"/>
              </a:spcAft>
              <a:buNone/>
            </a:pPr>
            <a:r>
              <a:rPr lang="en">
                <a:solidFill>
                  <a:srgbClr val="1F3A93"/>
                </a:solidFill>
                <a:latin typeface="Roboto"/>
                <a:ea typeface="Roboto"/>
                <a:cs typeface="Roboto"/>
                <a:sym typeface="Roboto"/>
              </a:rPr>
              <a:t>3.</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solidFill>
                <a:srgbClr val="1F3A93"/>
              </a:solidFill>
              <a:latin typeface="Roboto"/>
              <a:ea typeface="Roboto"/>
              <a:cs typeface="Roboto"/>
              <a:sym typeface="Roboto"/>
            </a:endParaRPr>
          </a:p>
        </p:txBody>
      </p:sp>
      <p:sp>
        <p:nvSpPr>
          <p:cNvPr id="1238" name="Google Shape;1238;p139"/>
          <p:cNvSpPr txBox="1"/>
          <p:nvPr/>
        </p:nvSpPr>
        <p:spPr>
          <a:xfrm>
            <a:off x="1230675" y="4464450"/>
            <a:ext cx="6635100" cy="572700"/>
          </a:xfrm>
          <a:prstGeom prst="rect">
            <a:avLst/>
          </a:prstGeom>
          <a:noFill/>
          <a:ln cap="flat" cmpd="sng" w="28575">
            <a:solidFill>
              <a:srgbClr val="00B2A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F3A93"/>
                </a:solidFill>
                <a:latin typeface="Roboto"/>
                <a:ea typeface="Roboto"/>
                <a:cs typeface="Roboto"/>
                <a:sym typeface="Roboto"/>
              </a:rPr>
              <a:t>Draw a picture representing what you will build out of cardboard. </a:t>
            </a:r>
            <a:endParaRPr>
              <a:latin typeface="Roboto"/>
              <a:ea typeface="Roboto"/>
              <a:cs typeface="Roboto"/>
              <a:sym typeface="Roboto"/>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pic>
        <p:nvPicPr>
          <p:cNvPr id="1243" name="Google Shape;1243;p140"/>
          <p:cNvPicPr preferRelativeResize="0"/>
          <p:nvPr/>
        </p:nvPicPr>
        <p:blipFill>
          <a:blip r:embed="rId3">
            <a:alphaModFix/>
          </a:blip>
          <a:stretch>
            <a:fillRect/>
          </a:stretch>
        </p:blipFill>
        <p:spPr>
          <a:xfrm>
            <a:off x="5978088" y="3950075"/>
            <a:ext cx="951425" cy="951425"/>
          </a:xfrm>
          <a:prstGeom prst="rect">
            <a:avLst/>
          </a:prstGeom>
          <a:noFill/>
          <a:ln>
            <a:noFill/>
          </a:ln>
        </p:spPr>
      </p:pic>
      <p:pic>
        <p:nvPicPr>
          <p:cNvPr id="1244" name="Google Shape;1244;p140"/>
          <p:cNvPicPr preferRelativeResize="0"/>
          <p:nvPr/>
        </p:nvPicPr>
        <p:blipFill>
          <a:blip r:embed="rId3">
            <a:alphaModFix/>
          </a:blip>
          <a:stretch>
            <a:fillRect/>
          </a:stretch>
        </p:blipFill>
        <p:spPr>
          <a:xfrm>
            <a:off x="6063813" y="2555875"/>
            <a:ext cx="951425" cy="951425"/>
          </a:xfrm>
          <a:prstGeom prst="rect">
            <a:avLst/>
          </a:prstGeom>
          <a:noFill/>
          <a:ln>
            <a:noFill/>
          </a:ln>
        </p:spPr>
      </p:pic>
      <p:pic>
        <p:nvPicPr>
          <p:cNvPr id="1245" name="Google Shape;1245;p140"/>
          <p:cNvPicPr preferRelativeResize="0"/>
          <p:nvPr/>
        </p:nvPicPr>
        <p:blipFill>
          <a:blip r:embed="rId4">
            <a:alphaModFix/>
          </a:blip>
          <a:stretch>
            <a:fillRect/>
          </a:stretch>
        </p:blipFill>
        <p:spPr>
          <a:xfrm>
            <a:off x="1959188" y="4167775"/>
            <a:ext cx="733725" cy="733725"/>
          </a:xfrm>
          <a:prstGeom prst="rect">
            <a:avLst/>
          </a:prstGeom>
          <a:noFill/>
          <a:ln>
            <a:noFill/>
          </a:ln>
        </p:spPr>
      </p:pic>
      <p:pic>
        <p:nvPicPr>
          <p:cNvPr id="1246" name="Google Shape;1246;p140"/>
          <p:cNvPicPr preferRelativeResize="0"/>
          <p:nvPr/>
        </p:nvPicPr>
        <p:blipFill>
          <a:blip r:embed="rId4">
            <a:alphaModFix/>
          </a:blip>
          <a:stretch>
            <a:fillRect/>
          </a:stretch>
        </p:blipFill>
        <p:spPr>
          <a:xfrm>
            <a:off x="1959188" y="2664725"/>
            <a:ext cx="733725" cy="733725"/>
          </a:xfrm>
          <a:prstGeom prst="rect">
            <a:avLst/>
          </a:prstGeom>
          <a:noFill/>
          <a:ln>
            <a:noFill/>
          </a:ln>
        </p:spPr>
      </p:pic>
      <p:sp>
        <p:nvSpPr>
          <p:cNvPr id="1247" name="Google Shape;1247;p14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 - Peer Review</a:t>
            </a:r>
            <a:endParaRPr b="1">
              <a:solidFill>
                <a:srgbClr val="1F3A93"/>
              </a:solidFill>
              <a:latin typeface="Roboto Condensed"/>
              <a:ea typeface="Roboto Condensed"/>
              <a:cs typeface="Roboto Condensed"/>
              <a:sym typeface="Roboto Condensed"/>
            </a:endParaRPr>
          </a:p>
        </p:txBody>
      </p:sp>
      <p:cxnSp>
        <p:nvCxnSpPr>
          <p:cNvPr id="1248" name="Google Shape;1248;p14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1249" name="Google Shape;1249;p140"/>
          <p:cNvGraphicFramePr/>
          <p:nvPr/>
        </p:nvGraphicFramePr>
        <p:xfrm>
          <a:off x="267788" y="2406225"/>
          <a:ext cx="3000000" cy="3000000"/>
        </p:xfrm>
        <a:graphic>
          <a:graphicData uri="http://schemas.openxmlformats.org/drawingml/2006/table">
            <a:tbl>
              <a:tblPr>
                <a:noFill/>
                <a:tableStyleId>{9EF2E623-DE0F-4F1F-8748-6EDC2E3551F2}</a:tableStyleId>
              </a:tblPr>
              <a:tblGrid>
                <a:gridCol w="4164000"/>
                <a:gridCol w="4444425"/>
              </a:tblGrid>
              <a:tr h="1310525">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Ex) “That’s really good!”</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1F3A93"/>
                          </a:solidFill>
                          <a:latin typeface="Roboto"/>
                          <a:ea typeface="Roboto"/>
                          <a:cs typeface="Roboto"/>
                          <a:sym typeface="Roboto"/>
                        </a:rPr>
                        <a:t>Ex) “That’s a great idea! You seem to really be interested in this topic. I wonder what your </a:t>
                      </a:r>
                      <a:r>
                        <a:rPr lang="en" sz="1600">
                          <a:solidFill>
                            <a:srgbClr val="1F3A93"/>
                          </a:solidFill>
                          <a:latin typeface="Roboto"/>
                          <a:ea typeface="Roboto"/>
                          <a:cs typeface="Roboto"/>
                          <a:sym typeface="Roboto"/>
                        </a:rPr>
                        <a:t>artifact</a:t>
                      </a:r>
                      <a:r>
                        <a:rPr lang="en" sz="1600">
                          <a:solidFill>
                            <a:srgbClr val="1F3A93"/>
                          </a:solidFill>
                          <a:latin typeface="Roboto"/>
                          <a:ea typeface="Roboto"/>
                          <a:cs typeface="Roboto"/>
                          <a:sym typeface="Roboto"/>
                        </a:rPr>
                        <a:t> would look like if you used a </a:t>
                      </a:r>
                      <a:r>
                        <a:rPr lang="en" sz="1600">
                          <a:solidFill>
                            <a:srgbClr val="1F3A93"/>
                          </a:solidFill>
                          <a:latin typeface="Roboto"/>
                          <a:ea typeface="Roboto"/>
                          <a:cs typeface="Roboto"/>
                          <a:sym typeface="Roboto"/>
                        </a:rPr>
                        <a:t>different</a:t>
                      </a:r>
                      <a:r>
                        <a:rPr lang="en" sz="1600">
                          <a:solidFill>
                            <a:srgbClr val="1F3A93"/>
                          </a:solidFill>
                          <a:latin typeface="Roboto"/>
                          <a:ea typeface="Roboto"/>
                          <a:cs typeface="Roboto"/>
                          <a:sym typeface="Roboto"/>
                        </a:rPr>
                        <a:t> method of folding? </a:t>
                      </a:r>
                      <a:endParaRPr sz="1600">
                        <a:solidFill>
                          <a:srgbClr val="1F3A93"/>
                        </a:solidFill>
                        <a:latin typeface="Roboto"/>
                        <a:ea typeface="Roboto"/>
                        <a:cs typeface="Roboto"/>
                        <a:sym typeface="Roboto"/>
                      </a:endParaRPr>
                    </a:p>
                    <a:p>
                      <a:pPr indent="0" lvl="0" marL="0" rtl="0" algn="ctr">
                        <a:spcBef>
                          <a:spcPts val="0"/>
                        </a:spcBef>
                        <a:spcAft>
                          <a:spcPts val="0"/>
                        </a:spcAft>
                        <a:buNone/>
                      </a:pPr>
                      <a:r>
                        <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r h="917100">
                <a:tc>
                  <a:txBody>
                    <a:bodyPr/>
                    <a:lstStyle/>
                    <a:p>
                      <a:pPr indent="0" lvl="0" marL="0" rtl="0" algn="l">
                        <a:spcBef>
                          <a:spcPts val="0"/>
                        </a:spcBef>
                        <a:spcAft>
                          <a:spcPts val="0"/>
                        </a:spcAft>
                        <a:buClr>
                          <a:srgbClr val="000000"/>
                        </a:buClr>
                        <a:buSzPts val="1100"/>
                        <a:buFont typeface="Arial"/>
                        <a:buNone/>
                      </a:pPr>
                      <a:r>
                        <a:rPr lang="en" sz="1600">
                          <a:solidFill>
                            <a:srgbClr val="1F3A93"/>
                          </a:solidFill>
                          <a:latin typeface="Roboto"/>
                          <a:ea typeface="Roboto"/>
                          <a:cs typeface="Roboto"/>
                          <a:sym typeface="Roboto"/>
                        </a:rPr>
                        <a:t>Ex) “I didn’t like your facts.”</a:t>
                      </a:r>
                      <a:endParaRPr sz="1600">
                        <a:solidFill>
                          <a:srgbClr val="1F3A93"/>
                        </a:solidFill>
                        <a:latin typeface="Roboto"/>
                        <a:ea typeface="Roboto"/>
                        <a:cs typeface="Roboto"/>
                        <a:sym typeface="Roboto"/>
                      </a:endParaRPr>
                    </a:p>
                    <a:p>
                      <a:pPr indent="0" lvl="0" marL="0" rtl="0" algn="ctr">
                        <a:spcBef>
                          <a:spcPts val="0"/>
                        </a:spcBef>
                        <a:spcAft>
                          <a:spcPts val="0"/>
                        </a:spcAft>
                        <a:buNone/>
                      </a:pPr>
                      <a:r>
                        <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 sz="1600">
                          <a:solidFill>
                            <a:srgbClr val="1F3A93"/>
                          </a:solidFill>
                          <a:latin typeface="Roboto"/>
                          <a:ea typeface="Roboto"/>
                          <a:cs typeface="Roboto"/>
                          <a:sym typeface="Roboto"/>
                        </a:rPr>
                        <a:t>Ex) “Your important facts are a little short. I wonder if you could explain them a little more?”</a:t>
                      </a:r>
                      <a:endParaRPr sz="1600">
                        <a:solidFill>
                          <a:srgbClr val="1F3A93"/>
                        </a:solidFill>
                        <a:latin typeface="Roboto"/>
                        <a:ea typeface="Roboto"/>
                        <a:cs typeface="Roboto"/>
                        <a:sym typeface="Roboto"/>
                      </a:endParaRPr>
                    </a:p>
                    <a:p>
                      <a:pPr indent="0" lvl="0" marL="0" rtl="0" algn="ctr">
                        <a:spcBef>
                          <a:spcPts val="0"/>
                        </a:spcBef>
                        <a:spcAft>
                          <a:spcPts val="0"/>
                        </a:spcAft>
                        <a:buNone/>
                      </a:pPr>
                      <a:r>
                        <a:t/>
                      </a:r>
                      <a:endParaRPr sz="1600">
                        <a:solidFill>
                          <a:srgbClr val="1F3A93"/>
                        </a:solidFill>
                        <a:latin typeface="Roboto"/>
                        <a:ea typeface="Roboto"/>
                        <a:cs typeface="Roboto"/>
                        <a:sym typeface="Roboto"/>
                      </a:endParaRPr>
                    </a:p>
                    <a:p>
                      <a:pPr indent="0" lvl="0" marL="0" rtl="0" algn="ctr">
                        <a:spcBef>
                          <a:spcPts val="0"/>
                        </a:spcBef>
                        <a:spcAft>
                          <a:spcPts val="0"/>
                        </a:spcAft>
                        <a:buNone/>
                      </a:pPr>
                      <a:r>
                        <a:t/>
                      </a:r>
                      <a:endParaRPr sz="16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250" name="Google Shape;1250;p140"/>
          <p:cNvSpPr txBox="1"/>
          <p:nvPr/>
        </p:nvSpPr>
        <p:spPr>
          <a:xfrm>
            <a:off x="576375" y="1177475"/>
            <a:ext cx="7857000" cy="10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F3A93"/>
                </a:solidFill>
                <a:latin typeface="Roboto"/>
                <a:ea typeface="Roboto"/>
                <a:cs typeface="Roboto"/>
                <a:sym typeface="Roboto"/>
              </a:rPr>
              <a:t>Feedback is most helpful when it is honest and offers ways of improvement. Look at the difference between the examples and discuss why some examples are better than others. </a:t>
            </a:r>
            <a:endParaRPr sz="1800">
              <a:solidFill>
                <a:srgbClr val="1F3A93"/>
              </a:solidFill>
              <a:latin typeface="Roboto"/>
              <a:ea typeface="Roboto"/>
              <a:cs typeface="Roboto"/>
              <a:sym typeface="Roboto"/>
            </a:endParaRPr>
          </a:p>
          <a:p>
            <a:pPr indent="0" lvl="0" marL="0" rtl="0" algn="l">
              <a:lnSpc>
                <a:spcPct val="115000"/>
              </a:lnSpc>
              <a:spcBef>
                <a:spcPts val="0"/>
              </a:spcBef>
              <a:spcAft>
                <a:spcPts val="1600"/>
              </a:spcAft>
              <a:buNone/>
            </a:pPr>
            <a:r>
              <a:t/>
            </a:r>
            <a:endParaRPr sz="1800">
              <a:solidFill>
                <a:srgbClr val="1F3A93"/>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62" name="Google Shape;162;p2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63" name="Google Shape;163;p24"/>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64" name="Google Shape;164;p24"/>
          <p:cNvPicPr preferRelativeResize="0"/>
          <p:nvPr/>
        </p:nvPicPr>
        <p:blipFill>
          <a:blip r:embed="rId3">
            <a:alphaModFix/>
          </a:blip>
          <a:stretch>
            <a:fillRect/>
          </a:stretch>
        </p:blipFill>
        <p:spPr>
          <a:xfrm>
            <a:off x="413613" y="1163500"/>
            <a:ext cx="8316774" cy="3606101"/>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4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 - Peer Review</a:t>
            </a:r>
            <a:endParaRPr b="1">
              <a:solidFill>
                <a:srgbClr val="1F3A93"/>
              </a:solidFill>
              <a:latin typeface="Roboto Condensed"/>
              <a:ea typeface="Roboto Condensed"/>
              <a:cs typeface="Roboto Condensed"/>
              <a:sym typeface="Roboto Condensed"/>
            </a:endParaRPr>
          </a:p>
        </p:txBody>
      </p:sp>
      <p:cxnSp>
        <p:nvCxnSpPr>
          <p:cNvPr id="1256" name="Google Shape;1256;p14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1257" name="Google Shape;1257;p141"/>
          <p:cNvGraphicFramePr/>
          <p:nvPr/>
        </p:nvGraphicFramePr>
        <p:xfrm>
          <a:off x="619525" y="1530768"/>
          <a:ext cx="3000000" cy="3000000"/>
        </p:xfrm>
        <a:graphic>
          <a:graphicData uri="http://schemas.openxmlformats.org/drawingml/2006/table">
            <a:tbl>
              <a:tblPr>
                <a:noFill/>
                <a:tableStyleId>{9EF2E623-DE0F-4F1F-8748-6EDC2E3551F2}</a:tableStyleId>
              </a:tblPr>
              <a:tblGrid>
                <a:gridCol w="2895625"/>
                <a:gridCol w="2815925"/>
              </a:tblGrid>
              <a:tr h="154155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541550">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id="1258" name="Google Shape;1258;p141"/>
          <p:cNvPicPr preferRelativeResize="0"/>
          <p:nvPr/>
        </p:nvPicPr>
        <p:blipFill>
          <a:blip r:embed="rId3">
            <a:alphaModFix/>
          </a:blip>
          <a:stretch>
            <a:fillRect/>
          </a:stretch>
        </p:blipFill>
        <p:spPr>
          <a:xfrm flipH="1">
            <a:off x="3547800" y="2475900"/>
            <a:ext cx="542725" cy="542725"/>
          </a:xfrm>
          <a:prstGeom prst="rect">
            <a:avLst/>
          </a:prstGeom>
          <a:noFill/>
          <a:ln>
            <a:noFill/>
          </a:ln>
        </p:spPr>
      </p:pic>
      <p:pic>
        <p:nvPicPr>
          <p:cNvPr id="1259" name="Google Shape;1259;p141"/>
          <p:cNvPicPr preferRelativeResize="0"/>
          <p:nvPr/>
        </p:nvPicPr>
        <p:blipFill>
          <a:blip r:embed="rId4">
            <a:alphaModFix/>
          </a:blip>
          <a:stretch>
            <a:fillRect/>
          </a:stretch>
        </p:blipFill>
        <p:spPr>
          <a:xfrm>
            <a:off x="3547800" y="3126000"/>
            <a:ext cx="542725" cy="542725"/>
          </a:xfrm>
          <a:prstGeom prst="rect">
            <a:avLst/>
          </a:prstGeom>
          <a:noFill/>
          <a:ln>
            <a:noFill/>
          </a:ln>
        </p:spPr>
      </p:pic>
      <p:pic>
        <p:nvPicPr>
          <p:cNvPr id="1260" name="Google Shape;1260;p141"/>
          <p:cNvPicPr preferRelativeResize="0"/>
          <p:nvPr/>
        </p:nvPicPr>
        <p:blipFill>
          <a:blip r:embed="rId5">
            <a:alphaModFix/>
          </a:blip>
          <a:stretch>
            <a:fillRect/>
          </a:stretch>
        </p:blipFill>
        <p:spPr>
          <a:xfrm>
            <a:off x="2860050" y="2475900"/>
            <a:ext cx="542725" cy="542725"/>
          </a:xfrm>
          <a:prstGeom prst="rect">
            <a:avLst/>
          </a:prstGeom>
          <a:noFill/>
          <a:ln>
            <a:noFill/>
          </a:ln>
        </p:spPr>
      </p:pic>
      <p:pic>
        <p:nvPicPr>
          <p:cNvPr id="1261" name="Google Shape;1261;p141"/>
          <p:cNvPicPr preferRelativeResize="0"/>
          <p:nvPr/>
        </p:nvPicPr>
        <p:blipFill>
          <a:blip r:embed="rId6">
            <a:alphaModFix/>
          </a:blip>
          <a:stretch>
            <a:fillRect/>
          </a:stretch>
        </p:blipFill>
        <p:spPr>
          <a:xfrm>
            <a:off x="2922514" y="3126001"/>
            <a:ext cx="417800" cy="542722"/>
          </a:xfrm>
          <a:prstGeom prst="rect">
            <a:avLst/>
          </a:prstGeom>
          <a:noFill/>
          <a:ln>
            <a:noFill/>
          </a:ln>
        </p:spPr>
      </p:pic>
      <p:pic>
        <p:nvPicPr>
          <p:cNvPr id="1262" name="Google Shape;1262;p141"/>
          <p:cNvPicPr preferRelativeResize="0"/>
          <p:nvPr/>
        </p:nvPicPr>
        <p:blipFill>
          <a:blip r:embed="rId5">
            <a:alphaModFix/>
          </a:blip>
          <a:stretch>
            <a:fillRect/>
          </a:stretch>
        </p:blipFill>
        <p:spPr>
          <a:xfrm>
            <a:off x="6635675" y="2000300"/>
            <a:ext cx="417800" cy="417800"/>
          </a:xfrm>
          <a:prstGeom prst="rect">
            <a:avLst/>
          </a:prstGeom>
          <a:noFill/>
          <a:ln>
            <a:noFill/>
          </a:ln>
        </p:spPr>
      </p:pic>
      <p:pic>
        <p:nvPicPr>
          <p:cNvPr id="1263" name="Google Shape;1263;p141"/>
          <p:cNvPicPr preferRelativeResize="0"/>
          <p:nvPr/>
        </p:nvPicPr>
        <p:blipFill>
          <a:blip r:embed="rId3">
            <a:alphaModFix/>
          </a:blip>
          <a:stretch>
            <a:fillRect/>
          </a:stretch>
        </p:blipFill>
        <p:spPr>
          <a:xfrm flipH="1">
            <a:off x="6655463" y="2589500"/>
            <a:ext cx="417800" cy="417800"/>
          </a:xfrm>
          <a:prstGeom prst="rect">
            <a:avLst/>
          </a:prstGeom>
          <a:noFill/>
          <a:ln>
            <a:noFill/>
          </a:ln>
        </p:spPr>
      </p:pic>
      <p:pic>
        <p:nvPicPr>
          <p:cNvPr id="1264" name="Google Shape;1264;p141"/>
          <p:cNvPicPr preferRelativeResize="0"/>
          <p:nvPr/>
        </p:nvPicPr>
        <p:blipFill>
          <a:blip r:embed="rId6">
            <a:alphaModFix/>
          </a:blip>
          <a:stretch>
            <a:fillRect/>
          </a:stretch>
        </p:blipFill>
        <p:spPr>
          <a:xfrm>
            <a:off x="6669985" y="3214662"/>
            <a:ext cx="321630" cy="417797"/>
          </a:xfrm>
          <a:prstGeom prst="rect">
            <a:avLst/>
          </a:prstGeom>
          <a:noFill/>
          <a:ln>
            <a:noFill/>
          </a:ln>
        </p:spPr>
      </p:pic>
      <p:pic>
        <p:nvPicPr>
          <p:cNvPr id="1265" name="Google Shape;1265;p141"/>
          <p:cNvPicPr preferRelativeResize="0"/>
          <p:nvPr/>
        </p:nvPicPr>
        <p:blipFill>
          <a:blip r:embed="rId4">
            <a:alphaModFix/>
          </a:blip>
          <a:stretch>
            <a:fillRect/>
          </a:stretch>
        </p:blipFill>
        <p:spPr>
          <a:xfrm>
            <a:off x="6655475" y="3839825"/>
            <a:ext cx="417800" cy="417800"/>
          </a:xfrm>
          <a:prstGeom prst="rect">
            <a:avLst/>
          </a:prstGeom>
          <a:noFill/>
          <a:ln>
            <a:noFill/>
          </a:ln>
        </p:spPr>
      </p:pic>
      <p:sp>
        <p:nvSpPr>
          <p:cNvPr id="1266" name="Google Shape;1266;p141"/>
          <p:cNvSpPr txBox="1"/>
          <p:nvPr/>
        </p:nvSpPr>
        <p:spPr>
          <a:xfrm>
            <a:off x="7084450" y="2053450"/>
            <a:ext cx="12873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you love</a:t>
            </a:r>
            <a:endParaRPr sz="1200">
              <a:solidFill>
                <a:srgbClr val="1F3A93"/>
              </a:solidFill>
              <a:latin typeface="Raleway"/>
              <a:ea typeface="Raleway"/>
              <a:cs typeface="Raleway"/>
              <a:sym typeface="Raleway"/>
            </a:endParaRPr>
          </a:p>
        </p:txBody>
      </p:sp>
      <p:sp>
        <p:nvSpPr>
          <p:cNvPr id="1267" name="Google Shape;1267;p141"/>
          <p:cNvSpPr txBox="1"/>
          <p:nvPr/>
        </p:nvSpPr>
        <p:spPr>
          <a:xfrm>
            <a:off x="7104075" y="2664388"/>
            <a:ext cx="15030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Positive criticisms</a:t>
            </a:r>
            <a:endParaRPr sz="1200">
              <a:solidFill>
                <a:srgbClr val="1F3A93"/>
              </a:solidFill>
              <a:latin typeface="Raleway"/>
              <a:ea typeface="Raleway"/>
              <a:cs typeface="Raleway"/>
              <a:sym typeface="Raleway"/>
            </a:endParaRPr>
          </a:p>
        </p:txBody>
      </p:sp>
      <p:sp>
        <p:nvSpPr>
          <p:cNvPr id="1268" name="Google Shape;1268;p141"/>
          <p:cNvSpPr txBox="1"/>
          <p:nvPr/>
        </p:nvSpPr>
        <p:spPr>
          <a:xfrm>
            <a:off x="7055701" y="321973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Questions you have</a:t>
            </a:r>
            <a:endParaRPr sz="1200">
              <a:solidFill>
                <a:srgbClr val="1F3A93"/>
              </a:solidFill>
              <a:latin typeface="Raleway"/>
              <a:ea typeface="Raleway"/>
              <a:cs typeface="Raleway"/>
              <a:sym typeface="Raleway"/>
            </a:endParaRPr>
          </a:p>
        </p:txBody>
      </p:sp>
      <p:sp>
        <p:nvSpPr>
          <p:cNvPr id="1269" name="Google Shape;1269;p141"/>
          <p:cNvSpPr txBox="1"/>
          <p:nvPr/>
        </p:nvSpPr>
        <p:spPr>
          <a:xfrm>
            <a:off x="7053475" y="3731288"/>
            <a:ext cx="17766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F3A93"/>
                </a:solidFill>
                <a:latin typeface="Raleway"/>
                <a:ea typeface="Raleway"/>
                <a:cs typeface="Raleway"/>
                <a:sym typeface="Raleway"/>
              </a:rPr>
              <a:t>Ideas to make </a:t>
            </a:r>
            <a:endParaRPr sz="1200">
              <a:solidFill>
                <a:srgbClr val="1F3A93"/>
              </a:solidFill>
              <a:latin typeface="Raleway"/>
              <a:ea typeface="Raleway"/>
              <a:cs typeface="Raleway"/>
              <a:sym typeface="Raleway"/>
            </a:endParaRPr>
          </a:p>
          <a:p>
            <a:pPr indent="0" lvl="0" marL="0" rtl="0" algn="l">
              <a:spcBef>
                <a:spcPts val="0"/>
              </a:spcBef>
              <a:spcAft>
                <a:spcPts val="0"/>
              </a:spcAft>
              <a:buNone/>
            </a:pPr>
            <a:r>
              <a:rPr lang="en" sz="1200">
                <a:solidFill>
                  <a:srgbClr val="1F3A93"/>
                </a:solidFill>
                <a:latin typeface="Raleway"/>
                <a:ea typeface="Raleway"/>
                <a:cs typeface="Raleway"/>
                <a:sym typeface="Raleway"/>
              </a:rPr>
              <a:t>it better</a:t>
            </a:r>
            <a:endParaRPr sz="1200">
              <a:solidFill>
                <a:srgbClr val="1F3A93"/>
              </a:solidFill>
              <a:latin typeface="Raleway"/>
              <a:ea typeface="Raleway"/>
              <a:cs typeface="Raleway"/>
              <a:sym typeface="Raleway"/>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142"/>
          <p:cNvSpPr txBox="1"/>
          <p:nvPr>
            <p:ph type="title"/>
          </p:nvPr>
        </p:nvSpPr>
        <p:spPr>
          <a:xfrm>
            <a:off x="311700" y="321200"/>
            <a:ext cx="57267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1275" name="Google Shape;1275;p14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1276" name="Google Shape;1276;p142"/>
          <p:cNvGraphicFramePr/>
          <p:nvPr/>
        </p:nvGraphicFramePr>
        <p:xfrm>
          <a:off x="1433400" y="203537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How has </a:t>
                      </a:r>
                      <a:r>
                        <a:rPr lang="en" sz="1800">
                          <a:solidFill>
                            <a:srgbClr val="1F3A93"/>
                          </a:solidFill>
                          <a:latin typeface="Roboto"/>
                          <a:ea typeface="Roboto"/>
                          <a:cs typeface="Roboto"/>
                          <a:sym typeface="Roboto"/>
                        </a:rPr>
                        <a:t>participating</a:t>
                      </a:r>
                      <a:r>
                        <a:rPr lang="en" sz="1800">
                          <a:solidFill>
                            <a:srgbClr val="1F3A93"/>
                          </a:solidFill>
                          <a:latin typeface="Roboto"/>
                          <a:ea typeface="Roboto"/>
                          <a:cs typeface="Roboto"/>
                          <a:sym typeface="Roboto"/>
                        </a:rPr>
                        <a:t> in this </a:t>
                      </a:r>
                      <a:r>
                        <a:rPr lang="en" sz="1800">
                          <a:solidFill>
                            <a:srgbClr val="1F3A93"/>
                          </a:solidFill>
                          <a:latin typeface="Roboto"/>
                          <a:ea typeface="Roboto"/>
                          <a:cs typeface="Roboto"/>
                          <a:sym typeface="Roboto"/>
                        </a:rPr>
                        <a:t>initiative</a:t>
                      </a:r>
                      <a:r>
                        <a:rPr lang="en" sz="1800">
                          <a:solidFill>
                            <a:srgbClr val="1F3A93"/>
                          </a:solidFill>
                          <a:latin typeface="Roboto"/>
                          <a:ea typeface="Roboto"/>
                          <a:cs typeface="Roboto"/>
                          <a:sym typeface="Roboto"/>
                        </a:rPr>
                        <a:t> changed your perspective on </a:t>
                      </a:r>
                      <a:r>
                        <a:rPr lang="en" sz="1800">
                          <a:solidFill>
                            <a:srgbClr val="1F3A93"/>
                          </a:solidFill>
                          <a:latin typeface="Roboto"/>
                          <a:ea typeface="Roboto"/>
                          <a:cs typeface="Roboto"/>
                          <a:sym typeface="Roboto"/>
                        </a:rPr>
                        <a:t>women</a:t>
                      </a:r>
                      <a:r>
                        <a:rPr lang="en" sz="1800">
                          <a:solidFill>
                            <a:srgbClr val="1F3A93"/>
                          </a:solidFill>
                          <a:latin typeface="Roboto"/>
                          <a:ea typeface="Roboto"/>
                          <a:cs typeface="Roboto"/>
                          <a:sym typeface="Roboto"/>
                        </a:rPr>
                        <a:t>? </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1277" name="Google Shape;1277;p142"/>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Don’t forget to submit your work to the BreakFree Education national contest!</a:t>
            </a:r>
            <a:endParaRPr b="1">
              <a:solidFill>
                <a:srgbClr val="00B2A9"/>
              </a:solidFill>
              <a:latin typeface="Roboto"/>
              <a:ea typeface="Roboto"/>
              <a:cs typeface="Roboto"/>
              <a:sym typeface="Roboto"/>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1281" name="Shape 1281"/>
        <p:cNvGrpSpPr/>
        <p:nvPr/>
      </p:nvGrpSpPr>
      <p:grpSpPr>
        <a:xfrm>
          <a:off x="0" y="0"/>
          <a:ext cx="0" cy="0"/>
          <a:chOff x="0" y="0"/>
          <a:chExt cx="0" cy="0"/>
        </a:xfrm>
      </p:grpSpPr>
      <p:sp>
        <p:nvSpPr>
          <p:cNvPr id="1282" name="Google Shape;1282;p143"/>
          <p:cNvSpPr txBox="1"/>
          <p:nvPr>
            <p:ph type="ctrTitle"/>
          </p:nvPr>
        </p:nvSpPr>
        <p:spPr>
          <a:xfrm>
            <a:off x="690725" y="2331375"/>
            <a:ext cx="4146000" cy="1231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Unveiled</a:t>
            </a:r>
            <a:endParaRPr b="1" sz="4800">
              <a:solidFill>
                <a:schemeClr val="lt1"/>
              </a:solidFill>
              <a:latin typeface="Roboto Condensed"/>
              <a:ea typeface="Roboto Condensed"/>
              <a:cs typeface="Roboto Condensed"/>
              <a:sym typeface="Roboto Condensed"/>
            </a:endParaRPr>
          </a:p>
        </p:txBody>
      </p:sp>
      <p:cxnSp>
        <p:nvCxnSpPr>
          <p:cNvPr id="1283" name="Google Shape;1283;p143"/>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1284" name="Google Shape;1284;p143"/>
          <p:cNvPicPr preferRelativeResize="0"/>
          <p:nvPr/>
        </p:nvPicPr>
        <p:blipFill rotWithShape="1">
          <a:blip r:embed="rId3">
            <a:alphaModFix/>
          </a:blip>
          <a:srcRect b="30219" l="-822" r="18618" t="3379"/>
          <a:stretch/>
        </p:blipFill>
        <p:spPr>
          <a:xfrm>
            <a:off x="4863651" y="1685926"/>
            <a:ext cx="4280349" cy="3457574"/>
          </a:xfrm>
          <a:prstGeom prst="rect">
            <a:avLst/>
          </a:prstGeom>
          <a:noFill/>
          <a:ln>
            <a:noFill/>
          </a:ln>
        </p:spPr>
      </p:pic>
      <p:pic>
        <p:nvPicPr>
          <p:cNvPr id="1285" name="Google Shape;1285;p143"/>
          <p:cNvPicPr preferRelativeResize="0"/>
          <p:nvPr/>
        </p:nvPicPr>
        <p:blipFill>
          <a:blip r:embed="rId4">
            <a:alphaModFix/>
          </a:blip>
          <a:stretch>
            <a:fillRect/>
          </a:stretch>
        </p:blipFill>
        <p:spPr>
          <a:xfrm>
            <a:off x="5489036" y="1809270"/>
            <a:ext cx="3029574" cy="3029574"/>
          </a:xfrm>
          <a:prstGeom prst="rect">
            <a:avLst/>
          </a:prstGeom>
          <a:noFill/>
          <a:ln>
            <a:noFill/>
          </a:ln>
        </p:spPr>
      </p:pic>
      <p:pic>
        <p:nvPicPr>
          <p:cNvPr id="1286" name="Google Shape;1286;p143"/>
          <p:cNvPicPr preferRelativeResize="0"/>
          <p:nvPr/>
        </p:nvPicPr>
        <p:blipFill rotWithShape="1">
          <a:blip r:embed="rId5">
            <a:alphaModFix/>
          </a:blip>
          <a:srcRect b="0" l="0" r="0" t="0"/>
          <a:stretch/>
        </p:blipFill>
        <p:spPr>
          <a:xfrm>
            <a:off x="690729" y="1064375"/>
            <a:ext cx="3180500" cy="948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70" name="Google Shape;170;p2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71" name="Google Shape;171;p25"/>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72" name="Google Shape;172;p25"/>
          <p:cNvPicPr preferRelativeResize="0"/>
          <p:nvPr/>
        </p:nvPicPr>
        <p:blipFill>
          <a:blip r:embed="rId3">
            <a:alphaModFix/>
          </a:blip>
          <a:stretch>
            <a:fillRect/>
          </a:stretch>
        </p:blipFill>
        <p:spPr>
          <a:xfrm>
            <a:off x="919525" y="1163500"/>
            <a:ext cx="7304940" cy="3606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78" name="Google Shape;178;p2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79" name="Google Shape;179;p26"/>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80" name="Google Shape;180;p26"/>
          <p:cNvPicPr preferRelativeResize="0"/>
          <p:nvPr/>
        </p:nvPicPr>
        <p:blipFill>
          <a:blip r:embed="rId3">
            <a:alphaModFix/>
          </a:blip>
          <a:stretch>
            <a:fillRect/>
          </a:stretch>
        </p:blipFill>
        <p:spPr>
          <a:xfrm>
            <a:off x="1011113" y="1113700"/>
            <a:ext cx="7121787" cy="3606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86" name="Google Shape;186;p2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87" name="Google Shape;187;p27"/>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88" name="Google Shape;188;p27"/>
          <p:cNvPicPr preferRelativeResize="0"/>
          <p:nvPr/>
        </p:nvPicPr>
        <p:blipFill>
          <a:blip r:embed="rId3">
            <a:alphaModFix/>
          </a:blip>
          <a:stretch>
            <a:fillRect/>
          </a:stretch>
        </p:blipFill>
        <p:spPr>
          <a:xfrm>
            <a:off x="1114463" y="1240575"/>
            <a:ext cx="6915072" cy="36061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94" name="Google Shape;194;p2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95" name="Google Shape;195;p28"/>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196" name="Google Shape;196;p28"/>
          <p:cNvPicPr preferRelativeResize="0"/>
          <p:nvPr/>
        </p:nvPicPr>
        <p:blipFill>
          <a:blip r:embed="rId3">
            <a:alphaModFix/>
          </a:blip>
          <a:stretch>
            <a:fillRect/>
          </a:stretch>
        </p:blipFill>
        <p:spPr>
          <a:xfrm>
            <a:off x="937500" y="1249825"/>
            <a:ext cx="7268992" cy="36061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02" name="Google Shape;202;p2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03" name="Google Shape;203;p29"/>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04" name="Google Shape;204;p29"/>
          <p:cNvPicPr preferRelativeResize="0"/>
          <p:nvPr/>
        </p:nvPicPr>
        <p:blipFill>
          <a:blip r:embed="rId3">
            <a:alphaModFix/>
          </a:blip>
          <a:stretch>
            <a:fillRect/>
          </a:stretch>
        </p:blipFill>
        <p:spPr>
          <a:xfrm>
            <a:off x="986900" y="1163500"/>
            <a:ext cx="7170191" cy="36061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10" name="Google Shape;210;p3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11" name="Google Shape;211;p30"/>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12" name="Google Shape;212;p30"/>
          <p:cNvPicPr preferRelativeResize="0"/>
          <p:nvPr/>
        </p:nvPicPr>
        <p:blipFill>
          <a:blip r:embed="rId3">
            <a:alphaModFix/>
          </a:blip>
          <a:stretch>
            <a:fillRect/>
          </a:stretch>
        </p:blipFill>
        <p:spPr>
          <a:xfrm>
            <a:off x="1045113" y="1305325"/>
            <a:ext cx="7053768" cy="3606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0" name="Shape 60"/>
        <p:cNvGrpSpPr/>
        <p:nvPr/>
      </p:nvGrpSpPr>
      <p:grpSpPr>
        <a:xfrm>
          <a:off x="0" y="0"/>
          <a:ext cx="0" cy="0"/>
          <a:chOff x="0" y="0"/>
          <a:chExt cx="0" cy="0"/>
        </a:xfrm>
      </p:grpSpPr>
      <p:pic>
        <p:nvPicPr>
          <p:cNvPr id="61" name="Google Shape;61;p13"/>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2" name="Google Shape;62;p13"/>
          <p:cNvSpPr txBox="1"/>
          <p:nvPr>
            <p:ph type="ctrTitle"/>
          </p:nvPr>
        </p:nvSpPr>
        <p:spPr>
          <a:xfrm>
            <a:off x="597375" y="2126526"/>
            <a:ext cx="4887300" cy="123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sp>
        <p:nvSpPr>
          <p:cNvPr id="63" name="Google Shape;63;p13"/>
          <p:cNvSpPr txBox="1"/>
          <p:nvPr>
            <p:ph idx="1" type="subTitle"/>
          </p:nvPr>
        </p:nvSpPr>
        <p:spPr>
          <a:xfrm>
            <a:off x="597375" y="3358021"/>
            <a:ext cx="4025100" cy="7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chemeClr val="lt1"/>
                </a:solidFill>
                <a:latin typeface="Raleway Medium"/>
                <a:ea typeface="Raleway Medium"/>
                <a:cs typeface="Raleway Medium"/>
                <a:sym typeface="Raleway Medium"/>
              </a:rPr>
              <a:t>The Importance of Women in History</a:t>
            </a:r>
            <a:endParaRPr sz="2600">
              <a:solidFill>
                <a:schemeClr val="lt1"/>
              </a:solidFill>
              <a:latin typeface="Raleway Medium"/>
              <a:ea typeface="Raleway Medium"/>
              <a:cs typeface="Raleway Medium"/>
              <a:sym typeface="Raleway Medium"/>
            </a:endParaRPr>
          </a:p>
        </p:txBody>
      </p:sp>
      <p:cxnSp>
        <p:nvCxnSpPr>
          <p:cNvPr id="64" name="Google Shape;64;p13"/>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65" name="Google Shape;65;p13"/>
          <p:cNvPicPr preferRelativeResize="0"/>
          <p:nvPr/>
        </p:nvPicPr>
        <p:blipFill rotWithShape="1">
          <a:blip r:embed="rId4">
            <a:alphaModFix/>
          </a:blip>
          <a:srcRect b="0" l="0" r="0" t="0"/>
          <a:stretch/>
        </p:blipFill>
        <p:spPr>
          <a:xfrm>
            <a:off x="690729" y="1064375"/>
            <a:ext cx="3180500" cy="948975"/>
          </a:xfrm>
          <a:prstGeom prst="rect">
            <a:avLst/>
          </a:prstGeom>
          <a:noFill/>
          <a:ln>
            <a:noFill/>
          </a:ln>
        </p:spPr>
      </p:pic>
      <p:pic>
        <p:nvPicPr>
          <p:cNvPr id="66" name="Google Shape;66;p13"/>
          <p:cNvPicPr preferRelativeResize="0"/>
          <p:nvPr/>
        </p:nvPicPr>
        <p:blipFill>
          <a:blip r:embed="rId5">
            <a:alphaModFix/>
          </a:blip>
          <a:stretch>
            <a:fillRect/>
          </a:stretch>
        </p:blipFill>
        <p:spPr>
          <a:xfrm>
            <a:off x="5408325" y="755327"/>
            <a:ext cx="3517025" cy="3517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1"/>
          <p:cNvPicPr preferRelativeResize="0"/>
          <p:nvPr/>
        </p:nvPicPr>
        <p:blipFill>
          <a:blip r:embed="rId3">
            <a:alphaModFix/>
          </a:blip>
          <a:stretch>
            <a:fillRect/>
          </a:stretch>
        </p:blipFill>
        <p:spPr>
          <a:xfrm>
            <a:off x="1077450" y="1163500"/>
            <a:ext cx="6989102" cy="3805102"/>
          </a:xfrm>
          <a:prstGeom prst="rect">
            <a:avLst/>
          </a:prstGeom>
          <a:noFill/>
          <a:ln>
            <a:noFill/>
          </a:ln>
        </p:spPr>
      </p:pic>
      <p:sp>
        <p:nvSpPr>
          <p:cNvPr id="218" name="Google Shape;218;p3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19" name="Google Shape;219;p3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20" name="Google Shape;220;p31"/>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26" name="Google Shape;226;p3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27" name="Google Shape;227;p32"/>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28" name="Google Shape;228;p32"/>
          <p:cNvPicPr preferRelativeResize="0"/>
          <p:nvPr/>
        </p:nvPicPr>
        <p:blipFill>
          <a:blip r:embed="rId3">
            <a:alphaModFix/>
          </a:blip>
          <a:stretch>
            <a:fillRect/>
          </a:stretch>
        </p:blipFill>
        <p:spPr>
          <a:xfrm>
            <a:off x="1140175" y="1163500"/>
            <a:ext cx="6863657" cy="36061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34" name="Google Shape;234;p3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35" name="Google Shape;235;p33"/>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36" name="Google Shape;236;p33"/>
          <p:cNvPicPr preferRelativeResize="0"/>
          <p:nvPr/>
        </p:nvPicPr>
        <p:blipFill>
          <a:blip r:embed="rId3">
            <a:alphaModFix/>
          </a:blip>
          <a:stretch>
            <a:fillRect/>
          </a:stretch>
        </p:blipFill>
        <p:spPr>
          <a:xfrm>
            <a:off x="1068538" y="1163500"/>
            <a:ext cx="7006920" cy="3606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42" name="Google Shape;242;p3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43" name="Google Shape;243;p34"/>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44" name="Google Shape;244;p34"/>
          <p:cNvPicPr preferRelativeResize="0"/>
          <p:nvPr/>
        </p:nvPicPr>
        <p:blipFill>
          <a:blip r:embed="rId3">
            <a:alphaModFix/>
          </a:blip>
          <a:stretch>
            <a:fillRect/>
          </a:stretch>
        </p:blipFill>
        <p:spPr>
          <a:xfrm>
            <a:off x="1021375" y="1163500"/>
            <a:ext cx="7101245" cy="3606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50" name="Google Shape;250;p3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51" name="Google Shape;251;p35"/>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52" name="Google Shape;252;p35"/>
          <p:cNvPicPr preferRelativeResize="0"/>
          <p:nvPr/>
        </p:nvPicPr>
        <p:blipFill>
          <a:blip r:embed="rId3">
            <a:alphaModFix/>
          </a:blip>
          <a:stretch>
            <a:fillRect/>
          </a:stretch>
        </p:blipFill>
        <p:spPr>
          <a:xfrm>
            <a:off x="1071850" y="1163500"/>
            <a:ext cx="7000279" cy="3606101"/>
          </a:xfrm>
          <a:prstGeom prst="rect">
            <a:avLst/>
          </a:prstGeom>
          <a:noFill/>
          <a:ln>
            <a:noFill/>
          </a:ln>
        </p:spPr>
      </p:pic>
      <p:sp>
        <p:nvSpPr>
          <p:cNvPr id="253" name="Google Shape;253;p35"/>
          <p:cNvSpPr txBox="1"/>
          <p:nvPr/>
        </p:nvSpPr>
        <p:spPr>
          <a:xfrm>
            <a:off x="7067675" y="4769600"/>
            <a:ext cx="19839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rgbClr val="1F3A93"/>
                </a:solidFill>
                <a:highlight>
                  <a:srgbClr val="91D5AC"/>
                </a:highlight>
                <a:latin typeface="Roboto"/>
                <a:ea typeface="Roboto"/>
                <a:cs typeface="Roboto"/>
                <a:sym typeface="Roboto"/>
                <a:hlinkClick r:id="rId4">
                  <a:extLst>
                    <a:ext uri="{A12FA001-AC4F-418D-AE19-62706E023703}">
                      <ahyp:hlinkClr val="tx"/>
                    </a:ext>
                  </a:extLst>
                </a:hlinkClick>
              </a:rPr>
              <a:t>Click here to watch her speech!</a:t>
            </a:r>
            <a:endParaRPr sz="1000">
              <a:solidFill>
                <a:srgbClr val="1F3A93"/>
              </a:solidFill>
              <a:highlight>
                <a:srgbClr val="91D5AC"/>
              </a:highlight>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59" name="Google Shape;259;p3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60" name="Google Shape;260;p36"/>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61" name="Google Shape;261;p36"/>
          <p:cNvPicPr preferRelativeResize="0"/>
          <p:nvPr/>
        </p:nvPicPr>
        <p:blipFill>
          <a:blip r:embed="rId3">
            <a:alphaModFix/>
          </a:blip>
          <a:stretch>
            <a:fillRect/>
          </a:stretch>
        </p:blipFill>
        <p:spPr>
          <a:xfrm>
            <a:off x="853325" y="1198700"/>
            <a:ext cx="7437358" cy="36061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67" name="Google Shape;267;p3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68" name="Google Shape;268;p37"/>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69" name="Google Shape;269;p37"/>
          <p:cNvPicPr preferRelativeResize="0"/>
          <p:nvPr/>
        </p:nvPicPr>
        <p:blipFill>
          <a:blip r:embed="rId3">
            <a:alphaModFix/>
          </a:blip>
          <a:stretch>
            <a:fillRect/>
          </a:stretch>
        </p:blipFill>
        <p:spPr>
          <a:xfrm>
            <a:off x="1143363" y="1163500"/>
            <a:ext cx="6857283" cy="3606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75" name="Google Shape;275;p3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76" name="Google Shape;276;p38"/>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77" name="Google Shape;277;p38"/>
          <p:cNvPicPr preferRelativeResize="0"/>
          <p:nvPr/>
        </p:nvPicPr>
        <p:blipFill>
          <a:blip r:embed="rId3">
            <a:alphaModFix/>
          </a:blip>
          <a:stretch>
            <a:fillRect/>
          </a:stretch>
        </p:blipFill>
        <p:spPr>
          <a:xfrm>
            <a:off x="908663" y="1163500"/>
            <a:ext cx="7326679" cy="3606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83" name="Google Shape;283;p3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84" name="Google Shape;284;p39"/>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85" name="Google Shape;285;p39"/>
          <p:cNvPicPr preferRelativeResize="0"/>
          <p:nvPr/>
        </p:nvPicPr>
        <p:blipFill>
          <a:blip r:embed="rId3">
            <a:alphaModFix/>
          </a:blip>
          <a:stretch>
            <a:fillRect/>
          </a:stretch>
        </p:blipFill>
        <p:spPr>
          <a:xfrm>
            <a:off x="859263" y="1198700"/>
            <a:ext cx="7377915" cy="3606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91" name="Google Shape;291;p4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292" name="Google Shape;292;p40"/>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293" name="Google Shape;293;p40"/>
          <p:cNvPicPr preferRelativeResize="0"/>
          <p:nvPr/>
        </p:nvPicPr>
        <p:blipFill>
          <a:blip r:embed="rId3">
            <a:alphaModFix/>
          </a:blip>
          <a:stretch>
            <a:fillRect/>
          </a:stretch>
        </p:blipFill>
        <p:spPr>
          <a:xfrm>
            <a:off x="1116400" y="1198700"/>
            <a:ext cx="6863657" cy="3606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Featured Teacher Fellow</a:t>
            </a:r>
            <a:endParaRPr b="1">
              <a:solidFill>
                <a:srgbClr val="1F3A93"/>
              </a:solidFill>
              <a:latin typeface="Roboto Condensed"/>
              <a:ea typeface="Roboto Condensed"/>
              <a:cs typeface="Roboto Condensed"/>
              <a:sym typeface="Roboto Condensed"/>
            </a:endParaRPr>
          </a:p>
        </p:txBody>
      </p:sp>
      <p:cxnSp>
        <p:nvCxnSpPr>
          <p:cNvPr id="72" name="Google Shape;72;p1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73" name="Google Shape;73;p14"/>
          <p:cNvGraphicFramePr/>
          <p:nvPr/>
        </p:nvGraphicFramePr>
        <p:xfrm>
          <a:off x="727363" y="1827400"/>
          <a:ext cx="3000000" cy="3000000"/>
        </p:xfrm>
        <a:graphic>
          <a:graphicData uri="http://schemas.openxmlformats.org/drawingml/2006/table">
            <a:tbl>
              <a:tblPr>
                <a:noFill/>
                <a:tableStyleId>{E9AE4293-603A-4701-BA71-A48E84505274}</a:tableStyleId>
              </a:tblPr>
              <a:tblGrid>
                <a:gridCol w="7689250"/>
              </a:tblGrid>
              <a:tr h="2347850">
                <a:tc>
                  <a:txBody>
                    <a:bodyPr/>
                    <a:lstStyle/>
                    <a:p>
                      <a:pPr indent="0" lvl="0" marL="0" marR="0" rtl="0" algn="ctr">
                        <a:lnSpc>
                          <a:spcPct val="100000"/>
                        </a:lnSpc>
                        <a:spcBef>
                          <a:spcPts val="0"/>
                        </a:spcBef>
                        <a:spcAft>
                          <a:spcPts val="0"/>
                        </a:spcAft>
                        <a:buClr>
                          <a:srgbClr val="000000"/>
                        </a:buClr>
                        <a:buSzPts val="1800"/>
                        <a:buFont typeface="Arial"/>
                        <a:buNone/>
                      </a:pPr>
                      <a:r>
                        <a:rPr lang="en" sz="3000">
                          <a:solidFill>
                            <a:srgbClr val="1F3A93"/>
                          </a:solidFill>
                          <a:latin typeface="Roboto"/>
                          <a:ea typeface="Roboto"/>
                          <a:cs typeface="Roboto"/>
                          <a:sym typeface="Roboto"/>
                        </a:rPr>
                        <a:t>Unveiled</a:t>
                      </a:r>
                      <a:r>
                        <a:rPr lang="en" sz="3000">
                          <a:solidFill>
                            <a:srgbClr val="1F3A93"/>
                          </a:solidFill>
                          <a:latin typeface="Roboto"/>
                          <a:ea typeface="Roboto"/>
                          <a:cs typeface="Roboto"/>
                          <a:sym typeface="Roboto"/>
                        </a:rPr>
                        <a:t> is adapted from BreakFree Education’s Teacher Fellow Clarissa Robison’s </a:t>
                      </a:r>
                      <a:r>
                        <a:rPr lang="en" sz="3000">
                          <a:solidFill>
                            <a:srgbClr val="1F3A93"/>
                          </a:solidFill>
                          <a:latin typeface="Roboto"/>
                          <a:ea typeface="Roboto"/>
                          <a:cs typeface="Roboto"/>
                          <a:sym typeface="Roboto"/>
                        </a:rPr>
                        <a:t>original</a:t>
                      </a:r>
                      <a:r>
                        <a:rPr lang="en" sz="3000">
                          <a:solidFill>
                            <a:srgbClr val="1F3A93"/>
                          </a:solidFill>
                          <a:latin typeface="Roboto"/>
                          <a:ea typeface="Roboto"/>
                          <a:cs typeface="Roboto"/>
                          <a:sym typeface="Roboto"/>
                        </a:rPr>
                        <a:t> content. </a:t>
                      </a:r>
                      <a:r>
                        <a:rPr lang="en" sz="3000">
                          <a:solidFill>
                            <a:srgbClr val="1F3A93"/>
                          </a:solidFill>
                          <a:latin typeface="Roboto"/>
                          <a:ea typeface="Roboto"/>
                          <a:cs typeface="Roboto"/>
                          <a:sym typeface="Roboto"/>
                        </a:rPr>
                        <a:t>Clarissa</a:t>
                      </a:r>
                      <a:r>
                        <a:rPr lang="en" sz="3000">
                          <a:solidFill>
                            <a:srgbClr val="1F3A93"/>
                          </a:solidFill>
                          <a:latin typeface="Roboto"/>
                          <a:ea typeface="Roboto"/>
                          <a:cs typeface="Roboto"/>
                          <a:sym typeface="Roboto"/>
                        </a:rPr>
                        <a:t> teaches at a juvenile </a:t>
                      </a:r>
                      <a:r>
                        <a:rPr lang="en" sz="3000">
                          <a:solidFill>
                            <a:srgbClr val="1F3A93"/>
                          </a:solidFill>
                          <a:latin typeface="Roboto"/>
                          <a:ea typeface="Roboto"/>
                          <a:cs typeface="Roboto"/>
                          <a:sym typeface="Roboto"/>
                        </a:rPr>
                        <a:t>justice</a:t>
                      </a:r>
                      <a:r>
                        <a:rPr lang="en" sz="3000">
                          <a:solidFill>
                            <a:srgbClr val="1F3A93"/>
                          </a:solidFill>
                          <a:latin typeface="Roboto"/>
                          <a:ea typeface="Roboto"/>
                          <a:cs typeface="Roboto"/>
                          <a:sym typeface="Roboto"/>
                        </a:rPr>
                        <a:t> </a:t>
                      </a:r>
                      <a:r>
                        <a:rPr lang="en" sz="3000">
                          <a:solidFill>
                            <a:srgbClr val="1F3A93"/>
                          </a:solidFill>
                          <a:latin typeface="Roboto"/>
                          <a:ea typeface="Roboto"/>
                          <a:cs typeface="Roboto"/>
                          <a:sym typeface="Roboto"/>
                        </a:rPr>
                        <a:t>facility in Missouri.</a:t>
                      </a:r>
                      <a:endParaRPr sz="30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299" name="Google Shape;299;p4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00" name="Google Shape;300;p41"/>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01" name="Google Shape;301;p41"/>
          <p:cNvPicPr preferRelativeResize="0"/>
          <p:nvPr/>
        </p:nvPicPr>
        <p:blipFill>
          <a:blip r:embed="rId3">
            <a:alphaModFix/>
          </a:blip>
          <a:stretch>
            <a:fillRect/>
          </a:stretch>
        </p:blipFill>
        <p:spPr>
          <a:xfrm>
            <a:off x="791713" y="1113700"/>
            <a:ext cx="7513016" cy="36061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07" name="Google Shape;307;p4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08" name="Google Shape;308;p42"/>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09" name="Google Shape;309;p42"/>
          <p:cNvPicPr preferRelativeResize="0"/>
          <p:nvPr/>
        </p:nvPicPr>
        <p:blipFill>
          <a:blip r:embed="rId3">
            <a:alphaModFix/>
          </a:blip>
          <a:stretch>
            <a:fillRect/>
          </a:stretch>
        </p:blipFill>
        <p:spPr>
          <a:xfrm>
            <a:off x="1049750" y="1163500"/>
            <a:ext cx="6825595" cy="3606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15" name="Google Shape;315;p4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16" name="Google Shape;316;p43"/>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17" name="Google Shape;317;p43"/>
          <p:cNvPicPr preferRelativeResize="0"/>
          <p:nvPr/>
        </p:nvPicPr>
        <p:blipFill>
          <a:blip r:embed="rId3">
            <a:alphaModFix/>
          </a:blip>
          <a:stretch>
            <a:fillRect/>
          </a:stretch>
        </p:blipFill>
        <p:spPr>
          <a:xfrm>
            <a:off x="879350" y="1198700"/>
            <a:ext cx="7385293" cy="3606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23" name="Google Shape;323;p4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24" name="Google Shape;324;p44"/>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25" name="Google Shape;325;p44"/>
          <p:cNvPicPr preferRelativeResize="0"/>
          <p:nvPr/>
        </p:nvPicPr>
        <p:blipFill>
          <a:blip r:embed="rId3">
            <a:alphaModFix/>
          </a:blip>
          <a:stretch>
            <a:fillRect/>
          </a:stretch>
        </p:blipFill>
        <p:spPr>
          <a:xfrm>
            <a:off x="729500" y="1198700"/>
            <a:ext cx="7685012" cy="36061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31" name="Google Shape;331;p4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32" name="Google Shape;332;p45"/>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33" name="Google Shape;333;p45"/>
          <p:cNvPicPr preferRelativeResize="0"/>
          <p:nvPr/>
        </p:nvPicPr>
        <p:blipFill>
          <a:blip r:embed="rId3">
            <a:alphaModFix/>
          </a:blip>
          <a:stretch>
            <a:fillRect/>
          </a:stretch>
        </p:blipFill>
        <p:spPr>
          <a:xfrm>
            <a:off x="757000" y="1163500"/>
            <a:ext cx="7582438" cy="36061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39" name="Google Shape;339;p4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40" name="Google Shape;340;p46"/>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41" name="Google Shape;341;p46"/>
          <p:cNvPicPr preferRelativeResize="0"/>
          <p:nvPr/>
        </p:nvPicPr>
        <p:blipFill>
          <a:blip r:embed="rId3">
            <a:alphaModFix/>
          </a:blip>
          <a:stretch>
            <a:fillRect/>
          </a:stretch>
        </p:blipFill>
        <p:spPr>
          <a:xfrm>
            <a:off x="914825" y="1163500"/>
            <a:ext cx="7266801" cy="3718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47" name="Google Shape;347;p4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48" name="Google Shape;348;p47"/>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49" name="Google Shape;349;p47"/>
          <p:cNvPicPr preferRelativeResize="0"/>
          <p:nvPr/>
        </p:nvPicPr>
        <p:blipFill>
          <a:blip r:embed="rId3">
            <a:alphaModFix/>
          </a:blip>
          <a:stretch>
            <a:fillRect/>
          </a:stretch>
        </p:blipFill>
        <p:spPr>
          <a:xfrm>
            <a:off x="1074425" y="1163500"/>
            <a:ext cx="6947594" cy="3606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55" name="Google Shape;355;p4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56" name="Google Shape;356;p48"/>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57" name="Google Shape;357;p48"/>
          <p:cNvPicPr preferRelativeResize="0"/>
          <p:nvPr/>
        </p:nvPicPr>
        <p:blipFill rotWithShape="1">
          <a:blip r:embed="rId3">
            <a:alphaModFix/>
          </a:blip>
          <a:srcRect b="0" l="5168" r="0" t="0"/>
          <a:stretch/>
        </p:blipFill>
        <p:spPr>
          <a:xfrm>
            <a:off x="1311587" y="1163500"/>
            <a:ext cx="6520827" cy="3606100"/>
          </a:xfrm>
          <a:prstGeom prst="rect">
            <a:avLst/>
          </a:prstGeom>
          <a:noFill/>
          <a:ln>
            <a:noFill/>
          </a:ln>
        </p:spPr>
      </p:pic>
      <p:sp>
        <p:nvSpPr>
          <p:cNvPr id="358" name="Google Shape;358;p48"/>
          <p:cNvSpPr/>
          <p:nvPr/>
        </p:nvSpPr>
        <p:spPr>
          <a:xfrm>
            <a:off x="5976100" y="138750"/>
            <a:ext cx="3099000" cy="2433000"/>
          </a:xfrm>
          <a:prstGeom prst="cloudCallout">
            <a:avLst>
              <a:gd fmla="val -20833" name="adj1"/>
              <a:gd fmla="val 62500" name="adj2"/>
            </a:avLst>
          </a:prstGeom>
          <a:solidFill>
            <a:srgbClr val="91D5AC"/>
          </a:solidFill>
          <a:ln cap="flat" cmpd="sng" w="38100">
            <a:solidFill>
              <a:srgbClr val="00B2A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solidFill>
                <a:srgbClr val="1F3A93"/>
              </a:solidFill>
              <a:latin typeface="Roboto"/>
              <a:ea typeface="Roboto"/>
              <a:cs typeface="Roboto"/>
              <a:sym typeface="Roboto"/>
            </a:endParaRPr>
          </a:p>
        </p:txBody>
      </p:sp>
      <p:sp>
        <p:nvSpPr>
          <p:cNvPr id="359" name="Google Shape;359;p48"/>
          <p:cNvSpPr txBox="1"/>
          <p:nvPr/>
        </p:nvSpPr>
        <p:spPr>
          <a:xfrm>
            <a:off x="6244350" y="527050"/>
            <a:ext cx="26457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If there is one message that echoes forth from this conference, let it be that human rights are women's rights and women's rights are human rights, once and for all. - Hillary Clinton</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65" name="Google Shape;365;p4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66" name="Google Shape;366;p49"/>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67" name="Google Shape;367;p49"/>
          <p:cNvPicPr preferRelativeResize="0"/>
          <p:nvPr/>
        </p:nvPicPr>
        <p:blipFill>
          <a:blip r:embed="rId3">
            <a:alphaModFix/>
          </a:blip>
          <a:stretch>
            <a:fillRect/>
          </a:stretch>
        </p:blipFill>
        <p:spPr>
          <a:xfrm>
            <a:off x="1553800" y="1093450"/>
            <a:ext cx="5988844" cy="3944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73" name="Google Shape;373;p5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74" name="Google Shape;374;p50"/>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75" name="Google Shape;375;p50"/>
          <p:cNvPicPr preferRelativeResize="0"/>
          <p:nvPr/>
        </p:nvPicPr>
        <p:blipFill>
          <a:blip r:embed="rId3">
            <a:alphaModFix/>
          </a:blip>
          <a:stretch>
            <a:fillRect/>
          </a:stretch>
        </p:blipFill>
        <p:spPr>
          <a:xfrm>
            <a:off x="983888" y="1163500"/>
            <a:ext cx="7128663" cy="3606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79" name="Google Shape;79;p1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0" name="Google Shape;80;p15"/>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ctr">
              <a:lnSpc>
                <a:spcPct val="115000"/>
              </a:lnSpc>
              <a:spcBef>
                <a:spcPts val="0"/>
              </a:spcBef>
              <a:spcAft>
                <a:spcPts val="1200"/>
              </a:spcAft>
              <a:buNone/>
            </a:pPr>
            <a:r>
              <a:rPr lang="en" sz="2000">
                <a:solidFill>
                  <a:srgbClr val="1F3A93"/>
                </a:solidFill>
                <a:latin typeface="Roboto"/>
                <a:ea typeface="Roboto"/>
                <a:cs typeface="Roboto"/>
                <a:sym typeface="Roboto"/>
              </a:rPr>
              <a:t>Through Unveiled, students study the lives of notable women and women's movements throughout history in the areas of art, STEM, and sports. The Unveiled initiative culminates with a living museum through which students showcase their knowledge. Students select a notable woman in history and build an artifact that represents that woman's impact on the world, to be displayed in the living museum.</a:t>
            </a:r>
            <a:endParaRPr sz="2000">
              <a:solidFill>
                <a:srgbClr val="1F3A93"/>
              </a:solidFill>
              <a:latin typeface="Roboto"/>
              <a:ea typeface="Roboto"/>
              <a:cs typeface="Roboto"/>
              <a:sym typeface="Roboto"/>
            </a:endParaRPr>
          </a:p>
        </p:txBody>
      </p:sp>
      <p:sp>
        <p:nvSpPr>
          <p:cNvPr id="81" name="Google Shape;81;p15"/>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82" name="Google Shape;82;p15"/>
          <p:cNvGrpSpPr/>
          <p:nvPr/>
        </p:nvGrpSpPr>
        <p:grpSpPr>
          <a:xfrm flipH="1" rot="-1818">
            <a:off x="3925951" y="3990111"/>
            <a:ext cx="893737" cy="610535"/>
            <a:chOff x="3104742" y="3437775"/>
            <a:chExt cx="1575700" cy="1076781"/>
          </a:xfrm>
        </p:grpSpPr>
        <p:sp>
          <p:nvSpPr>
            <p:cNvPr id="83" name="Google Shape;83;p15"/>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4" name="Google Shape;84;p15"/>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5" name="Google Shape;85;p15"/>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6" name="Google Shape;86;p15"/>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7" name="Google Shape;87;p15"/>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8" name="Google Shape;88;p15"/>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89" name="Google Shape;89;p15"/>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0" name="Google Shape;90;p15"/>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1" name="Google Shape;91;p15"/>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92" name="Google Shape;92;p15"/>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93" name="Google Shape;93;p15"/>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81" name="Google Shape;381;p5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82" name="Google Shape;382;p51"/>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83" name="Google Shape;383;p51"/>
          <p:cNvPicPr preferRelativeResize="0"/>
          <p:nvPr/>
        </p:nvPicPr>
        <p:blipFill>
          <a:blip r:embed="rId3">
            <a:alphaModFix/>
          </a:blip>
          <a:stretch>
            <a:fillRect/>
          </a:stretch>
        </p:blipFill>
        <p:spPr>
          <a:xfrm>
            <a:off x="875663" y="1163500"/>
            <a:ext cx="7392686" cy="3606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89" name="Google Shape;389;p5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90" name="Google Shape;390;p52"/>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91" name="Google Shape;391;p52"/>
          <p:cNvPicPr preferRelativeResize="0"/>
          <p:nvPr/>
        </p:nvPicPr>
        <p:blipFill>
          <a:blip r:embed="rId3">
            <a:alphaModFix/>
          </a:blip>
          <a:stretch>
            <a:fillRect/>
          </a:stretch>
        </p:blipFill>
        <p:spPr>
          <a:xfrm>
            <a:off x="351838" y="1113700"/>
            <a:ext cx="8440335" cy="3606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397" name="Google Shape;397;p5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398" name="Google Shape;398;p53"/>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399" name="Google Shape;399;p53"/>
          <p:cNvPicPr preferRelativeResize="0"/>
          <p:nvPr/>
        </p:nvPicPr>
        <p:blipFill>
          <a:blip r:embed="rId3">
            <a:alphaModFix/>
          </a:blip>
          <a:stretch>
            <a:fillRect/>
          </a:stretch>
        </p:blipFill>
        <p:spPr>
          <a:xfrm>
            <a:off x="440725" y="1163500"/>
            <a:ext cx="8215009" cy="3606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54"/>
          <p:cNvPicPr preferRelativeResize="0"/>
          <p:nvPr/>
        </p:nvPicPr>
        <p:blipFill rotWithShape="1">
          <a:blip r:embed="rId3">
            <a:alphaModFix/>
          </a:blip>
          <a:srcRect b="0" l="0" r="51618" t="0"/>
          <a:stretch/>
        </p:blipFill>
        <p:spPr>
          <a:xfrm>
            <a:off x="1077450" y="1111075"/>
            <a:ext cx="3381473" cy="3852876"/>
          </a:xfrm>
          <a:prstGeom prst="rect">
            <a:avLst/>
          </a:prstGeom>
          <a:noFill/>
          <a:ln>
            <a:noFill/>
          </a:ln>
        </p:spPr>
      </p:pic>
      <p:sp>
        <p:nvSpPr>
          <p:cNvPr id="405" name="Google Shape;405;p5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406" name="Google Shape;406;p5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07" name="Google Shape;407;p54"/>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408" name="Google Shape;408;p54"/>
          <p:cNvPicPr preferRelativeResize="0"/>
          <p:nvPr/>
        </p:nvPicPr>
        <p:blipFill rotWithShape="1">
          <a:blip r:embed="rId3">
            <a:alphaModFix/>
          </a:blip>
          <a:srcRect b="0" l="56661" r="1241" t="0"/>
          <a:stretch/>
        </p:blipFill>
        <p:spPr>
          <a:xfrm>
            <a:off x="4572000" y="1163500"/>
            <a:ext cx="2942075" cy="3852876"/>
          </a:xfrm>
          <a:prstGeom prst="rect">
            <a:avLst/>
          </a:prstGeom>
          <a:noFill/>
          <a:ln>
            <a:noFill/>
          </a:ln>
        </p:spPr>
      </p:pic>
      <p:pic>
        <p:nvPicPr>
          <p:cNvPr id="409" name="Google Shape;409;p54"/>
          <p:cNvPicPr preferRelativeResize="0"/>
          <p:nvPr/>
        </p:nvPicPr>
        <p:blipFill rotWithShape="1">
          <a:blip r:embed="rId4">
            <a:alphaModFix/>
          </a:blip>
          <a:srcRect b="12574" l="7235" r="8241" t="11993"/>
          <a:stretch/>
        </p:blipFill>
        <p:spPr>
          <a:xfrm>
            <a:off x="7077350" y="1350650"/>
            <a:ext cx="1754950" cy="9898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415" name="Google Shape;415;p5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16" name="Google Shape;416;p55"/>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417" name="Google Shape;417;p55"/>
          <p:cNvPicPr preferRelativeResize="0"/>
          <p:nvPr/>
        </p:nvPicPr>
        <p:blipFill>
          <a:blip r:embed="rId3">
            <a:alphaModFix/>
          </a:blip>
          <a:stretch>
            <a:fillRect/>
          </a:stretch>
        </p:blipFill>
        <p:spPr>
          <a:xfrm>
            <a:off x="709713" y="1163500"/>
            <a:ext cx="7677020" cy="3606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423" name="Google Shape;423;p5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24" name="Google Shape;424;p56"/>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425" name="Google Shape;425;p56"/>
          <p:cNvPicPr preferRelativeResize="0"/>
          <p:nvPr/>
        </p:nvPicPr>
        <p:blipFill>
          <a:blip r:embed="rId3">
            <a:alphaModFix/>
          </a:blip>
          <a:stretch>
            <a:fillRect/>
          </a:stretch>
        </p:blipFill>
        <p:spPr>
          <a:xfrm>
            <a:off x="417750" y="1163500"/>
            <a:ext cx="8260956" cy="3606101"/>
          </a:xfrm>
          <a:prstGeom prst="rect">
            <a:avLst/>
          </a:prstGeom>
          <a:noFill/>
          <a:ln>
            <a:noFill/>
          </a:ln>
        </p:spPr>
      </p:pic>
      <p:sp>
        <p:nvSpPr>
          <p:cNvPr id="426" name="Google Shape;426;p56"/>
          <p:cNvSpPr txBox="1"/>
          <p:nvPr/>
        </p:nvSpPr>
        <p:spPr>
          <a:xfrm>
            <a:off x="7067675" y="4769600"/>
            <a:ext cx="1983900" cy="338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000" u="sng">
                <a:solidFill>
                  <a:srgbClr val="1F3A93"/>
                </a:solidFill>
                <a:highlight>
                  <a:srgbClr val="91D5AC"/>
                </a:highlight>
                <a:latin typeface="Roboto"/>
                <a:ea typeface="Roboto"/>
                <a:cs typeface="Roboto"/>
                <a:sym typeface="Roboto"/>
                <a:hlinkClick r:id="rId4">
                  <a:extLst>
                    <a:ext uri="{A12FA001-AC4F-418D-AE19-62706E023703}">
                      <ahyp:hlinkClr val="tx"/>
                    </a:ext>
                  </a:extLst>
                </a:hlinkClick>
              </a:rPr>
              <a:t>Click here to watch her speech!</a:t>
            </a:r>
            <a:endParaRPr sz="1000">
              <a:solidFill>
                <a:srgbClr val="1F3A93"/>
              </a:solidFill>
              <a:highlight>
                <a:srgbClr val="91D5AC"/>
              </a:highlight>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432" name="Google Shape;432;p5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33" name="Google Shape;433;p57"/>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434" name="Google Shape;434;p57"/>
          <p:cNvPicPr preferRelativeResize="0"/>
          <p:nvPr/>
        </p:nvPicPr>
        <p:blipFill>
          <a:blip r:embed="rId3">
            <a:alphaModFix/>
          </a:blip>
          <a:stretch>
            <a:fillRect/>
          </a:stretch>
        </p:blipFill>
        <p:spPr>
          <a:xfrm>
            <a:off x="361450" y="1113700"/>
            <a:ext cx="8421089" cy="36061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440" name="Google Shape;440;p5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41" name="Google Shape;441;p58"/>
          <p:cNvSpPr txBox="1"/>
          <p:nvPr/>
        </p:nvSpPr>
        <p:spPr>
          <a:xfrm>
            <a:off x="0" y="4804800"/>
            <a:ext cx="1850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1F3A93"/>
                </a:solidFill>
                <a:latin typeface="Roboto"/>
                <a:ea typeface="Roboto"/>
                <a:cs typeface="Roboto"/>
                <a:sym typeface="Roboto"/>
              </a:rPr>
              <a:t>Source: UN Women</a:t>
            </a:r>
            <a:endParaRPr sz="1000">
              <a:solidFill>
                <a:srgbClr val="1F3A93"/>
              </a:solidFill>
              <a:latin typeface="Roboto"/>
              <a:ea typeface="Roboto"/>
              <a:cs typeface="Roboto"/>
              <a:sym typeface="Roboto"/>
            </a:endParaRPr>
          </a:p>
        </p:txBody>
      </p:sp>
      <p:pic>
        <p:nvPicPr>
          <p:cNvPr id="442" name="Google Shape;442;p58"/>
          <p:cNvPicPr preferRelativeResize="0"/>
          <p:nvPr/>
        </p:nvPicPr>
        <p:blipFill>
          <a:blip r:embed="rId3">
            <a:alphaModFix/>
          </a:blip>
          <a:stretch>
            <a:fillRect/>
          </a:stretch>
        </p:blipFill>
        <p:spPr>
          <a:xfrm>
            <a:off x="170750" y="1113700"/>
            <a:ext cx="8802499" cy="36061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48" name="Google Shape;448;p5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49" name="Google Shape;449;p59"/>
          <p:cNvSpPr txBox="1"/>
          <p:nvPr/>
        </p:nvSpPr>
        <p:spPr>
          <a:xfrm>
            <a:off x="409575" y="1163488"/>
            <a:ext cx="8098800" cy="677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1F3A93"/>
              </a:buClr>
              <a:buSzPts val="1600"/>
              <a:buFont typeface="Roboto"/>
              <a:buAutoNum type="arabicParenBoth"/>
            </a:pPr>
            <a:r>
              <a:rPr lang="en" sz="1600">
                <a:solidFill>
                  <a:srgbClr val="1F3A93"/>
                </a:solidFill>
                <a:latin typeface="Roboto"/>
                <a:ea typeface="Roboto"/>
                <a:cs typeface="Roboto"/>
                <a:sym typeface="Roboto"/>
              </a:rPr>
              <a:t>Select one of the women </a:t>
            </a:r>
            <a:r>
              <a:rPr lang="en" sz="1600">
                <a:solidFill>
                  <a:srgbClr val="1F3A93"/>
                </a:solidFill>
                <a:latin typeface="Roboto"/>
                <a:ea typeface="Roboto"/>
                <a:cs typeface="Roboto"/>
                <a:sym typeface="Roboto"/>
              </a:rPr>
              <a:t>below</a:t>
            </a:r>
            <a:r>
              <a:rPr lang="en" sz="1600">
                <a:solidFill>
                  <a:srgbClr val="1F3A93"/>
                </a:solidFill>
                <a:latin typeface="Roboto"/>
                <a:ea typeface="Roboto"/>
                <a:cs typeface="Roboto"/>
                <a:sym typeface="Roboto"/>
              </a:rPr>
              <a:t> (or choose your own notable women from history). </a:t>
            </a:r>
            <a:endParaRPr sz="1600">
              <a:solidFill>
                <a:srgbClr val="1F3A93"/>
              </a:solidFill>
              <a:latin typeface="Roboto"/>
              <a:ea typeface="Roboto"/>
              <a:cs typeface="Roboto"/>
              <a:sym typeface="Roboto"/>
            </a:endParaRPr>
          </a:p>
          <a:p>
            <a:pPr indent="-330200" lvl="0" marL="457200" marR="0" rtl="0" algn="l">
              <a:lnSpc>
                <a:spcPct val="100000"/>
              </a:lnSpc>
              <a:spcBef>
                <a:spcPts val="0"/>
              </a:spcBef>
              <a:spcAft>
                <a:spcPts val="0"/>
              </a:spcAft>
              <a:buClr>
                <a:srgbClr val="1F3A93"/>
              </a:buClr>
              <a:buSzPts val="1600"/>
              <a:buFont typeface="Roboto"/>
              <a:buAutoNum type="arabicParenBoth"/>
            </a:pPr>
            <a:r>
              <a:rPr lang="en" sz="1600">
                <a:solidFill>
                  <a:srgbClr val="1F3A93"/>
                </a:solidFill>
                <a:latin typeface="Roboto"/>
                <a:ea typeface="Roboto"/>
                <a:cs typeface="Roboto"/>
                <a:sym typeface="Roboto"/>
              </a:rPr>
              <a:t>Read the provided article and answer the </a:t>
            </a:r>
            <a:r>
              <a:rPr lang="en" sz="1600">
                <a:solidFill>
                  <a:srgbClr val="1F3A93"/>
                </a:solidFill>
                <a:latin typeface="Roboto"/>
                <a:ea typeface="Roboto"/>
                <a:cs typeface="Roboto"/>
                <a:sym typeface="Roboto"/>
              </a:rPr>
              <a:t>question</a:t>
            </a:r>
            <a:r>
              <a:rPr lang="en" sz="1600">
                <a:solidFill>
                  <a:srgbClr val="1F3A93"/>
                </a:solidFill>
                <a:latin typeface="Roboto"/>
                <a:ea typeface="Roboto"/>
                <a:cs typeface="Roboto"/>
                <a:sym typeface="Roboto"/>
              </a:rPr>
              <a:t> on the </a:t>
            </a:r>
            <a:r>
              <a:rPr lang="en" sz="1600">
                <a:solidFill>
                  <a:srgbClr val="1F3A93"/>
                </a:solidFill>
                <a:latin typeface="Roboto"/>
                <a:ea typeface="Roboto"/>
                <a:cs typeface="Roboto"/>
                <a:sym typeface="Roboto"/>
              </a:rPr>
              <a:t>next</a:t>
            </a:r>
            <a:r>
              <a:rPr lang="en" sz="1600">
                <a:solidFill>
                  <a:srgbClr val="1F3A93"/>
                </a:solidFill>
                <a:latin typeface="Roboto"/>
                <a:ea typeface="Roboto"/>
                <a:cs typeface="Roboto"/>
                <a:sym typeface="Roboto"/>
              </a:rPr>
              <a:t> slide. </a:t>
            </a:r>
            <a:endParaRPr i="0" sz="1600" u="none" cap="none" strike="noStrike">
              <a:solidFill>
                <a:srgbClr val="414143"/>
              </a:solidFill>
              <a:latin typeface="Roboto"/>
              <a:ea typeface="Roboto"/>
              <a:cs typeface="Roboto"/>
              <a:sym typeface="Roboto"/>
            </a:endParaRPr>
          </a:p>
        </p:txBody>
      </p:sp>
      <p:pic>
        <p:nvPicPr>
          <p:cNvPr id="450" name="Google Shape;450;p59"/>
          <p:cNvPicPr preferRelativeResize="0"/>
          <p:nvPr/>
        </p:nvPicPr>
        <p:blipFill>
          <a:blip r:embed="rId3">
            <a:alphaModFix/>
          </a:blip>
          <a:stretch>
            <a:fillRect/>
          </a:stretch>
        </p:blipFill>
        <p:spPr>
          <a:xfrm>
            <a:off x="655450" y="3678572"/>
            <a:ext cx="1816755" cy="1312428"/>
          </a:xfrm>
          <a:prstGeom prst="rect">
            <a:avLst/>
          </a:prstGeom>
          <a:noFill/>
          <a:ln>
            <a:noFill/>
          </a:ln>
        </p:spPr>
      </p:pic>
      <p:pic>
        <p:nvPicPr>
          <p:cNvPr id="451" name="Google Shape;451;p59"/>
          <p:cNvPicPr preferRelativeResize="0"/>
          <p:nvPr/>
        </p:nvPicPr>
        <p:blipFill>
          <a:blip r:embed="rId4">
            <a:alphaModFix/>
          </a:blip>
          <a:stretch>
            <a:fillRect/>
          </a:stretch>
        </p:blipFill>
        <p:spPr>
          <a:xfrm>
            <a:off x="655454" y="2152740"/>
            <a:ext cx="1816756" cy="1294736"/>
          </a:xfrm>
          <a:prstGeom prst="rect">
            <a:avLst/>
          </a:prstGeom>
          <a:noFill/>
          <a:ln>
            <a:noFill/>
          </a:ln>
        </p:spPr>
      </p:pic>
      <p:pic>
        <p:nvPicPr>
          <p:cNvPr id="452" name="Google Shape;452;p59"/>
          <p:cNvPicPr preferRelativeResize="0"/>
          <p:nvPr/>
        </p:nvPicPr>
        <p:blipFill>
          <a:blip r:embed="rId5">
            <a:alphaModFix/>
          </a:blip>
          <a:stretch>
            <a:fillRect/>
          </a:stretch>
        </p:blipFill>
        <p:spPr>
          <a:xfrm>
            <a:off x="6439837" y="3678574"/>
            <a:ext cx="1822663" cy="1312425"/>
          </a:xfrm>
          <a:prstGeom prst="rect">
            <a:avLst/>
          </a:prstGeom>
          <a:noFill/>
          <a:ln>
            <a:noFill/>
          </a:ln>
        </p:spPr>
      </p:pic>
      <p:pic>
        <p:nvPicPr>
          <p:cNvPr id="453" name="Google Shape;453;p59"/>
          <p:cNvPicPr preferRelativeResize="0"/>
          <p:nvPr/>
        </p:nvPicPr>
        <p:blipFill>
          <a:blip r:embed="rId6">
            <a:alphaModFix/>
          </a:blip>
          <a:stretch>
            <a:fillRect/>
          </a:stretch>
        </p:blipFill>
        <p:spPr>
          <a:xfrm>
            <a:off x="4548355" y="2152749"/>
            <a:ext cx="1849001" cy="1312425"/>
          </a:xfrm>
          <a:prstGeom prst="rect">
            <a:avLst/>
          </a:prstGeom>
          <a:noFill/>
          <a:ln>
            <a:noFill/>
          </a:ln>
        </p:spPr>
      </p:pic>
      <p:pic>
        <p:nvPicPr>
          <p:cNvPr id="454" name="Google Shape;454;p59"/>
          <p:cNvPicPr preferRelativeResize="0"/>
          <p:nvPr/>
        </p:nvPicPr>
        <p:blipFill rotWithShape="1">
          <a:blip r:embed="rId7">
            <a:alphaModFix/>
          </a:blip>
          <a:srcRect b="0" l="4168" r="0" t="0"/>
          <a:stretch/>
        </p:blipFill>
        <p:spPr>
          <a:xfrm>
            <a:off x="2556138" y="2152750"/>
            <a:ext cx="1908275" cy="1294725"/>
          </a:xfrm>
          <a:prstGeom prst="rect">
            <a:avLst/>
          </a:prstGeom>
          <a:noFill/>
          <a:ln>
            <a:noFill/>
          </a:ln>
        </p:spPr>
      </p:pic>
      <p:pic>
        <p:nvPicPr>
          <p:cNvPr id="455" name="Google Shape;455;p59"/>
          <p:cNvPicPr preferRelativeResize="0"/>
          <p:nvPr/>
        </p:nvPicPr>
        <p:blipFill>
          <a:blip r:embed="rId8">
            <a:alphaModFix/>
          </a:blip>
          <a:stretch>
            <a:fillRect/>
          </a:stretch>
        </p:blipFill>
        <p:spPr>
          <a:xfrm>
            <a:off x="2534925" y="3678574"/>
            <a:ext cx="1908274" cy="1312425"/>
          </a:xfrm>
          <a:prstGeom prst="rect">
            <a:avLst/>
          </a:prstGeom>
          <a:noFill/>
          <a:ln>
            <a:noFill/>
          </a:ln>
        </p:spPr>
      </p:pic>
      <p:pic>
        <p:nvPicPr>
          <p:cNvPr id="456" name="Google Shape;456;p59"/>
          <p:cNvPicPr preferRelativeResize="0"/>
          <p:nvPr/>
        </p:nvPicPr>
        <p:blipFill rotWithShape="1">
          <a:blip r:embed="rId9">
            <a:alphaModFix/>
          </a:blip>
          <a:srcRect b="0" l="1565" r="0" t="1613"/>
          <a:stretch/>
        </p:blipFill>
        <p:spPr>
          <a:xfrm>
            <a:off x="6481275" y="2181644"/>
            <a:ext cx="1849001" cy="1236931"/>
          </a:xfrm>
          <a:prstGeom prst="rect">
            <a:avLst/>
          </a:prstGeom>
          <a:noFill/>
          <a:ln>
            <a:noFill/>
          </a:ln>
        </p:spPr>
      </p:pic>
      <p:pic>
        <p:nvPicPr>
          <p:cNvPr id="457" name="Google Shape;457;p59"/>
          <p:cNvPicPr preferRelativeResize="0"/>
          <p:nvPr/>
        </p:nvPicPr>
        <p:blipFill rotWithShape="1">
          <a:blip r:embed="rId10">
            <a:alphaModFix/>
          </a:blip>
          <a:srcRect b="47265" l="0" r="0" t="0"/>
          <a:stretch/>
        </p:blipFill>
        <p:spPr>
          <a:xfrm>
            <a:off x="4584063" y="3678580"/>
            <a:ext cx="1714912" cy="1092571"/>
          </a:xfrm>
          <a:prstGeom prst="rect">
            <a:avLst/>
          </a:prstGeom>
          <a:noFill/>
          <a:ln>
            <a:noFill/>
          </a:ln>
        </p:spPr>
      </p:pic>
      <p:sp>
        <p:nvSpPr>
          <p:cNvPr id="458" name="Google Shape;458;p59"/>
          <p:cNvSpPr txBox="1"/>
          <p:nvPr/>
        </p:nvSpPr>
        <p:spPr>
          <a:xfrm>
            <a:off x="4533113" y="4695178"/>
            <a:ext cx="1816800" cy="26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t>Grace Hopper</a:t>
            </a:r>
            <a:endParaRPr sz="11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64" name="Google Shape;464;p6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65" name="Google Shape;465;p60"/>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THINK</a:t>
            </a:r>
            <a:endParaRPr b="1" sz="3000">
              <a:solidFill>
                <a:srgbClr val="00B2A9"/>
              </a:solidFill>
              <a:latin typeface="Roboto"/>
              <a:ea typeface="Roboto"/>
              <a:cs typeface="Roboto"/>
              <a:sym typeface="Roboto"/>
            </a:endParaRPr>
          </a:p>
        </p:txBody>
      </p:sp>
      <p:graphicFrame>
        <p:nvGraphicFramePr>
          <p:cNvPr id="466" name="Google Shape;466;p60"/>
          <p:cNvGraphicFramePr/>
          <p:nvPr/>
        </p:nvGraphicFramePr>
        <p:xfrm>
          <a:off x="1240225" y="2353025"/>
          <a:ext cx="3000000" cy="3000000"/>
        </p:xfrm>
        <a:graphic>
          <a:graphicData uri="http://schemas.openxmlformats.org/drawingml/2006/table">
            <a:tbl>
              <a:tblPr>
                <a:noFill/>
                <a:tableStyleId>{E9AE4293-603A-4701-BA71-A48E84505274}</a:tableStyleId>
              </a:tblPr>
              <a:tblGrid>
                <a:gridCol w="6663525"/>
              </a:tblGrid>
              <a:tr h="1312300">
                <a:tc>
                  <a:txBody>
                    <a:bodyPr/>
                    <a:lstStyle/>
                    <a:p>
                      <a:pPr indent="0" lvl="0" marL="0" marR="0" rtl="0" algn="ctr">
                        <a:lnSpc>
                          <a:spcPct val="100000"/>
                        </a:lnSpc>
                        <a:spcBef>
                          <a:spcPts val="0"/>
                        </a:spcBef>
                        <a:spcAft>
                          <a:spcPts val="0"/>
                        </a:spcAft>
                        <a:buClr>
                          <a:schemeClr val="dk1"/>
                        </a:buClr>
                        <a:buSzPts val="1100"/>
                        <a:buFont typeface="Arial"/>
                        <a:buNone/>
                      </a:pPr>
                      <a:r>
                        <a:rPr lang="en" sz="2000">
                          <a:solidFill>
                            <a:srgbClr val="1F3A93"/>
                          </a:solidFill>
                          <a:latin typeface="Roboto"/>
                          <a:ea typeface="Roboto"/>
                          <a:cs typeface="Roboto"/>
                          <a:sym typeface="Roboto"/>
                        </a:rPr>
                        <a:t>What are three things you learned from your selected woman in history? </a:t>
                      </a:r>
                      <a:endParaRPr sz="20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99" name="Google Shape;99;p1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0" name="Google Shape;100;p16"/>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01" name="Google Shape;101;p16"/>
          <p:cNvGraphicFramePr/>
          <p:nvPr/>
        </p:nvGraphicFramePr>
        <p:xfrm>
          <a:off x="1433400" y="235302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Name a notable woman in history and list three important facts about them.</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472" name="Google Shape;472;p6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473" name="Google Shape;473;p61"/>
          <p:cNvSpPr txBox="1"/>
          <p:nvPr>
            <p:ph idx="1" type="body"/>
          </p:nvPr>
        </p:nvSpPr>
        <p:spPr>
          <a:xfrm>
            <a:off x="477400" y="1022532"/>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PAIR</a:t>
            </a:r>
            <a:endParaRPr b="1" sz="3000">
              <a:solidFill>
                <a:srgbClr val="00B2A9"/>
              </a:solidFill>
              <a:latin typeface="Roboto"/>
              <a:ea typeface="Roboto"/>
              <a:cs typeface="Roboto"/>
              <a:sym typeface="Roboto"/>
            </a:endParaRPr>
          </a:p>
        </p:txBody>
      </p:sp>
      <p:sp>
        <p:nvSpPr>
          <p:cNvPr id="474" name="Google Shape;474;p61"/>
          <p:cNvSpPr txBox="1"/>
          <p:nvPr>
            <p:ph idx="1" type="body"/>
          </p:nvPr>
        </p:nvSpPr>
        <p:spPr>
          <a:xfrm>
            <a:off x="477400" y="1505907"/>
            <a:ext cx="5737200" cy="1233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solidFill>
                  <a:srgbClr val="00B2A9"/>
                </a:solidFill>
                <a:latin typeface="Roboto"/>
                <a:ea typeface="Roboto"/>
                <a:cs typeface="Roboto"/>
                <a:sym typeface="Roboto"/>
              </a:rPr>
              <a:t>Rotate through groups discussing what you learned about your selected notable </a:t>
            </a:r>
            <a:r>
              <a:rPr lang="en" sz="2000">
                <a:solidFill>
                  <a:srgbClr val="00B2A9"/>
                </a:solidFill>
                <a:latin typeface="Roboto"/>
                <a:ea typeface="Roboto"/>
                <a:cs typeface="Roboto"/>
                <a:sym typeface="Roboto"/>
              </a:rPr>
              <a:t>women</a:t>
            </a:r>
            <a:r>
              <a:rPr lang="en" sz="2000">
                <a:solidFill>
                  <a:srgbClr val="00B2A9"/>
                </a:solidFill>
                <a:latin typeface="Roboto"/>
                <a:ea typeface="Roboto"/>
                <a:cs typeface="Roboto"/>
                <a:sym typeface="Roboto"/>
              </a:rPr>
              <a:t> in history.</a:t>
            </a:r>
            <a:endParaRPr sz="2000">
              <a:solidFill>
                <a:srgbClr val="00B2A9"/>
              </a:solidFill>
              <a:latin typeface="Roboto"/>
              <a:ea typeface="Roboto"/>
              <a:cs typeface="Roboto"/>
              <a:sym typeface="Roboto"/>
            </a:endParaRPr>
          </a:p>
        </p:txBody>
      </p:sp>
      <p:sp>
        <p:nvSpPr>
          <p:cNvPr id="475" name="Google Shape;475;p61"/>
          <p:cNvSpPr txBox="1"/>
          <p:nvPr/>
        </p:nvSpPr>
        <p:spPr>
          <a:xfrm>
            <a:off x="2129300" y="2851125"/>
            <a:ext cx="226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B2A9"/>
                </a:solidFill>
                <a:latin typeface="Roboto"/>
                <a:ea typeface="Roboto"/>
                <a:cs typeface="Roboto"/>
                <a:sym typeface="Roboto"/>
              </a:rPr>
              <a:t>(2) ODDS VERSUS EVENS</a:t>
            </a:r>
            <a:endParaRPr b="0" i="0" sz="1400" u="none" cap="none" strike="noStrike">
              <a:solidFill>
                <a:srgbClr val="000000"/>
              </a:solidFill>
              <a:latin typeface="Roboto"/>
              <a:ea typeface="Roboto"/>
              <a:cs typeface="Roboto"/>
              <a:sym typeface="Roboto"/>
            </a:endParaRPr>
          </a:p>
        </p:txBody>
      </p:sp>
      <p:sp>
        <p:nvSpPr>
          <p:cNvPr id="476" name="Google Shape;476;p61"/>
          <p:cNvSpPr txBox="1"/>
          <p:nvPr/>
        </p:nvSpPr>
        <p:spPr>
          <a:xfrm>
            <a:off x="4537800" y="2851125"/>
            <a:ext cx="264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B2A9"/>
                </a:solidFill>
                <a:latin typeface="Roboto"/>
                <a:ea typeface="Roboto"/>
                <a:cs typeface="Roboto"/>
                <a:sym typeface="Roboto"/>
              </a:rPr>
              <a:t>(3) NUMBERS UNITES</a:t>
            </a:r>
            <a:endParaRPr b="0" i="0" sz="1400" u="none" cap="none" strike="noStrike">
              <a:solidFill>
                <a:srgbClr val="000000"/>
              </a:solidFill>
              <a:latin typeface="Roboto"/>
              <a:ea typeface="Roboto"/>
              <a:cs typeface="Roboto"/>
              <a:sym typeface="Roboto"/>
            </a:endParaRPr>
          </a:p>
        </p:txBody>
      </p:sp>
      <p:sp>
        <p:nvSpPr>
          <p:cNvPr id="477" name="Google Shape;477;p61"/>
          <p:cNvSpPr txBox="1"/>
          <p:nvPr/>
        </p:nvSpPr>
        <p:spPr>
          <a:xfrm>
            <a:off x="216825" y="2851125"/>
            <a:ext cx="157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B2A9"/>
                </a:solidFill>
                <a:latin typeface="Roboto"/>
                <a:ea typeface="Roboto"/>
                <a:cs typeface="Roboto"/>
                <a:sym typeface="Roboto"/>
              </a:rPr>
              <a:t>(1) COUNT AWAY</a:t>
            </a:r>
            <a:endParaRPr b="0" i="0" sz="1400" u="none" cap="none" strike="noStrike">
              <a:solidFill>
                <a:srgbClr val="000000"/>
              </a:solidFill>
              <a:latin typeface="Roboto"/>
              <a:ea typeface="Roboto"/>
              <a:cs typeface="Roboto"/>
              <a:sym typeface="Roboto"/>
            </a:endParaRPr>
          </a:p>
        </p:txBody>
      </p:sp>
      <p:sp>
        <p:nvSpPr>
          <p:cNvPr id="478" name="Google Shape;478;p61"/>
          <p:cNvSpPr/>
          <p:nvPr/>
        </p:nvSpPr>
        <p:spPr>
          <a:xfrm>
            <a:off x="261825" y="3424300"/>
            <a:ext cx="1526700" cy="12549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61"/>
          <p:cNvSpPr/>
          <p:nvPr/>
        </p:nvSpPr>
        <p:spPr>
          <a:xfrm>
            <a:off x="2483098" y="3452978"/>
            <a:ext cx="1526700" cy="12549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61"/>
          <p:cNvSpPr/>
          <p:nvPr/>
        </p:nvSpPr>
        <p:spPr>
          <a:xfrm>
            <a:off x="4774475" y="3452978"/>
            <a:ext cx="1526700" cy="1254900"/>
          </a:xfrm>
          <a:prstGeom prst="roundRect">
            <a:avLst>
              <a:gd fmla="val 16667" name="adj"/>
            </a:avLst>
          </a:prstGeom>
          <a:solidFill>
            <a:srgbClr val="00B2A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61"/>
          <p:cNvSpPr/>
          <p:nvPr/>
        </p:nvSpPr>
        <p:spPr>
          <a:xfrm>
            <a:off x="7184975" y="2384375"/>
            <a:ext cx="311400" cy="269700"/>
          </a:xfrm>
          <a:prstGeom prst="ellipse">
            <a:avLst/>
          </a:prstGeom>
          <a:solidFill>
            <a:srgbClr val="91D5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61"/>
          <p:cNvSpPr/>
          <p:nvPr/>
        </p:nvSpPr>
        <p:spPr>
          <a:xfrm>
            <a:off x="7791625" y="2384363"/>
            <a:ext cx="311400" cy="2697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1"/>
          <p:cNvSpPr/>
          <p:nvPr/>
        </p:nvSpPr>
        <p:spPr>
          <a:xfrm>
            <a:off x="8375475" y="2384363"/>
            <a:ext cx="311400" cy="269700"/>
          </a:xfrm>
          <a:prstGeom prst="ellipse">
            <a:avLst/>
          </a:pr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61"/>
          <p:cNvSpPr/>
          <p:nvPr/>
        </p:nvSpPr>
        <p:spPr>
          <a:xfrm>
            <a:off x="6623938" y="2384375"/>
            <a:ext cx="311400" cy="2697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61"/>
          <p:cNvSpPr txBox="1"/>
          <p:nvPr/>
        </p:nvSpPr>
        <p:spPr>
          <a:xfrm>
            <a:off x="6601125" y="2793350"/>
            <a:ext cx="311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Roboto"/>
                <a:ea typeface="Roboto"/>
                <a:cs typeface="Roboto"/>
                <a:sym typeface="Roboto"/>
              </a:rPr>
              <a:t>1</a:t>
            </a:r>
            <a:endParaRPr b="1" i="0" sz="1200" u="none" cap="none" strike="noStrike">
              <a:solidFill>
                <a:srgbClr val="000000"/>
              </a:solidFill>
              <a:latin typeface="Roboto"/>
              <a:ea typeface="Roboto"/>
              <a:cs typeface="Roboto"/>
              <a:sym typeface="Roboto"/>
            </a:endParaRPr>
          </a:p>
        </p:txBody>
      </p:sp>
      <p:sp>
        <p:nvSpPr>
          <p:cNvPr id="486" name="Google Shape;486;p61"/>
          <p:cNvSpPr txBox="1"/>
          <p:nvPr/>
        </p:nvSpPr>
        <p:spPr>
          <a:xfrm>
            <a:off x="7184975" y="2793350"/>
            <a:ext cx="311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Roboto"/>
                <a:ea typeface="Roboto"/>
                <a:cs typeface="Roboto"/>
                <a:sym typeface="Roboto"/>
              </a:rPr>
              <a:t>2</a:t>
            </a:r>
            <a:endParaRPr b="1" i="0" sz="1200" u="none" cap="none" strike="noStrike">
              <a:solidFill>
                <a:srgbClr val="000000"/>
              </a:solidFill>
              <a:latin typeface="Roboto"/>
              <a:ea typeface="Roboto"/>
              <a:cs typeface="Roboto"/>
              <a:sym typeface="Roboto"/>
            </a:endParaRPr>
          </a:p>
        </p:txBody>
      </p:sp>
      <p:sp>
        <p:nvSpPr>
          <p:cNvPr id="487" name="Google Shape;487;p61"/>
          <p:cNvSpPr txBox="1"/>
          <p:nvPr/>
        </p:nvSpPr>
        <p:spPr>
          <a:xfrm>
            <a:off x="7791625" y="2793350"/>
            <a:ext cx="311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Roboto"/>
                <a:ea typeface="Roboto"/>
                <a:cs typeface="Roboto"/>
                <a:sym typeface="Roboto"/>
              </a:rPr>
              <a:t>3</a:t>
            </a:r>
            <a:endParaRPr b="1" i="0" sz="1200" u="none" cap="none" strike="noStrike">
              <a:solidFill>
                <a:srgbClr val="000000"/>
              </a:solidFill>
              <a:latin typeface="Roboto"/>
              <a:ea typeface="Roboto"/>
              <a:cs typeface="Roboto"/>
              <a:sym typeface="Roboto"/>
            </a:endParaRPr>
          </a:p>
        </p:txBody>
      </p:sp>
      <p:sp>
        <p:nvSpPr>
          <p:cNvPr id="488" name="Google Shape;488;p61"/>
          <p:cNvSpPr txBox="1"/>
          <p:nvPr/>
        </p:nvSpPr>
        <p:spPr>
          <a:xfrm>
            <a:off x="8375475" y="2803500"/>
            <a:ext cx="311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Roboto"/>
                <a:ea typeface="Roboto"/>
                <a:cs typeface="Roboto"/>
                <a:sym typeface="Roboto"/>
              </a:rPr>
              <a:t>4</a:t>
            </a:r>
            <a:endParaRPr b="1" i="0" sz="1200" u="none" cap="none" strike="noStrike">
              <a:solidFill>
                <a:srgbClr val="000000"/>
              </a:solidFill>
              <a:latin typeface="Roboto"/>
              <a:ea typeface="Roboto"/>
              <a:cs typeface="Roboto"/>
              <a:sym typeface="Roboto"/>
            </a:endParaRPr>
          </a:p>
        </p:txBody>
      </p:sp>
      <p:sp>
        <p:nvSpPr>
          <p:cNvPr id="489" name="Google Shape;489;p61"/>
          <p:cNvSpPr/>
          <p:nvPr/>
        </p:nvSpPr>
        <p:spPr>
          <a:xfrm>
            <a:off x="1164705" y="3531462"/>
            <a:ext cx="397800" cy="378300"/>
          </a:xfrm>
          <a:prstGeom prst="ellipse">
            <a:avLst/>
          </a:prstGeom>
          <a:solidFill>
            <a:srgbClr val="91D5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61"/>
          <p:cNvSpPr/>
          <p:nvPr/>
        </p:nvSpPr>
        <p:spPr>
          <a:xfrm>
            <a:off x="447954" y="4193742"/>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1"/>
          <p:cNvSpPr/>
          <p:nvPr/>
        </p:nvSpPr>
        <p:spPr>
          <a:xfrm>
            <a:off x="1164690" y="4193742"/>
            <a:ext cx="397800" cy="378300"/>
          </a:xfrm>
          <a:prstGeom prst="ellipse">
            <a:avLst/>
          </a:prstGeom>
          <a:solidFill>
            <a:srgbClr val="1F3A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61"/>
          <p:cNvSpPr/>
          <p:nvPr/>
        </p:nvSpPr>
        <p:spPr>
          <a:xfrm>
            <a:off x="447938" y="353146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61"/>
          <p:cNvSpPr/>
          <p:nvPr/>
        </p:nvSpPr>
        <p:spPr>
          <a:xfrm>
            <a:off x="3405930" y="353146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61"/>
          <p:cNvSpPr/>
          <p:nvPr/>
        </p:nvSpPr>
        <p:spPr>
          <a:xfrm>
            <a:off x="2689179" y="4193742"/>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61"/>
          <p:cNvSpPr/>
          <p:nvPr/>
        </p:nvSpPr>
        <p:spPr>
          <a:xfrm>
            <a:off x="3405915" y="4193742"/>
            <a:ext cx="397800" cy="3783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61"/>
          <p:cNvSpPr/>
          <p:nvPr/>
        </p:nvSpPr>
        <p:spPr>
          <a:xfrm>
            <a:off x="2689163" y="353146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61"/>
          <p:cNvSpPr/>
          <p:nvPr/>
        </p:nvSpPr>
        <p:spPr>
          <a:xfrm>
            <a:off x="5743842" y="353146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61"/>
          <p:cNvSpPr/>
          <p:nvPr/>
        </p:nvSpPr>
        <p:spPr>
          <a:xfrm>
            <a:off x="5027092" y="419374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61"/>
          <p:cNvSpPr/>
          <p:nvPr/>
        </p:nvSpPr>
        <p:spPr>
          <a:xfrm>
            <a:off x="5739328" y="419374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61"/>
          <p:cNvSpPr/>
          <p:nvPr/>
        </p:nvSpPr>
        <p:spPr>
          <a:xfrm>
            <a:off x="5027076" y="3531462"/>
            <a:ext cx="397800" cy="3783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01" name="Google Shape;501;p61"/>
          <p:cNvGrpSpPr/>
          <p:nvPr/>
        </p:nvGrpSpPr>
        <p:grpSpPr>
          <a:xfrm rot="-1757404">
            <a:off x="6550684" y="3481420"/>
            <a:ext cx="893763" cy="610497"/>
            <a:chOff x="3104742" y="3437775"/>
            <a:chExt cx="1575700" cy="1076781"/>
          </a:xfrm>
        </p:grpSpPr>
        <p:sp>
          <p:nvSpPr>
            <p:cNvPr id="502" name="Google Shape;502;p61"/>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3" name="Google Shape;503;p61"/>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4" name="Google Shape;504;p61"/>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5" name="Google Shape;505;p61"/>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6" name="Google Shape;506;p61"/>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7" name="Google Shape;507;p61"/>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8" name="Google Shape;508;p61"/>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09" name="Google Shape;509;p61"/>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10" name="Google Shape;510;p61"/>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sp>
          <p:nvSpPr>
            <p:cNvPr id="511" name="Google Shape;511;p61"/>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537791"/>
                </a:solidFill>
                <a:latin typeface="Arial"/>
                <a:ea typeface="Arial"/>
                <a:cs typeface="Arial"/>
                <a:sym typeface="Arial"/>
              </a:endParaRPr>
            </a:p>
          </p:txBody>
        </p:sp>
      </p:grpSp>
      <p:sp>
        <p:nvSpPr>
          <p:cNvPr id="512" name="Google Shape;512;p61"/>
          <p:cNvSpPr txBox="1"/>
          <p:nvPr/>
        </p:nvSpPr>
        <p:spPr>
          <a:xfrm>
            <a:off x="7158925" y="3242950"/>
            <a:ext cx="1576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B2A9"/>
                </a:solidFill>
                <a:latin typeface="Roboto"/>
                <a:ea typeface="Roboto"/>
                <a:cs typeface="Roboto"/>
                <a:sym typeface="Roboto"/>
              </a:rPr>
              <a:t>EXAMPLES</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518" name="Google Shape;518;p6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519" name="Google Shape;519;p62"/>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SHARE</a:t>
            </a:r>
            <a:endParaRPr b="1" sz="3000">
              <a:solidFill>
                <a:srgbClr val="00B2A9"/>
              </a:solidFill>
              <a:latin typeface="Roboto"/>
              <a:ea typeface="Roboto"/>
              <a:cs typeface="Roboto"/>
              <a:sym typeface="Roboto"/>
            </a:endParaRPr>
          </a:p>
        </p:txBody>
      </p:sp>
      <p:sp>
        <p:nvSpPr>
          <p:cNvPr id="520" name="Google Shape;520;p62"/>
          <p:cNvSpPr txBox="1"/>
          <p:nvPr>
            <p:ph idx="1" type="body"/>
          </p:nvPr>
        </p:nvSpPr>
        <p:spPr>
          <a:xfrm>
            <a:off x="477400" y="1617225"/>
            <a:ext cx="365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solidFill>
                  <a:srgbClr val="00B2A9"/>
                </a:solidFill>
                <a:latin typeface="Roboto"/>
                <a:ea typeface="Roboto"/>
                <a:cs typeface="Roboto"/>
                <a:sym typeface="Roboto"/>
              </a:rPr>
              <a:t>Let’s hear what you learned? </a:t>
            </a:r>
            <a:endParaRPr sz="2000">
              <a:solidFill>
                <a:srgbClr val="00B2A9"/>
              </a:solidFill>
              <a:latin typeface="Roboto"/>
              <a:ea typeface="Roboto"/>
              <a:cs typeface="Roboto"/>
              <a:sym typeface="Roboto"/>
            </a:endParaRPr>
          </a:p>
        </p:txBody>
      </p:sp>
      <p:graphicFrame>
        <p:nvGraphicFramePr>
          <p:cNvPr id="521" name="Google Shape;521;p62"/>
          <p:cNvGraphicFramePr/>
          <p:nvPr/>
        </p:nvGraphicFramePr>
        <p:xfrm>
          <a:off x="1240225" y="2353025"/>
          <a:ext cx="3000000" cy="3000000"/>
        </p:xfrm>
        <a:graphic>
          <a:graphicData uri="http://schemas.openxmlformats.org/drawingml/2006/table">
            <a:tbl>
              <a:tblPr>
                <a:noFill/>
                <a:tableStyleId>{E9AE4293-603A-4701-BA71-A48E84505274}</a:tableStyleId>
              </a:tblPr>
              <a:tblGrid>
                <a:gridCol w="6663525"/>
              </a:tblGrid>
              <a:tr h="1312300">
                <a:tc>
                  <a:txBody>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1F3A93"/>
                          </a:solidFill>
                          <a:latin typeface="Roboto"/>
                          <a:ea typeface="Roboto"/>
                          <a:cs typeface="Roboto"/>
                          <a:sym typeface="Roboto"/>
                        </a:rPr>
                        <a:t>Present your information </a:t>
                      </a:r>
                      <a:r>
                        <a:rPr lang="en" sz="2000">
                          <a:solidFill>
                            <a:srgbClr val="1F3A93"/>
                          </a:solidFill>
                          <a:latin typeface="Roboto"/>
                          <a:ea typeface="Roboto"/>
                          <a:cs typeface="Roboto"/>
                          <a:sym typeface="Roboto"/>
                        </a:rPr>
                        <a:t>to the class</a:t>
                      </a:r>
                      <a:r>
                        <a:rPr lang="en" sz="2000" u="none" cap="none" strike="noStrike">
                          <a:solidFill>
                            <a:srgbClr val="1F3A93"/>
                          </a:solidFill>
                          <a:latin typeface="Roboto"/>
                          <a:ea typeface="Roboto"/>
                          <a:cs typeface="Roboto"/>
                          <a:sym typeface="Roboto"/>
                        </a:rPr>
                        <a:t>.</a:t>
                      </a:r>
                      <a:endParaRPr sz="20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527" name="Google Shape;527;p6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528" name="Google Shape;528;p63"/>
          <p:cNvGraphicFramePr/>
          <p:nvPr/>
        </p:nvGraphicFramePr>
        <p:xfrm>
          <a:off x="1433413" y="237307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solidFill>
                            <a:srgbClr val="1F3A93"/>
                          </a:solidFill>
                          <a:latin typeface="Roboto"/>
                          <a:ea typeface="Roboto"/>
                          <a:cs typeface="Roboto"/>
                          <a:sym typeface="Roboto"/>
                        </a:rPr>
                        <a:t>Why is learning about </a:t>
                      </a:r>
                      <a:r>
                        <a:rPr lang="en" sz="1800">
                          <a:solidFill>
                            <a:srgbClr val="1F3A93"/>
                          </a:solidFill>
                          <a:latin typeface="Roboto"/>
                          <a:ea typeface="Roboto"/>
                          <a:cs typeface="Roboto"/>
                          <a:sym typeface="Roboto"/>
                        </a:rPr>
                        <a:t>our </a:t>
                      </a:r>
                      <a:r>
                        <a:rPr lang="en" sz="1800" u="none" cap="none" strike="noStrike">
                          <a:solidFill>
                            <a:srgbClr val="1F3A93"/>
                          </a:solidFill>
                          <a:latin typeface="Roboto"/>
                          <a:ea typeface="Roboto"/>
                          <a:cs typeface="Roboto"/>
                          <a:sym typeface="Roboto"/>
                        </a:rPr>
                        <a:t>history essential to our future?</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529" name="Google Shape;529;p63"/>
          <p:cNvSpPr txBox="1"/>
          <p:nvPr>
            <p:ph idx="1" type="body"/>
          </p:nvPr>
        </p:nvSpPr>
        <p:spPr>
          <a:xfrm>
            <a:off x="228100" y="1068300"/>
            <a:ext cx="7428000" cy="4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530" name="Google Shape;530;p63"/>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534" name="Shape 534"/>
        <p:cNvGrpSpPr/>
        <p:nvPr/>
      </p:nvGrpSpPr>
      <p:grpSpPr>
        <a:xfrm>
          <a:off x="0" y="0"/>
          <a:ext cx="0" cy="0"/>
          <a:chOff x="0" y="0"/>
          <a:chExt cx="0" cy="0"/>
        </a:xfrm>
      </p:grpSpPr>
      <p:pic>
        <p:nvPicPr>
          <p:cNvPr id="535" name="Google Shape;535;p64"/>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536" name="Google Shape;536;p64"/>
          <p:cNvSpPr txBox="1"/>
          <p:nvPr>
            <p:ph type="ctrTitle"/>
          </p:nvPr>
        </p:nvSpPr>
        <p:spPr>
          <a:xfrm>
            <a:off x="597375" y="2126526"/>
            <a:ext cx="4887300" cy="123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sp>
        <p:nvSpPr>
          <p:cNvPr id="537" name="Google Shape;537;p64"/>
          <p:cNvSpPr txBox="1"/>
          <p:nvPr>
            <p:ph idx="1" type="subTitle"/>
          </p:nvPr>
        </p:nvSpPr>
        <p:spPr>
          <a:xfrm>
            <a:off x="597375" y="3358021"/>
            <a:ext cx="4025100" cy="7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chemeClr val="lt1"/>
                </a:solidFill>
                <a:latin typeface="Raleway Medium"/>
                <a:ea typeface="Raleway Medium"/>
                <a:cs typeface="Raleway Medium"/>
                <a:sym typeface="Raleway Medium"/>
              </a:rPr>
              <a:t>Women’s Suffrage</a:t>
            </a:r>
            <a:endParaRPr sz="2600">
              <a:solidFill>
                <a:schemeClr val="lt1"/>
              </a:solidFill>
              <a:latin typeface="Raleway Medium"/>
              <a:ea typeface="Raleway Medium"/>
              <a:cs typeface="Raleway Medium"/>
              <a:sym typeface="Raleway Medium"/>
            </a:endParaRPr>
          </a:p>
        </p:txBody>
      </p:sp>
      <p:cxnSp>
        <p:nvCxnSpPr>
          <p:cNvPr id="538" name="Google Shape;538;p64"/>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539" name="Google Shape;539;p64"/>
          <p:cNvPicPr preferRelativeResize="0"/>
          <p:nvPr/>
        </p:nvPicPr>
        <p:blipFill rotWithShape="1">
          <a:blip r:embed="rId4">
            <a:alphaModFix/>
          </a:blip>
          <a:srcRect b="0" l="0" r="0" t="0"/>
          <a:stretch/>
        </p:blipFill>
        <p:spPr>
          <a:xfrm>
            <a:off x="690729" y="1064375"/>
            <a:ext cx="3180500" cy="948975"/>
          </a:xfrm>
          <a:prstGeom prst="rect">
            <a:avLst/>
          </a:prstGeom>
          <a:noFill/>
          <a:ln>
            <a:noFill/>
          </a:ln>
        </p:spPr>
      </p:pic>
      <p:pic>
        <p:nvPicPr>
          <p:cNvPr id="540" name="Google Shape;540;p64"/>
          <p:cNvPicPr preferRelativeResize="0"/>
          <p:nvPr/>
        </p:nvPicPr>
        <p:blipFill>
          <a:blip r:embed="rId5">
            <a:alphaModFix/>
          </a:blip>
          <a:stretch>
            <a:fillRect/>
          </a:stretch>
        </p:blipFill>
        <p:spPr>
          <a:xfrm>
            <a:off x="5377100" y="765752"/>
            <a:ext cx="3517025" cy="3517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546" name="Google Shape;546;p6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547" name="Google Shape;547;p65"/>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548" name="Google Shape;548;p65"/>
          <p:cNvGraphicFramePr/>
          <p:nvPr/>
        </p:nvGraphicFramePr>
        <p:xfrm>
          <a:off x="1433400" y="237990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What do you </a:t>
                      </a:r>
                      <a:r>
                        <a:rPr lang="en" sz="1800">
                          <a:solidFill>
                            <a:srgbClr val="1F3A93"/>
                          </a:solidFill>
                          <a:latin typeface="Roboto"/>
                          <a:ea typeface="Roboto"/>
                          <a:cs typeface="Roboto"/>
                          <a:sym typeface="Roboto"/>
                        </a:rPr>
                        <a:t>currently</a:t>
                      </a:r>
                      <a:r>
                        <a:rPr lang="en" sz="1800">
                          <a:solidFill>
                            <a:srgbClr val="1F3A93"/>
                          </a:solidFill>
                          <a:latin typeface="Roboto"/>
                          <a:ea typeface="Roboto"/>
                          <a:cs typeface="Roboto"/>
                          <a:sym typeface="Roboto"/>
                        </a:rPr>
                        <a:t> know about the Suffrage movement?</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549" name="Google Shape;549;p65"/>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555" name="Google Shape;555;p6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556" name="Google Shape;556;p66"/>
          <p:cNvSpPr txBox="1"/>
          <p:nvPr>
            <p:ph idx="1" type="body"/>
          </p:nvPr>
        </p:nvSpPr>
        <p:spPr>
          <a:xfrm>
            <a:off x="287925" y="1163500"/>
            <a:ext cx="8520600" cy="360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Women’s Suffrage movement</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Create a poster for a protest march </a:t>
            </a:r>
            <a:endParaRPr b="1" sz="2200">
              <a:solidFill>
                <a:srgbClr val="00B2A9"/>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solidFill>
                <a:srgbClr val="414143"/>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62" name="Google Shape;562;p67"/>
          <p:cNvSpPr txBox="1"/>
          <p:nvPr>
            <p:ph idx="1" type="body"/>
          </p:nvPr>
        </p:nvSpPr>
        <p:spPr>
          <a:xfrm>
            <a:off x="311700" y="1414750"/>
            <a:ext cx="8520600" cy="28596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The Suffrage Movement</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Marching Protest Poster</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63" name="Google Shape;563;p6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6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Sojournor Truth</a:t>
            </a:r>
            <a:endParaRPr b="1">
              <a:solidFill>
                <a:srgbClr val="1F3A93"/>
              </a:solidFill>
              <a:latin typeface="Roboto Condensed"/>
              <a:ea typeface="Roboto Condensed"/>
              <a:cs typeface="Roboto Condensed"/>
              <a:sym typeface="Roboto Condensed"/>
            </a:endParaRPr>
          </a:p>
        </p:txBody>
      </p:sp>
      <p:cxnSp>
        <p:nvCxnSpPr>
          <p:cNvPr id="569" name="Google Shape;569;p6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570" name="Google Shape;570;p68"/>
          <p:cNvGraphicFramePr/>
          <p:nvPr/>
        </p:nvGraphicFramePr>
        <p:xfrm>
          <a:off x="251788" y="1163500"/>
          <a:ext cx="3000000" cy="3000000"/>
        </p:xfrm>
        <a:graphic>
          <a:graphicData uri="http://schemas.openxmlformats.org/drawingml/2006/table">
            <a:tbl>
              <a:tblPr>
                <a:noFill/>
                <a:tableStyleId>{E9AE4293-603A-4701-BA71-A48E84505274}</a:tableStyleId>
              </a:tblPr>
              <a:tblGrid>
                <a:gridCol w="5985075"/>
              </a:tblGrid>
              <a:tr h="3733350">
                <a:tc>
                  <a:txBody>
                    <a:bodyPr/>
                    <a:lstStyle/>
                    <a:p>
                      <a:pPr indent="0" lvl="0" marL="0" marR="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Sojourner Truth was born enslaved with the name Isabella Baumfree in 1797. Her parents spoke Dutch, the language of the family's enslavers. When she was 9 years old, Isabella was sold away from her parents and brother to English-speakers. She had to work and learn a new language through her enslavement in several different households in New York. She was often beaten and treated cruelly. She won her freedom in 1826 when she was 29 years old. Then in 1843, Isabella changed her name to Sojourner Truth, because she believed that the Holy Spirit was calling her to travel around (or sojourn) and tell the truth.</a:t>
                      </a:r>
                      <a:endParaRPr>
                        <a:solidFill>
                          <a:srgbClr val="1F3A93"/>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In May 1851, Sojourner Truth gave a speech at the Ohio Women's Rights Convention that became known as the "Ain't I A Woman" speech. Sojourner Truth was not able to read or write, and since sound recording and film had not yet been invented, we know about what she said that day because other people wrote down what they remembered.</a:t>
                      </a:r>
                      <a:endParaRPr>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571" name="Google Shape;571;p68"/>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pic>
        <p:nvPicPr>
          <p:cNvPr id="572" name="Google Shape;572;p68"/>
          <p:cNvPicPr preferRelativeResize="0"/>
          <p:nvPr/>
        </p:nvPicPr>
        <p:blipFill>
          <a:blip r:embed="rId4">
            <a:alphaModFix/>
          </a:blip>
          <a:stretch>
            <a:fillRect/>
          </a:stretch>
        </p:blipFill>
        <p:spPr>
          <a:xfrm>
            <a:off x="6381905" y="1125200"/>
            <a:ext cx="2450390" cy="380995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6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a:solidFill>
                  <a:srgbClr val="1F3A93"/>
                </a:solidFill>
                <a:latin typeface="Roboto Condensed"/>
                <a:ea typeface="Roboto Condensed"/>
                <a:cs typeface="Roboto Condensed"/>
                <a:sym typeface="Roboto Condensed"/>
              </a:rPr>
              <a:t>Sojournor Truth</a:t>
            </a:r>
            <a:endParaRPr b="1">
              <a:solidFill>
                <a:srgbClr val="1F3A93"/>
              </a:solidFill>
              <a:latin typeface="Roboto Condensed"/>
              <a:ea typeface="Roboto Condensed"/>
              <a:cs typeface="Roboto Condensed"/>
              <a:sym typeface="Roboto Condensed"/>
            </a:endParaRPr>
          </a:p>
        </p:txBody>
      </p:sp>
      <p:cxnSp>
        <p:nvCxnSpPr>
          <p:cNvPr id="578" name="Google Shape;578;p6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579" name="Google Shape;579;p69"/>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Read:</a:t>
            </a:r>
            <a:endParaRPr b="1" sz="3000">
              <a:solidFill>
                <a:srgbClr val="00B2A9"/>
              </a:solidFill>
              <a:latin typeface="Roboto"/>
              <a:ea typeface="Roboto"/>
              <a:cs typeface="Roboto"/>
              <a:sym typeface="Roboto"/>
            </a:endParaRPr>
          </a:p>
        </p:txBody>
      </p:sp>
      <p:graphicFrame>
        <p:nvGraphicFramePr>
          <p:cNvPr id="580" name="Google Shape;580;p69"/>
          <p:cNvGraphicFramePr/>
          <p:nvPr/>
        </p:nvGraphicFramePr>
        <p:xfrm>
          <a:off x="1433400" y="241115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solidFill>
                            <a:srgbClr val="1F3A93"/>
                          </a:solidFill>
                          <a:latin typeface="Roboto"/>
                          <a:ea typeface="Roboto"/>
                          <a:cs typeface="Roboto"/>
                          <a:sym typeface="Roboto"/>
                        </a:rPr>
                        <a:t>“Ain’t I a Woman?” by Sojournor Truth</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581" name="Google Shape;581;p69"/>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a:solidFill>
                  <a:srgbClr val="1F3A93"/>
                </a:solidFill>
                <a:latin typeface="Roboto Condensed"/>
                <a:ea typeface="Roboto Condensed"/>
                <a:cs typeface="Roboto Condensed"/>
                <a:sym typeface="Roboto Condensed"/>
              </a:rPr>
              <a:t>Sojournor Truth</a:t>
            </a:r>
            <a:endParaRPr b="1">
              <a:solidFill>
                <a:srgbClr val="1F3A93"/>
              </a:solidFill>
              <a:latin typeface="Roboto Condensed"/>
              <a:ea typeface="Roboto Condensed"/>
              <a:cs typeface="Roboto Condensed"/>
              <a:sym typeface="Roboto Condensed"/>
            </a:endParaRPr>
          </a:p>
        </p:txBody>
      </p:sp>
      <p:cxnSp>
        <p:nvCxnSpPr>
          <p:cNvPr id="587" name="Google Shape;587;p7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588" name="Google Shape;588;p70"/>
          <p:cNvSpPr txBox="1"/>
          <p:nvPr>
            <p:ph idx="1" type="body"/>
          </p:nvPr>
        </p:nvSpPr>
        <p:spPr>
          <a:xfrm>
            <a:off x="477400" y="1133850"/>
            <a:ext cx="5776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Answer the following q</a:t>
            </a:r>
            <a:r>
              <a:rPr b="1" lang="en" sz="2400">
                <a:solidFill>
                  <a:srgbClr val="00B2A9"/>
                </a:solidFill>
                <a:latin typeface="Roboto"/>
                <a:ea typeface="Roboto"/>
                <a:cs typeface="Roboto"/>
                <a:sym typeface="Roboto"/>
              </a:rPr>
              <a:t>uestions:</a:t>
            </a:r>
            <a:endParaRPr b="1" sz="3000">
              <a:solidFill>
                <a:srgbClr val="00B2A9"/>
              </a:solidFill>
              <a:latin typeface="Roboto"/>
              <a:ea typeface="Roboto"/>
              <a:cs typeface="Roboto"/>
              <a:sym typeface="Roboto"/>
            </a:endParaRPr>
          </a:p>
        </p:txBody>
      </p:sp>
      <p:graphicFrame>
        <p:nvGraphicFramePr>
          <p:cNvPr id="589" name="Google Shape;589;p70"/>
          <p:cNvGraphicFramePr/>
          <p:nvPr/>
        </p:nvGraphicFramePr>
        <p:xfrm>
          <a:off x="1433400" y="181170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342900" lvl="0" marL="457200" marR="0" rtl="0" algn="l">
                        <a:lnSpc>
                          <a:spcPct val="100000"/>
                        </a:lnSpc>
                        <a:spcBef>
                          <a:spcPts val="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Why do you think Sojourner Truth says that "white men will be in a fix pretty soon"?</a:t>
                      </a:r>
                      <a:endParaRPr sz="1800">
                        <a:solidFill>
                          <a:srgbClr val="1F3A93"/>
                        </a:solidFill>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Find something in the speech that addresses the issue of slavery. Why do you think Sojourner Truth talked about her experiences as a slave at a women's rights convention?</a:t>
                      </a:r>
                      <a:endParaRPr sz="1800">
                        <a:solidFill>
                          <a:srgbClr val="1F3A93"/>
                        </a:solidFill>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Did Sojourner Truth believe that men and women are equal? Find a sentence that supports your answer.</a:t>
                      </a:r>
                      <a:endParaRPr sz="1800">
                        <a:solidFill>
                          <a:srgbClr val="1F3A93"/>
                        </a:solidFill>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AutoNum type="arabicPeriod"/>
                      </a:pPr>
                      <a:r>
                        <a:rPr lang="en" sz="1800">
                          <a:solidFill>
                            <a:srgbClr val="1F3A93"/>
                          </a:solidFill>
                          <a:latin typeface="Roboto"/>
                          <a:ea typeface="Roboto"/>
                          <a:cs typeface="Roboto"/>
                          <a:sym typeface="Roboto"/>
                        </a:rPr>
                        <a:t>Explain the main idea of Sojourner Truth's speech in your own words.</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590" name="Google Shape;590;p70"/>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107" name="Google Shape;107;p1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08" name="Google Shape;108;p17"/>
          <p:cNvSpPr txBox="1"/>
          <p:nvPr>
            <p:ph idx="1" type="body"/>
          </p:nvPr>
        </p:nvSpPr>
        <p:spPr>
          <a:xfrm>
            <a:off x="287925" y="1163500"/>
            <a:ext cx="8520600" cy="360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Explain why it is important to include everyone in history</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Identify at least two notable women from history </a:t>
            </a:r>
            <a:endParaRPr b="1" sz="2200">
              <a:solidFill>
                <a:srgbClr val="00B2A9"/>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solidFill>
                <a:srgbClr val="414143"/>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Women’s Suffrage</a:t>
            </a:r>
            <a:endParaRPr b="1">
              <a:solidFill>
                <a:srgbClr val="1F3A93"/>
              </a:solidFill>
              <a:latin typeface="Roboto Condensed"/>
              <a:ea typeface="Roboto Condensed"/>
              <a:cs typeface="Roboto Condensed"/>
              <a:sym typeface="Roboto Condensed"/>
            </a:endParaRPr>
          </a:p>
        </p:txBody>
      </p:sp>
      <p:cxnSp>
        <p:nvCxnSpPr>
          <p:cNvPr id="596" name="Google Shape;596;p7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597" name="Google Shape;597;p71"/>
          <p:cNvSpPr txBox="1"/>
          <p:nvPr>
            <p:ph idx="1" type="body"/>
          </p:nvPr>
        </p:nvSpPr>
        <p:spPr>
          <a:xfrm>
            <a:off x="477400" y="1133850"/>
            <a:ext cx="5776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What is the Suffrage Movement? </a:t>
            </a:r>
            <a:endParaRPr b="1" sz="3000">
              <a:solidFill>
                <a:srgbClr val="00B2A9"/>
              </a:solidFill>
              <a:latin typeface="Roboto"/>
              <a:ea typeface="Roboto"/>
              <a:cs typeface="Roboto"/>
              <a:sym typeface="Roboto"/>
            </a:endParaRPr>
          </a:p>
        </p:txBody>
      </p:sp>
      <p:graphicFrame>
        <p:nvGraphicFramePr>
          <p:cNvPr id="598" name="Google Shape;598;p71"/>
          <p:cNvGraphicFramePr/>
          <p:nvPr/>
        </p:nvGraphicFramePr>
        <p:xfrm>
          <a:off x="1433400" y="181170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l">
                        <a:lnSpc>
                          <a:spcPct val="100000"/>
                        </a:lnSpc>
                        <a:spcBef>
                          <a:spcPts val="0"/>
                        </a:spcBef>
                        <a:spcAft>
                          <a:spcPts val="0"/>
                        </a:spcAft>
                        <a:buNone/>
                      </a:pPr>
                      <a:r>
                        <a:rPr lang="en" sz="1800">
                          <a:solidFill>
                            <a:srgbClr val="1F3A93"/>
                          </a:solidFill>
                          <a:latin typeface="Roboto"/>
                          <a:ea typeface="Roboto"/>
                          <a:cs typeface="Roboto"/>
                          <a:sym typeface="Roboto"/>
                        </a:rPr>
                        <a:t>The women’s suffrage movement was a decades-long fight to win the right to vote for women in the United States. It took activists and reformers nearly 100 years to win that right, and the campaign was not easy: Disagreements over strategy threatened to cripple the movement more than once. But on August 18, 1920, the 19th Amendment to the Constitution was finally ratified, enfranchising all American women and declaring for the first time that they, like men, deserve all the rights and responsibilities of citizenship.</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599" name="Google Shape;599;p71"/>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Women’s Suffrage</a:t>
            </a:r>
            <a:endParaRPr b="1">
              <a:solidFill>
                <a:srgbClr val="1F3A93"/>
              </a:solidFill>
              <a:latin typeface="Roboto Condensed"/>
              <a:ea typeface="Roboto Condensed"/>
              <a:cs typeface="Roboto Condensed"/>
              <a:sym typeface="Roboto Condensed"/>
            </a:endParaRPr>
          </a:p>
        </p:txBody>
      </p:sp>
      <p:cxnSp>
        <p:nvCxnSpPr>
          <p:cNvPr id="605" name="Google Shape;605;p7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descr="In which John Green teaches you about American women in the Progressive Era and, well, the progress they made. So the big deal is, of course, the right to vote women gained when the 19th amendment was passed and ratified. But women made a lot of other gains in the 30 years between 1890 and 1920. More women joined the workforce, they acquired lots of other legal rights related to property, and they also became key consumers in the industrial economy. Women also continued to play a vital role in reform movements. Sadly, they got Prohibition enacted in the US, but they did a lot of good stuff, too. The field of social work emerged as women like Jane Addams created settlement houses to assist immigrants in their integration into the United States. Women also began to work to make birth control widely available. You'll learn about famous reformers and activists like Alice Paul, Margaret Sanger, and Emma Goldman, among others.&#10;&#10;Hey teachers and students - Check out CommonLit's free collection of reading passages and curriculum resources to learn more about the events of this episode. Suffragists faced a decades-long debate on women’s right to vote: https://www.commonlit.org/texts/address-to-congress-on-women-s-suffrage&#10;While it was a hard fight to get the vote, women eventually received suffrage in 1920: https://www.commonlit.org/texts/was-hard-fight-to-get-vote&#10;&#10;Chapters:&#10;Introduction: Women in the Progressive Era 00:00&#10;The Women's Era 1:01&#10;The Women's Christian Temperance Union 1:54&#10;The Role of Women in Politics During the Progressive Era 2:52&#10;National Consumers League 3:15&#10;Women Working Outside the Home 4:08&#10;Mystery Document 4:58&#10;Birth Control 5:57&#10;Why Access to Birth Control Matters 7:07&#10;Jane Addams &amp; The Settlement House Movement 7:47&#10;Women and Electoral Politics 8:13&#10;The 19th Amendment 8:42&#10;The Suffrage Movement 9:03&#10;The National Women's Party 9:44&#10;The Equal Rights Amendment 11:03&#10;The Legacy of the Suffragettes 12:13&#10;Credits 13:00&#10;&#10;Crash Course is on Patreon! You can support us directly by signing up at http://www.patreon.com/crashcourse&#10;&#10;Want to find Crash Course elsewhere on the internet?&#10;Facebook - http://www.facebook.com/YouTubeCrashCourse&#10;Twitter - http://www.twitter.com/TheCrashCourse&#10;Instagram - https://www.instagram.com/thecrashcourse/&#10;&#10;CC Kids: http://www.youtube.com/crashcoursekids" id="606" name="Google Shape;606;p72" title="Women's Suffrage: Crash Course US History #31">
            <a:hlinkClick r:id="rId3"/>
          </p:cNvPr>
          <p:cNvPicPr preferRelativeResize="0"/>
          <p:nvPr/>
        </p:nvPicPr>
        <p:blipFill>
          <a:blip r:embed="rId4">
            <a:alphaModFix/>
          </a:blip>
          <a:stretch>
            <a:fillRect/>
          </a:stretch>
        </p:blipFill>
        <p:spPr>
          <a:xfrm>
            <a:off x="1769225" y="1527100"/>
            <a:ext cx="5605550" cy="31531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7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800"/>
              <a:buFont typeface="Arial"/>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12" name="Google Shape;612;p7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13" name="Google Shape;613;p73"/>
          <p:cNvSpPr txBox="1"/>
          <p:nvPr/>
        </p:nvSpPr>
        <p:spPr>
          <a:xfrm>
            <a:off x="458850" y="1259200"/>
            <a:ext cx="45885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4143"/>
              </a:solidFill>
              <a:latin typeface="Roboto"/>
              <a:ea typeface="Roboto"/>
              <a:cs typeface="Roboto"/>
              <a:sym typeface="Roboto"/>
            </a:endParaRPr>
          </a:p>
        </p:txBody>
      </p:sp>
      <p:sp>
        <p:nvSpPr>
          <p:cNvPr id="614" name="Google Shape;614;p73"/>
          <p:cNvSpPr txBox="1"/>
          <p:nvPr/>
        </p:nvSpPr>
        <p:spPr>
          <a:xfrm>
            <a:off x="5576500" y="1596375"/>
            <a:ext cx="3000000" cy="2970600"/>
          </a:xfrm>
          <a:prstGeom prst="rect">
            <a:avLst/>
          </a:prstGeom>
          <a:noFill/>
          <a:ln cap="flat" cmpd="sng" w="38100">
            <a:solidFill>
              <a:srgbClr val="91D5AC"/>
            </a:solidFill>
            <a:prstDash val="dash"/>
            <a:round/>
            <a:headEnd len="sm" w="sm" type="none"/>
            <a:tailEnd len="sm" w="sm" type="none"/>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do you </a:t>
            </a:r>
            <a:r>
              <a:rPr b="1" lang="en" sz="2000">
                <a:solidFill>
                  <a:srgbClr val="1F3A93"/>
                </a:solidFill>
                <a:highlight>
                  <a:srgbClr val="91D5AC"/>
                </a:highlight>
                <a:latin typeface="Roboto"/>
                <a:ea typeface="Roboto"/>
                <a:cs typeface="Roboto"/>
                <a:sym typeface="Roboto"/>
              </a:rPr>
              <a:t>SEE</a:t>
            </a:r>
            <a:r>
              <a:rPr lang="en" sz="2000">
                <a:solidFill>
                  <a:srgbClr val="1F3A93"/>
                </a:solidFill>
                <a:latin typeface="Roboto"/>
                <a:ea typeface="Roboto"/>
                <a:cs typeface="Roboto"/>
                <a:sym typeface="Roboto"/>
              </a:rPr>
              <a:t> in this image?</a:t>
            </a:r>
            <a:endParaRPr sz="2000">
              <a:solidFill>
                <a:srgbClr val="1F3A93"/>
              </a:solidFill>
              <a:latin typeface="Roboto"/>
              <a:ea typeface="Roboto"/>
              <a:cs typeface="Roboto"/>
              <a:sym typeface="Roboto"/>
            </a:endParaRPr>
          </a:p>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do you</a:t>
            </a:r>
            <a:r>
              <a:rPr lang="en" sz="2000">
                <a:solidFill>
                  <a:srgbClr val="1F3A93"/>
                </a:solidFill>
                <a:latin typeface="Roboto"/>
                <a:ea typeface="Roboto"/>
                <a:cs typeface="Roboto"/>
                <a:sym typeface="Roboto"/>
              </a:rPr>
              <a:t> </a:t>
            </a:r>
            <a:r>
              <a:rPr b="1" lang="en" sz="2000">
                <a:solidFill>
                  <a:srgbClr val="1F3A93"/>
                </a:solidFill>
                <a:highlight>
                  <a:srgbClr val="91D5AC"/>
                </a:highlight>
                <a:latin typeface="Roboto"/>
                <a:ea typeface="Roboto"/>
                <a:cs typeface="Roboto"/>
                <a:sym typeface="Roboto"/>
              </a:rPr>
              <a:t>THINK</a:t>
            </a:r>
            <a:r>
              <a:rPr lang="en" sz="2000">
                <a:solidFill>
                  <a:srgbClr val="1F3A93"/>
                </a:solidFill>
                <a:latin typeface="Roboto"/>
                <a:ea typeface="Roboto"/>
                <a:cs typeface="Roboto"/>
                <a:sym typeface="Roboto"/>
              </a:rPr>
              <a:t> is happening in this image?</a:t>
            </a:r>
            <a:endParaRPr sz="2000">
              <a:solidFill>
                <a:srgbClr val="1F3A93"/>
              </a:solidFill>
              <a:latin typeface="Roboto"/>
              <a:ea typeface="Roboto"/>
              <a:cs typeface="Roboto"/>
              <a:sym typeface="Roboto"/>
            </a:endParaRPr>
          </a:p>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do you </a:t>
            </a:r>
            <a:r>
              <a:rPr b="1" lang="en" sz="2000">
                <a:solidFill>
                  <a:srgbClr val="1F3A93"/>
                </a:solidFill>
                <a:highlight>
                  <a:srgbClr val="91D5AC"/>
                </a:highlight>
                <a:latin typeface="Roboto"/>
                <a:ea typeface="Roboto"/>
                <a:cs typeface="Roboto"/>
                <a:sym typeface="Roboto"/>
              </a:rPr>
              <a:t>WONDER</a:t>
            </a:r>
            <a:r>
              <a:rPr lang="en" sz="2000">
                <a:solidFill>
                  <a:srgbClr val="1F3A93"/>
                </a:solidFill>
                <a:latin typeface="Roboto"/>
                <a:ea typeface="Roboto"/>
                <a:cs typeface="Roboto"/>
                <a:sym typeface="Roboto"/>
              </a:rPr>
              <a:t> about this image?</a:t>
            </a:r>
            <a:endParaRPr sz="2000">
              <a:solidFill>
                <a:srgbClr val="1F3A93"/>
              </a:solidFill>
              <a:latin typeface="Roboto"/>
              <a:ea typeface="Roboto"/>
              <a:cs typeface="Roboto"/>
              <a:sym typeface="Roboto"/>
            </a:endParaRPr>
          </a:p>
        </p:txBody>
      </p:sp>
      <p:pic>
        <p:nvPicPr>
          <p:cNvPr id="615" name="Google Shape;615;p73"/>
          <p:cNvPicPr preferRelativeResize="0"/>
          <p:nvPr/>
        </p:nvPicPr>
        <p:blipFill>
          <a:blip r:embed="rId3">
            <a:alphaModFix/>
          </a:blip>
          <a:stretch>
            <a:fillRect/>
          </a:stretch>
        </p:blipFill>
        <p:spPr>
          <a:xfrm>
            <a:off x="363050" y="1259200"/>
            <a:ext cx="4936154" cy="36449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800"/>
              <a:buFont typeface="Arial"/>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21" name="Google Shape;621;p7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22" name="Google Shape;622;p74"/>
          <p:cNvSpPr txBox="1"/>
          <p:nvPr/>
        </p:nvSpPr>
        <p:spPr>
          <a:xfrm>
            <a:off x="458850" y="1259200"/>
            <a:ext cx="45885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4143"/>
              </a:solidFill>
              <a:latin typeface="Roboto"/>
              <a:ea typeface="Roboto"/>
              <a:cs typeface="Roboto"/>
              <a:sym typeface="Roboto"/>
            </a:endParaRPr>
          </a:p>
        </p:txBody>
      </p:sp>
      <p:pic>
        <p:nvPicPr>
          <p:cNvPr id="623" name="Google Shape;623;p74"/>
          <p:cNvPicPr preferRelativeResize="0"/>
          <p:nvPr/>
        </p:nvPicPr>
        <p:blipFill>
          <a:blip r:embed="rId3">
            <a:alphaModFix/>
          </a:blip>
          <a:stretch>
            <a:fillRect/>
          </a:stretch>
        </p:blipFill>
        <p:spPr>
          <a:xfrm>
            <a:off x="219950" y="1889900"/>
            <a:ext cx="5066301" cy="2304718"/>
          </a:xfrm>
          <a:prstGeom prst="rect">
            <a:avLst/>
          </a:prstGeom>
          <a:noFill/>
          <a:ln>
            <a:noFill/>
          </a:ln>
        </p:spPr>
      </p:pic>
      <p:sp>
        <p:nvSpPr>
          <p:cNvPr id="624" name="Google Shape;624;p74"/>
          <p:cNvSpPr txBox="1"/>
          <p:nvPr/>
        </p:nvSpPr>
        <p:spPr>
          <a:xfrm>
            <a:off x="5576500" y="1596375"/>
            <a:ext cx="3000000" cy="2970600"/>
          </a:xfrm>
          <a:prstGeom prst="rect">
            <a:avLst/>
          </a:prstGeom>
          <a:noFill/>
          <a:ln cap="flat" cmpd="sng" w="38100">
            <a:solidFill>
              <a:srgbClr val="91D5AC"/>
            </a:solidFill>
            <a:prstDash val="dash"/>
            <a:round/>
            <a:headEnd len="sm" w="sm" type="none"/>
            <a:tailEnd len="sm" w="sm" type="none"/>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do you </a:t>
            </a:r>
            <a:r>
              <a:rPr b="1" lang="en" sz="2000">
                <a:solidFill>
                  <a:srgbClr val="1F3A93"/>
                </a:solidFill>
                <a:highlight>
                  <a:srgbClr val="91D5AC"/>
                </a:highlight>
                <a:latin typeface="Roboto"/>
                <a:ea typeface="Roboto"/>
                <a:cs typeface="Roboto"/>
                <a:sym typeface="Roboto"/>
              </a:rPr>
              <a:t>SEE</a:t>
            </a:r>
            <a:r>
              <a:rPr lang="en" sz="2000">
                <a:solidFill>
                  <a:srgbClr val="1F3A93"/>
                </a:solidFill>
                <a:latin typeface="Roboto"/>
                <a:ea typeface="Roboto"/>
                <a:cs typeface="Roboto"/>
                <a:sym typeface="Roboto"/>
              </a:rPr>
              <a:t> in this image?</a:t>
            </a:r>
            <a:endParaRPr sz="2000">
              <a:solidFill>
                <a:srgbClr val="1F3A93"/>
              </a:solidFill>
              <a:latin typeface="Roboto"/>
              <a:ea typeface="Roboto"/>
              <a:cs typeface="Roboto"/>
              <a:sym typeface="Roboto"/>
            </a:endParaRPr>
          </a:p>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do you </a:t>
            </a:r>
            <a:r>
              <a:rPr b="1" lang="en" sz="2000">
                <a:solidFill>
                  <a:srgbClr val="1F3A93"/>
                </a:solidFill>
                <a:highlight>
                  <a:srgbClr val="91D5AC"/>
                </a:highlight>
                <a:latin typeface="Roboto"/>
                <a:ea typeface="Roboto"/>
                <a:cs typeface="Roboto"/>
                <a:sym typeface="Roboto"/>
              </a:rPr>
              <a:t>THINK</a:t>
            </a:r>
            <a:r>
              <a:rPr lang="en" sz="2000">
                <a:solidFill>
                  <a:srgbClr val="1F3A93"/>
                </a:solidFill>
                <a:latin typeface="Roboto"/>
                <a:ea typeface="Roboto"/>
                <a:cs typeface="Roboto"/>
                <a:sym typeface="Roboto"/>
              </a:rPr>
              <a:t> is happening in this image?</a:t>
            </a:r>
            <a:endParaRPr sz="2000">
              <a:solidFill>
                <a:srgbClr val="1F3A93"/>
              </a:solidFill>
              <a:latin typeface="Roboto"/>
              <a:ea typeface="Roboto"/>
              <a:cs typeface="Roboto"/>
              <a:sym typeface="Roboto"/>
            </a:endParaRPr>
          </a:p>
          <a:p>
            <a:pPr indent="-355600" lvl="0" marL="457200" rtl="0" algn="l">
              <a:lnSpc>
                <a:spcPct val="115000"/>
              </a:lnSpc>
              <a:spcBef>
                <a:spcPts val="0"/>
              </a:spcBef>
              <a:spcAft>
                <a:spcPts val="0"/>
              </a:spcAft>
              <a:buClr>
                <a:srgbClr val="1F3A93"/>
              </a:buClr>
              <a:buSzPts val="2000"/>
              <a:buFont typeface="Roboto"/>
              <a:buChar char="●"/>
            </a:pPr>
            <a:r>
              <a:rPr lang="en" sz="2000">
                <a:solidFill>
                  <a:srgbClr val="1F3A93"/>
                </a:solidFill>
                <a:latin typeface="Roboto"/>
                <a:ea typeface="Roboto"/>
                <a:cs typeface="Roboto"/>
                <a:sym typeface="Roboto"/>
              </a:rPr>
              <a:t>What do you </a:t>
            </a:r>
            <a:r>
              <a:rPr b="1" lang="en" sz="2000">
                <a:solidFill>
                  <a:srgbClr val="1F3A93"/>
                </a:solidFill>
                <a:highlight>
                  <a:srgbClr val="91D5AC"/>
                </a:highlight>
                <a:latin typeface="Roboto"/>
                <a:ea typeface="Roboto"/>
                <a:cs typeface="Roboto"/>
                <a:sym typeface="Roboto"/>
              </a:rPr>
              <a:t>WONDER</a:t>
            </a:r>
            <a:r>
              <a:rPr lang="en" sz="2000">
                <a:solidFill>
                  <a:srgbClr val="1F3A93"/>
                </a:solidFill>
                <a:latin typeface="Roboto"/>
                <a:ea typeface="Roboto"/>
                <a:cs typeface="Roboto"/>
                <a:sym typeface="Roboto"/>
              </a:rPr>
              <a:t> about this image?</a:t>
            </a:r>
            <a:endParaRPr sz="2000">
              <a:solidFill>
                <a:srgbClr val="1F3A93"/>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Men’s Role in the Suffrage Movement</a:t>
            </a:r>
            <a:endParaRPr b="1">
              <a:solidFill>
                <a:srgbClr val="1F3A93"/>
              </a:solidFill>
              <a:latin typeface="Roboto Condensed"/>
              <a:ea typeface="Roboto Condensed"/>
              <a:cs typeface="Roboto Condensed"/>
              <a:sym typeface="Roboto Condensed"/>
            </a:endParaRPr>
          </a:p>
        </p:txBody>
      </p:sp>
      <p:cxnSp>
        <p:nvCxnSpPr>
          <p:cNvPr id="630" name="Google Shape;630;p7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31" name="Google Shape;631;p75"/>
          <p:cNvSpPr txBox="1"/>
          <p:nvPr/>
        </p:nvSpPr>
        <p:spPr>
          <a:xfrm>
            <a:off x="530600" y="1198175"/>
            <a:ext cx="5359800" cy="3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1F3A93"/>
                </a:solidFill>
                <a:highlight>
                  <a:srgbClr val="FFFFFF"/>
                </a:highlight>
                <a:latin typeface="Roboto"/>
                <a:ea typeface="Roboto"/>
                <a:cs typeface="Roboto"/>
                <a:sym typeface="Roboto"/>
              </a:rPr>
              <a:t>Surprising to some, many of the suffragists’ strongest supporters were their husbands, fathers, brothers, uncles, and other men. There were men throughout the country who were themselves suffragists and who lent their support to advancing the women’s cause. Showing family influence, many young female suffragists were inspired to take action in the political arena because their fathers were politically active. It is a testimony to their democratic values that a large number of American men consistently supported women’s cause. There were more than 50 electoral campaigns and in every one, a large number of men — often above 40% — voted in favor of equal suffrage. A majority of male voters in New York, California, and eleven other states actually approved it.” - National Women’s History Alliance </a:t>
            </a:r>
            <a:endParaRPr>
              <a:solidFill>
                <a:srgbClr val="1F3A9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b="1">
              <a:solidFill>
                <a:srgbClr val="1F3A93"/>
              </a:solidFill>
              <a:highlight>
                <a:srgbClr val="91D5AC"/>
              </a:highlight>
              <a:latin typeface="Roboto"/>
              <a:ea typeface="Roboto"/>
              <a:cs typeface="Roboto"/>
              <a:sym typeface="Roboto"/>
            </a:endParaRPr>
          </a:p>
          <a:p>
            <a:pPr indent="0" lvl="0" marL="0" rtl="0" algn="l">
              <a:lnSpc>
                <a:spcPct val="115000"/>
              </a:lnSpc>
              <a:spcBef>
                <a:spcPts val="0"/>
              </a:spcBef>
              <a:spcAft>
                <a:spcPts val="0"/>
              </a:spcAft>
              <a:buNone/>
            </a:pPr>
            <a:r>
              <a:rPr b="1" lang="en" u="sng">
                <a:solidFill>
                  <a:srgbClr val="1F3A93"/>
                </a:solidFill>
                <a:highlight>
                  <a:srgbClr val="91D5AC"/>
                </a:highlight>
                <a:latin typeface="Roboto"/>
                <a:ea typeface="Roboto"/>
                <a:cs typeface="Roboto"/>
                <a:sym typeface="Roboto"/>
                <a:hlinkClick r:id="rId3">
                  <a:extLst>
                    <a:ext uri="{A12FA001-AC4F-418D-AE19-62706E023703}">
                      <ahyp:hlinkClr val="tx"/>
                    </a:ext>
                  </a:extLst>
                </a:hlinkClick>
              </a:rPr>
              <a:t>Click here</a:t>
            </a:r>
            <a:r>
              <a:rPr lang="en">
                <a:solidFill>
                  <a:srgbClr val="1F3A93"/>
                </a:solidFill>
                <a:highlight>
                  <a:srgbClr val="91D5AC"/>
                </a:highlight>
                <a:latin typeface="Roboto"/>
                <a:ea typeface="Roboto"/>
                <a:cs typeface="Roboto"/>
                <a:sym typeface="Roboto"/>
              </a:rPr>
              <a:t> to </a:t>
            </a:r>
            <a:r>
              <a:rPr lang="en">
                <a:solidFill>
                  <a:srgbClr val="1F3A93"/>
                </a:solidFill>
                <a:highlight>
                  <a:srgbClr val="91D5AC"/>
                </a:highlight>
                <a:latin typeface="Roboto"/>
                <a:ea typeface="Roboto"/>
                <a:cs typeface="Roboto"/>
                <a:sym typeface="Roboto"/>
              </a:rPr>
              <a:t>learn</a:t>
            </a:r>
            <a:r>
              <a:rPr lang="en">
                <a:solidFill>
                  <a:srgbClr val="1F3A93"/>
                </a:solidFill>
                <a:highlight>
                  <a:srgbClr val="91D5AC"/>
                </a:highlight>
                <a:latin typeface="Roboto"/>
                <a:ea typeface="Roboto"/>
                <a:cs typeface="Roboto"/>
                <a:sym typeface="Roboto"/>
              </a:rPr>
              <a:t> more about the Suffragents!</a:t>
            </a:r>
            <a:r>
              <a:rPr lang="en">
                <a:solidFill>
                  <a:srgbClr val="1F3A93"/>
                </a:solidFill>
                <a:highlight>
                  <a:srgbClr val="FFFFFF"/>
                </a:highlight>
                <a:latin typeface="Roboto"/>
                <a:ea typeface="Roboto"/>
                <a:cs typeface="Roboto"/>
                <a:sym typeface="Roboto"/>
              </a:rPr>
              <a:t> </a:t>
            </a:r>
            <a:endParaRPr>
              <a:solidFill>
                <a:srgbClr val="1F3A93"/>
              </a:solidFill>
              <a:highlight>
                <a:srgbClr val="FFFFFF"/>
              </a:highlight>
              <a:latin typeface="Roboto"/>
              <a:ea typeface="Roboto"/>
              <a:cs typeface="Roboto"/>
              <a:sym typeface="Roboto"/>
            </a:endParaRPr>
          </a:p>
        </p:txBody>
      </p:sp>
      <p:pic>
        <p:nvPicPr>
          <p:cNvPr id="632" name="Google Shape;632;p75"/>
          <p:cNvPicPr preferRelativeResize="0"/>
          <p:nvPr/>
        </p:nvPicPr>
        <p:blipFill rotWithShape="1">
          <a:blip r:embed="rId4">
            <a:alphaModFix/>
          </a:blip>
          <a:srcRect b="12770" l="0" r="0" t="0"/>
          <a:stretch/>
        </p:blipFill>
        <p:spPr>
          <a:xfrm>
            <a:off x="5944875" y="1305325"/>
            <a:ext cx="2802326" cy="34410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7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638" name="Google Shape;638;p7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39" name="Google Shape;639;p76"/>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1F3A93"/>
                </a:solidFill>
                <a:latin typeface="Roboto"/>
                <a:ea typeface="Roboto"/>
                <a:cs typeface="Roboto"/>
                <a:sym typeface="Roboto"/>
              </a:rPr>
              <a:t>Create and Share</a:t>
            </a:r>
            <a:endParaRPr b="1" sz="3000">
              <a:solidFill>
                <a:srgbClr val="1F3A93"/>
              </a:solidFill>
              <a:latin typeface="Roboto"/>
              <a:ea typeface="Roboto"/>
              <a:cs typeface="Roboto"/>
              <a:sym typeface="Roboto"/>
            </a:endParaRPr>
          </a:p>
        </p:txBody>
      </p:sp>
      <p:sp>
        <p:nvSpPr>
          <p:cNvPr id="640" name="Google Shape;640;p76"/>
          <p:cNvSpPr txBox="1"/>
          <p:nvPr>
            <p:ph idx="1" type="body"/>
          </p:nvPr>
        </p:nvSpPr>
        <p:spPr>
          <a:xfrm>
            <a:off x="477400" y="1617225"/>
            <a:ext cx="3654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solidFill>
                  <a:srgbClr val="00B2A9"/>
                </a:solidFill>
                <a:latin typeface="Roboto"/>
                <a:ea typeface="Roboto"/>
                <a:cs typeface="Roboto"/>
                <a:sym typeface="Roboto"/>
              </a:rPr>
              <a:t>Let’s see what you learned? </a:t>
            </a:r>
            <a:endParaRPr sz="2000">
              <a:solidFill>
                <a:srgbClr val="00B2A9"/>
              </a:solidFill>
              <a:latin typeface="Roboto"/>
              <a:ea typeface="Roboto"/>
              <a:cs typeface="Roboto"/>
              <a:sym typeface="Roboto"/>
            </a:endParaRPr>
          </a:p>
        </p:txBody>
      </p:sp>
      <p:graphicFrame>
        <p:nvGraphicFramePr>
          <p:cNvPr id="641" name="Google Shape;641;p76"/>
          <p:cNvGraphicFramePr/>
          <p:nvPr/>
        </p:nvGraphicFramePr>
        <p:xfrm>
          <a:off x="409563" y="2225025"/>
          <a:ext cx="3000000" cy="3000000"/>
        </p:xfrm>
        <a:graphic>
          <a:graphicData uri="http://schemas.openxmlformats.org/drawingml/2006/table">
            <a:tbl>
              <a:tblPr>
                <a:noFill/>
                <a:tableStyleId>{E9AE4293-603A-4701-BA71-A48E84505274}</a:tableStyleId>
              </a:tblPr>
              <a:tblGrid>
                <a:gridCol w="4912350"/>
              </a:tblGrid>
              <a:tr h="1312300">
                <a:tc>
                  <a:txBody>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1F3A93"/>
                          </a:solidFill>
                          <a:latin typeface="Roboto"/>
                          <a:ea typeface="Roboto"/>
                          <a:cs typeface="Roboto"/>
                          <a:sym typeface="Roboto"/>
                        </a:rPr>
                        <a:t>Create a poster or banner that you would have used if you had taken part in the Women’s March for Suffrage Movement.</a:t>
                      </a:r>
                      <a:endParaRPr sz="20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id="642" name="Google Shape;642;p76"/>
          <p:cNvPicPr preferRelativeResize="0"/>
          <p:nvPr/>
        </p:nvPicPr>
        <p:blipFill>
          <a:blip r:embed="rId3">
            <a:alphaModFix/>
          </a:blip>
          <a:stretch>
            <a:fillRect/>
          </a:stretch>
        </p:blipFill>
        <p:spPr>
          <a:xfrm>
            <a:off x="5390988" y="1327500"/>
            <a:ext cx="3517285" cy="3517285"/>
          </a:xfrm>
          <a:prstGeom prst="rect">
            <a:avLst/>
          </a:prstGeom>
          <a:noFill/>
          <a:ln>
            <a:noFill/>
          </a:ln>
        </p:spPr>
      </p:pic>
      <p:sp>
        <p:nvSpPr>
          <p:cNvPr id="643" name="Google Shape;643;p76"/>
          <p:cNvSpPr txBox="1"/>
          <p:nvPr>
            <p:ph idx="1" type="body"/>
          </p:nvPr>
        </p:nvSpPr>
        <p:spPr>
          <a:xfrm>
            <a:off x="477400" y="4055800"/>
            <a:ext cx="45237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u="sng">
                <a:solidFill>
                  <a:srgbClr val="1F3A93"/>
                </a:solidFill>
                <a:latin typeface="Roboto"/>
                <a:ea typeface="Roboto"/>
                <a:cs typeface="Roboto"/>
                <a:sym typeface="Roboto"/>
                <a:hlinkClick r:id="rId4">
                  <a:extLst>
                    <a:ext uri="{A12FA001-AC4F-418D-AE19-62706E023703}">
                      <ahyp:hlinkClr val="tx"/>
                    </a:ext>
                  </a:extLst>
                </a:hlinkClick>
              </a:rPr>
              <a:t>Click here to see examples</a:t>
            </a:r>
            <a:r>
              <a:rPr b="1" lang="en" sz="2400">
                <a:solidFill>
                  <a:srgbClr val="1F3A93"/>
                </a:solidFill>
                <a:latin typeface="Roboto"/>
                <a:ea typeface="Roboto"/>
                <a:cs typeface="Roboto"/>
                <a:sym typeface="Roboto"/>
              </a:rPr>
              <a:t>!</a:t>
            </a:r>
            <a:endParaRPr b="1" sz="3000">
              <a:solidFill>
                <a:srgbClr val="1F3A93"/>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49" name="Google Shape;649;p7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650" name="Google Shape;650;p77"/>
          <p:cNvGraphicFramePr/>
          <p:nvPr/>
        </p:nvGraphicFramePr>
        <p:xfrm>
          <a:off x="1409625" y="239032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What is one question you have about Women’s History?</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651" name="Google Shape;651;p77"/>
          <p:cNvSpPr txBox="1"/>
          <p:nvPr>
            <p:ph idx="1" type="body"/>
          </p:nvPr>
        </p:nvSpPr>
        <p:spPr>
          <a:xfrm>
            <a:off x="228100" y="1068300"/>
            <a:ext cx="7428000" cy="4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a:solidFill>
                  <a:srgbClr val="1F3A93"/>
                </a:solidFill>
                <a:latin typeface="Roboto"/>
                <a:ea typeface="Roboto"/>
                <a:cs typeface="Roboto"/>
                <a:sym typeface="Roboto"/>
              </a:rPr>
              <a:t>Question:</a:t>
            </a:r>
            <a:endParaRPr b="1">
              <a:solidFill>
                <a:srgbClr val="1F3A93"/>
              </a:solidFill>
              <a:latin typeface="Roboto"/>
              <a:ea typeface="Roboto"/>
              <a:cs typeface="Roboto"/>
              <a:sym typeface="Roboto"/>
            </a:endParaRPr>
          </a:p>
        </p:txBody>
      </p:sp>
      <p:sp>
        <p:nvSpPr>
          <p:cNvPr id="652" name="Google Shape;652;p77"/>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56" name="Shape 656"/>
        <p:cNvGrpSpPr/>
        <p:nvPr/>
      </p:nvGrpSpPr>
      <p:grpSpPr>
        <a:xfrm>
          <a:off x="0" y="0"/>
          <a:ext cx="0" cy="0"/>
          <a:chOff x="0" y="0"/>
          <a:chExt cx="0" cy="0"/>
        </a:xfrm>
      </p:grpSpPr>
      <p:pic>
        <p:nvPicPr>
          <p:cNvPr id="657" name="Google Shape;657;p78"/>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658" name="Google Shape;658;p78"/>
          <p:cNvSpPr txBox="1"/>
          <p:nvPr>
            <p:ph type="ctrTitle"/>
          </p:nvPr>
        </p:nvSpPr>
        <p:spPr>
          <a:xfrm>
            <a:off x="597375" y="2126526"/>
            <a:ext cx="4887300" cy="123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Day 3 </a:t>
            </a:r>
            <a:endParaRPr b="1" sz="4800">
              <a:solidFill>
                <a:schemeClr val="lt1"/>
              </a:solidFill>
              <a:latin typeface="Roboto Condensed"/>
              <a:ea typeface="Roboto Condensed"/>
              <a:cs typeface="Roboto Condensed"/>
              <a:sym typeface="Roboto Condensed"/>
            </a:endParaRPr>
          </a:p>
        </p:txBody>
      </p:sp>
      <p:sp>
        <p:nvSpPr>
          <p:cNvPr id="659" name="Google Shape;659;p78"/>
          <p:cNvSpPr txBox="1"/>
          <p:nvPr>
            <p:ph idx="1" type="subTitle"/>
          </p:nvPr>
        </p:nvSpPr>
        <p:spPr>
          <a:xfrm>
            <a:off x="597375" y="3358021"/>
            <a:ext cx="4025100" cy="7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chemeClr val="lt1"/>
                </a:solidFill>
                <a:latin typeface="Raleway Medium"/>
                <a:ea typeface="Raleway Medium"/>
                <a:cs typeface="Raleway Medium"/>
                <a:sym typeface="Raleway Medium"/>
              </a:rPr>
              <a:t>Women in STEM</a:t>
            </a:r>
            <a:endParaRPr sz="2600">
              <a:solidFill>
                <a:schemeClr val="lt1"/>
              </a:solidFill>
              <a:latin typeface="Raleway Medium"/>
              <a:ea typeface="Raleway Medium"/>
              <a:cs typeface="Raleway Medium"/>
              <a:sym typeface="Raleway Medium"/>
            </a:endParaRPr>
          </a:p>
        </p:txBody>
      </p:sp>
      <p:cxnSp>
        <p:nvCxnSpPr>
          <p:cNvPr id="660" name="Google Shape;660;p78"/>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661" name="Google Shape;661;p78"/>
          <p:cNvPicPr preferRelativeResize="0"/>
          <p:nvPr/>
        </p:nvPicPr>
        <p:blipFill rotWithShape="1">
          <a:blip r:embed="rId4">
            <a:alphaModFix/>
          </a:blip>
          <a:srcRect b="0" l="0" r="0" t="0"/>
          <a:stretch/>
        </p:blipFill>
        <p:spPr>
          <a:xfrm>
            <a:off x="690729" y="1064375"/>
            <a:ext cx="3180500" cy="948975"/>
          </a:xfrm>
          <a:prstGeom prst="rect">
            <a:avLst/>
          </a:prstGeom>
          <a:noFill/>
          <a:ln>
            <a:noFill/>
          </a:ln>
        </p:spPr>
      </p:pic>
      <p:pic>
        <p:nvPicPr>
          <p:cNvPr id="662" name="Google Shape;662;p78"/>
          <p:cNvPicPr preferRelativeResize="0"/>
          <p:nvPr/>
        </p:nvPicPr>
        <p:blipFill>
          <a:blip r:embed="rId5">
            <a:alphaModFix/>
          </a:blip>
          <a:stretch>
            <a:fillRect/>
          </a:stretch>
        </p:blipFill>
        <p:spPr>
          <a:xfrm>
            <a:off x="5408325" y="755327"/>
            <a:ext cx="3517025" cy="35170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7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668" name="Google Shape;668;p7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69" name="Google Shape;669;p79"/>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670" name="Google Shape;670;p79"/>
          <p:cNvGraphicFramePr/>
          <p:nvPr/>
        </p:nvGraphicFramePr>
        <p:xfrm>
          <a:off x="1409625" y="2350625"/>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solidFill>
                            <a:srgbClr val="1F3A93"/>
                          </a:solidFill>
                          <a:latin typeface="Roboto"/>
                          <a:ea typeface="Roboto"/>
                          <a:cs typeface="Roboto"/>
                          <a:sym typeface="Roboto"/>
                        </a:rPr>
                        <a:t>What is STEM?</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676" name="Google Shape;676;p8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77" name="Google Shape;677;p80"/>
          <p:cNvSpPr txBox="1"/>
          <p:nvPr>
            <p:ph idx="1" type="body"/>
          </p:nvPr>
        </p:nvSpPr>
        <p:spPr>
          <a:xfrm>
            <a:off x="287925" y="1163500"/>
            <a:ext cx="8520600" cy="360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role of Women in STEM</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Learn about important inventions and </a:t>
            </a:r>
            <a:r>
              <a:rPr b="1" lang="en" sz="2200">
                <a:solidFill>
                  <a:srgbClr val="00B2A9"/>
                </a:solidFill>
                <a:latin typeface="Roboto"/>
                <a:ea typeface="Roboto"/>
                <a:cs typeface="Roboto"/>
                <a:sym typeface="Roboto"/>
              </a:rPr>
              <a:t>inventors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Design their own invention</a:t>
            </a:r>
            <a:endParaRPr b="1" sz="2200">
              <a:solidFill>
                <a:srgbClr val="00B2A9"/>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solidFill>
                <a:srgbClr val="414143"/>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14" name="Google Shape;114;p18"/>
          <p:cNvSpPr txBox="1"/>
          <p:nvPr>
            <p:ph idx="1" type="body"/>
          </p:nvPr>
        </p:nvSpPr>
        <p:spPr>
          <a:xfrm>
            <a:off x="311700" y="1414750"/>
            <a:ext cx="8520600" cy="28596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The Importance of Women in History</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Think, Pair, Share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15" name="Google Shape;115;p1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83" name="Google Shape;683;p81"/>
          <p:cNvSpPr txBox="1"/>
          <p:nvPr>
            <p:ph idx="1" type="body"/>
          </p:nvPr>
        </p:nvSpPr>
        <p:spPr>
          <a:xfrm>
            <a:off x="311700" y="1414750"/>
            <a:ext cx="8520600" cy="28596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Women in STEM</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Design an Invention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684" name="Google Shape;684;p8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STEM</a:t>
            </a:r>
            <a:endParaRPr b="1">
              <a:solidFill>
                <a:srgbClr val="1F3A93"/>
              </a:solidFill>
              <a:latin typeface="Roboto Condensed"/>
              <a:ea typeface="Roboto Condensed"/>
              <a:cs typeface="Roboto Condensed"/>
              <a:sym typeface="Roboto Condensed"/>
            </a:endParaRPr>
          </a:p>
        </p:txBody>
      </p:sp>
      <p:cxnSp>
        <p:nvCxnSpPr>
          <p:cNvPr id="690" name="Google Shape;690;p8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91" name="Google Shape;691;p82"/>
          <p:cNvSpPr txBox="1"/>
          <p:nvPr/>
        </p:nvSpPr>
        <p:spPr>
          <a:xfrm>
            <a:off x="458850" y="1259200"/>
            <a:ext cx="29952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2400">
                <a:solidFill>
                  <a:srgbClr val="1F3A93"/>
                </a:solidFill>
                <a:latin typeface="Roboto"/>
                <a:ea typeface="Roboto"/>
                <a:cs typeface="Roboto"/>
                <a:sym typeface="Roboto"/>
              </a:rPr>
              <a:t>What is STEM??</a:t>
            </a:r>
            <a:endParaRPr sz="2400">
              <a:solidFill>
                <a:srgbClr val="1F3A9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sz="2400">
              <a:solidFill>
                <a:srgbClr val="1F3A9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lang="en" sz="2400">
                <a:solidFill>
                  <a:srgbClr val="1F3A93"/>
                </a:solidFill>
                <a:latin typeface="Roboto"/>
                <a:ea typeface="Roboto"/>
                <a:cs typeface="Roboto"/>
                <a:sym typeface="Roboto"/>
              </a:rPr>
              <a:t>STEM</a:t>
            </a:r>
            <a:r>
              <a:rPr b="1" i="0" lang="en" sz="2400" u="none" cap="none" strike="noStrike">
                <a:solidFill>
                  <a:srgbClr val="1F3A93"/>
                </a:solidFill>
                <a:latin typeface="Roboto"/>
                <a:ea typeface="Roboto"/>
                <a:cs typeface="Roboto"/>
                <a:sym typeface="Roboto"/>
              </a:rPr>
              <a:t> </a:t>
            </a:r>
            <a:r>
              <a:rPr lang="en" sz="2400">
                <a:solidFill>
                  <a:srgbClr val="1F3A93"/>
                </a:solidFill>
                <a:latin typeface="Roboto"/>
                <a:ea typeface="Roboto"/>
                <a:cs typeface="Roboto"/>
                <a:sym typeface="Roboto"/>
              </a:rPr>
              <a:t>consists of</a:t>
            </a:r>
            <a:endParaRPr b="1" sz="2400">
              <a:solidFill>
                <a:srgbClr val="00B2A9"/>
              </a:solidFill>
              <a:latin typeface="Roboto"/>
              <a:ea typeface="Roboto"/>
              <a:cs typeface="Roboto"/>
              <a:sym typeface="Roboto"/>
            </a:endParaRPr>
          </a:p>
          <a:p>
            <a:pPr indent="0" lvl="0" marL="457200" marR="0" rtl="0" algn="l">
              <a:lnSpc>
                <a:spcPct val="100000"/>
              </a:lnSpc>
              <a:spcBef>
                <a:spcPts val="0"/>
              </a:spcBef>
              <a:spcAft>
                <a:spcPts val="0"/>
              </a:spcAft>
              <a:buClr>
                <a:srgbClr val="000000"/>
              </a:buClr>
              <a:buSzPts val="1400"/>
              <a:buFont typeface="Arial"/>
              <a:buNone/>
            </a:pPr>
            <a:r>
              <a:t/>
            </a:r>
            <a:endParaRPr b="0" i="0" sz="2400" u="none" cap="none" strike="noStrike">
              <a:solidFill>
                <a:srgbClr val="414143"/>
              </a:solidFill>
              <a:latin typeface="Roboto"/>
              <a:ea typeface="Roboto"/>
              <a:cs typeface="Roboto"/>
              <a:sym typeface="Roboto"/>
            </a:endParaRPr>
          </a:p>
        </p:txBody>
      </p:sp>
      <p:sp>
        <p:nvSpPr>
          <p:cNvPr id="692" name="Google Shape;692;p82"/>
          <p:cNvSpPr txBox="1"/>
          <p:nvPr/>
        </p:nvSpPr>
        <p:spPr>
          <a:xfrm>
            <a:off x="2677850" y="2467225"/>
            <a:ext cx="3891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600"/>
              <a:buFont typeface="Arial"/>
              <a:buNone/>
            </a:pPr>
            <a:r>
              <a:rPr b="1" lang="en" sz="3600">
                <a:solidFill>
                  <a:srgbClr val="91D5AC"/>
                </a:solidFill>
                <a:latin typeface="Roboto"/>
                <a:ea typeface="Roboto"/>
                <a:cs typeface="Roboto"/>
                <a:sym typeface="Roboto"/>
              </a:rPr>
              <a:t>S</a:t>
            </a:r>
            <a:r>
              <a:rPr lang="en" sz="3600">
                <a:solidFill>
                  <a:srgbClr val="1F3A93"/>
                </a:solidFill>
                <a:latin typeface="Roboto"/>
                <a:ea typeface="Roboto"/>
                <a:cs typeface="Roboto"/>
                <a:sym typeface="Roboto"/>
              </a:rPr>
              <a:t>CIENCE</a:t>
            </a:r>
            <a:endParaRPr sz="36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600"/>
              <a:buFont typeface="Arial"/>
              <a:buNone/>
            </a:pPr>
            <a:r>
              <a:rPr b="1" lang="en" sz="3600">
                <a:solidFill>
                  <a:srgbClr val="91D5AC"/>
                </a:solidFill>
                <a:latin typeface="Roboto"/>
                <a:ea typeface="Roboto"/>
                <a:cs typeface="Roboto"/>
                <a:sym typeface="Roboto"/>
              </a:rPr>
              <a:t>T</a:t>
            </a:r>
            <a:r>
              <a:rPr lang="en" sz="3600">
                <a:solidFill>
                  <a:srgbClr val="1F3A93"/>
                </a:solidFill>
                <a:latin typeface="Roboto"/>
                <a:ea typeface="Roboto"/>
                <a:cs typeface="Roboto"/>
                <a:sym typeface="Roboto"/>
              </a:rPr>
              <a:t>ECHNOLOGY</a:t>
            </a:r>
            <a:endParaRPr sz="36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600"/>
              <a:buFont typeface="Arial"/>
              <a:buNone/>
            </a:pPr>
            <a:r>
              <a:rPr b="1" lang="en" sz="3600">
                <a:solidFill>
                  <a:srgbClr val="91D5AC"/>
                </a:solidFill>
                <a:latin typeface="Roboto"/>
                <a:ea typeface="Roboto"/>
                <a:cs typeface="Roboto"/>
                <a:sym typeface="Roboto"/>
              </a:rPr>
              <a:t>E</a:t>
            </a:r>
            <a:r>
              <a:rPr lang="en" sz="3600">
                <a:solidFill>
                  <a:srgbClr val="1F3A93"/>
                </a:solidFill>
                <a:latin typeface="Roboto"/>
                <a:ea typeface="Roboto"/>
                <a:cs typeface="Roboto"/>
                <a:sym typeface="Roboto"/>
              </a:rPr>
              <a:t>NGINEERING</a:t>
            </a:r>
            <a:endParaRPr sz="3600">
              <a:solidFill>
                <a:srgbClr val="1F3A93"/>
              </a:solidFill>
              <a:latin typeface="Roboto"/>
              <a:ea typeface="Roboto"/>
              <a:cs typeface="Roboto"/>
              <a:sym typeface="Roboto"/>
            </a:endParaRPr>
          </a:p>
          <a:p>
            <a:pPr indent="0" lvl="0" marL="0" rtl="0" algn="l">
              <a:spcBef>
                <a:spcPts val="0"/>
              </a:spcBef>
              <a:spcAft>
                <a:spcPts val="0"/>
              </a:spcAft>
              <a:buClr>
                <a:schemeClr val="dk1"/>
              </a:buClr>
              <a:buSzPts val="1600"/>
              <a:buFont typeface="Arial"/>
              <a:buNone/>
            </a:pPr>
            <a:r>
              <a:rPr b="1" lang="en" sz="3600">
                <a:solidFill>
                  <a:srgbClr val="91D5AC"/>
                </a:solidFill>
                <a:latin typeface="Roboto"/>
                <a:ea typeface="Roboto"/>
                <a:cs typeface="Roboto"/>
                <a:sym typeface="Roboto"/>
              </a:rPr>
              <a:t>M</a:t>
            </a:r>
            <a:r>
              <a:rPr lang="en" sz="3600">
                <a:solidFill>
                  <a:srgbClr val="1F3A93"/>
                </a:solidFill>
                <a:latin typeface="Roboto"/>
                <a:ea typeface="Roboto"/>
                <a:cs typeface="Roboto"/>
                <a:sym typeface="Roboto"/>
              </a:rPr>
              <a:t>ATH</a:t>
            </a:r>
            <a:endParaRPr sz="36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Question</a:t>
            </a:r>
            <a:endParaRPr b="1">
              <a:solidFill>
                <a:srgbClr val="1F3A93"/>
              </a:solidFill>
              <a:latin typeface="Roboto Condensed"/>
              <a:ea typeface="Roboto Condensed"/>
              <a:cs typeface="Roboto Condensed"/>
              <a:sym typeface="Roboto Condensed"/>
            </a:endParaRPr>
          </a:p>
        </p:txBody>
      </p:sp>
      <p:cxnSp>
        <p:nvCxnSpPr>
          <p:cNvPr id="698" name="Google Shape;698;p8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699" name="Google Shape;699;p83"/>
          <p:cNvSpPr txBox="1"/>
          <p:nvPr>
            <p:ph idx="1" type="body"/>
          </p:nvPr>
        </p:nvSpPr>
        <p:spPr>
          <a:xfrm>
            <a:off x="477400" y="1133850"/>
            <a:ext cx="8451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What do these things have in common?</a:t>
            </a:r>
            <a:endParaRPr b="1" sz="2400">
              <a:solidFill>
                <a:srgbClr val="00B2A9"/>
              </a:solidFill>
              <a:latin typeface="Roboto"/>
              <a:ea typeface="Roboto"/>
              <a:cs typeface="Roboto"/>
              <a:sym typeface="Roboto"/>
            </a:endParaRPr>
          </a:p>
        </p:txBody>
      </p:sp>
      <p:pic>
        <p:nvPicPr>
          <p:cNvPr id="700" name="Google Shape;700;p83"/>
          <p:cNvPicPr preferRelativeResize="0"/>
          <p:nvPr/>
        </p:nvPicPr>
        <p:blipFill>
          <a:blip r:embed="rId3">
            <a:alphaModFix/>
          </a:blip>
          <a:stretch>
            <a:fillRect/>
          </a:stretch>
        </p:blipFill>
        <p:spPr>
          <a:xfrm>
            <a:off x="2249825" y="1903300"/>
            <a:ext cx="915651" cy="915651"/>
          </a:xfrm>
          <a:prstGeom prst="rect">
            <a:avLst/>
          </a:prstGeom>
          <a:noFill/>
          <a:ln>
            <a:noFill/>
          </a:ln>
        </p:spPr>
      </p:pic>
      <p:sp>
        <p:nvSpPr>
          <p:cNvPr id="701" name="Google Shape;701;p83"/>
          <p:cNvSpPr txBox="1"/>
          <p:nvPr>
            <p:ph idx="1" type="body"/>
          </p:nvPr>
        </p:nvSpPr>
        <p:spPr>
          <a:xfrm>
            <a:off x="2249850" y="2895339"/>
            <a:ext cx="9156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WiFI</a:t>
            </a:r>
            <a:endParaRPr b="1" sz="1400">
              <a:solidFill>
                <a:srgbClr val="00B2A9"/>
              </a:solidFill>
              <a:latin typeface="Roboto"/>
              <a:ea typeface="Roboto"/>
              <a:cs typeface="Roboto"/>
              <a:sym typeface="Roboto"/>
            </a:endParaRPr>
          </a:p>
        </p:txBody>
      </p:sp>
      <p:pic>
        <p:nvPicPr>
          <p:cNvPr id="702" name="Google Shape;702;p83"/>
          <p:cNvPicPr preferRelativeResize="0"/>
          <p:nvPr/>
        </p:nvPicPr>
        <p:blipFill rotWithShape="1">
          <a:blip r:embed="rId4">
            <a:alphaModFix/>
          </a:blip>
          <a:srcRect b="31597" l="15724" r="13538" t="28496"/>
          <a:stretch/>
        </p:blipFill>
        <p:spPr>
          <a:xfrm>
            <a:off x="3420162" y="1961010"/>
            <a:ext cx="1205100" cy="679878"/>
          </a:xfrm>
          <a:prstGeom prst="rect">
            <a:avLst/>
          </a:prstGeom>
          <a:noFill/>
          <a:ln>
            <a:noFill/>
          </a:ln>
        </p:spPr>
      </p:pic>
      <p:sp>
        <p:nvSpPr>
          <p:cNvPr id="703" name="Google Shape;703;p83"/>
          <p:cNvSpPr txBox="1"/>
          <p:nvPr>
            <p:ph idx="1" type="body"/>
          </p:nvPr>
        </p:nvSpPr>
        <p:spPr>
          <a:xfrm>
            <a:off x="3420163" y="2895339"/>
            <a:ext cx="12051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Windshield Wipers</a:t>
            </a:r>
            <a:endParaRPr b="1" sz="1400">
              <a:solidFill>
                <a:srgbClr val="00B2A9"/>
              </a:solidFill>
              <a:latin typeface="Roboto"/>
              <a:ea typeface="Roboto"/>
              <a:cs typeface="Roboto"/>
              <a:sym typeface="Roboto"/>
            </a:endParaRPr>
          </a:p>
        </p:txBody>
      </p:sp>
      <p:pic>
        <p:nvPicPr>
          <p:cNvPr id="704" name="Google Shape;704;p83"/>
          <p:cNvPicPr preferRelativeResize="0"/>
          <p:nvPr/>
        </p:nvPicPr>
        <p:blipFill rotWithShape="1">
          <a:blip r:embed="rId5">
            <a:alphaModFix/>
          </a:blip>
          <a:srcRect b="0" l="0" r="0" t="0"/>
          <a:stretch/>
        </p:blipFill>
        <p:spPr>
          <a:xfrm>
            <a:off x="4879950" y="1903300"/>
            <a:ext cx="915651" cy="915651"/>
          </a:xfrm>
          <a:prstGeom prst="rect">
            <a:avLst/>
          </a:prstGeom>
          <a:noFill/>
          <a:ln>
            <a:noFill/>
          </a:ln>
        </p:spPr>
      </p:pic>
      <p:sp>
        <p:nvSpPr>
          <p:cNvPr id="705" name="Google Shape;705;p83"/>
          <p:cNvSpPr txBox="1"/>
          <p:nvPr>
            <p:ph idx="1" type="body"/>
          </p:nvPr>
        </p:nvSpPr>
        <p:spPr>
          <a:xfrm>
            <a:off x="4879975" y="2895339"/>
            <a:ext cx="9156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Fax Machine</a:t>
            </a:r>
            <a:endParaRPr b="1" sz="1400">
              <a:solidFill>
                <a:srgbClr val="00B2A9"/>
              </a:solidFill>
              <a:latin typeface="Roboto"/>
              <a:ea typeface="Roboto"/>
              <a:cs typeface="Roboto"/>
              <a:sym typeface="Roboto"/>
            </a:endParaRPr>
          </a:p>
        </p:txBody>
      </p:sp>
      <p:pic>
        <p:nvPicPr>
          <p:cNvPr id="706" name="Google Shape;706;p83"/>
          <p:cNvPicPr preferRelativeResize="0"/>
          <p:nvPr/>
        </p:nvPicPr>
        <p:blipFill rotWithShape="1">
          <a:blip r:embed="rId6">
            <a:alphaModFix/>
          </a:blip>
          <a:srcRect b="0" l="0" r="0" t="0"/>
          <a:stretch/>
        </p:blipFill>
        <p:spPr>
          <a:xfrm>
            <a:off x="6240925" y="1903300"/>
            <a:ext cx="915651" cy="915651"/>
          </a:xfrm>
          <a:prstGeom prst="rect">
            <a:avLst/>
          </a:prstGeom>
          <a:noFill/>
          <a:ln>
            <a:noFill/>
          </a:ln>
        </p:spPr>
      </p:pic>
      <p:sp>
        <p:nvSpPr>
          <p:cNvPr id="707" name="Google Shape;707;p83"/>
          <p:cNvSpPr txBox="1"/>
          <p:nvPr>
            <p:ph idx="1" type="body"/>
          </p:nvPr>
        </p:nvSpPr>
        <p:spPr>
          <a:xfrm>
            <a:off x="6240950" y="2895339"/>
            <a:ext cx="9156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Security Systems</a:t>
            </a:r>
            <a:endParaRPr b="1" sz="1400">
              <a:solidFill>
                <a:srgbClr val="00B2A9"/>
              </a:solidFill>
              <a:latin typeface="Roboto"/>
              <a:ea typeface="Roboto"/>
              <a:cs typeface="Roboto"/>
              <a:sym typeface="Roboto"/>
            </a:endParaRPr>
          </a:p>
        </p:txBody>
      </p:sp>
      <p:pic>
        <p:nvPicPr>
          <p:cNvPr id="708" name="Google Shape;708;p83"/>
          <p:cNvPicPr preferRelativeResize="0"/>
          <p:nvPr/>
        </p:nvPicPr>
        <p:blipFill rotWithShape="1">
          <a:blip r:embed="rId7">
            <a:alphaModFix/>
          </a:blip>
          <a:srcRect b="0" l="0" r="0" t="0"/>
          <a:stretch/>
        </p:blipFill>
        <p:spPr>
          <a:xfrm>
            <a:off x="2230125" y="3493843"/>
            <a:ext cx="911994" cy="856125"/>
          </a:xfrm>
          <a:prstGeom prst="rect">
            <a:avLst/>
          </a:prstGeom>
          <a:noFill/>
          <a:ln>
            <a:noFill/>
          </a:ln>
        </p:spPr>
      </p:pic>
      <p:sp>
        <p:nvSpPr>
          <p:cNvPr id="709" name="Google Shape;709;p83"/>
          <p:cNvSpPr txBox="1"/>
          <p:nvPr>
            <p:ph idx="1" type="body"/>
          </p:nvPr>
        </p:nvSpPr>
        <p:spPr>
          <a:xfrm>
            <a:off x="2135700" y="4457525"/>
            <a:ext cx="11439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Aquariums</a:t>
            </a:r>
            <a:endParaRPr b="1" sz="1400">
              <a:solidFill>
                <a:srgbClr val="00B2A9"/>
              </a:solidFill>
              <a:latin typeface="Roboto"/>
              <a:ea typeface="Roboto"/>
              <a:cs typeface="Roboto"/>
              <a:sym typeface="Roboto"/>
            </a:endParaRPr>
          </a:p>
        </p:txBody>
      </p:sp>
      <p:pic>
        <p:nvPicPr>
          <p:cNvPr id="710" name="Google Shape;710;p83"/>
          <p:cNvPicPr preferRelativeResize="0"/>
          <p:nvPr/>
        </p:nvPicPr>
        <p:blipFill rotWithShape="1">
          <a:blip r:embed="rId8">
            <a:alphaModFix/>
          </a:blip>
          <a:srcRect b="0" l="0" r="0" t="0"/>
          <a:stretch/>
        </p:blipFill>
        <p:spPr>
          <a:xfrm>
            <a:off x="3560737" y="3493843"/>
            <a:ext cx="911994" cy="856125"/>
          </a:xfrm>
          <a:prstGeom prst="rect">
            <a:avLst/>
          </a:prstGeom>
          <a:noFill/>
          <a:ln>
            <a:noFill/>
          </a:ln>
        </p:spPr>
      </p:pic>
      <p:sp>
        <p:nvSpPr>
          <p:cNvPr id="711" name="Google Shape;711;p83"/>
          <p:cNvSpPr txBox="1"/>
          <p:nvPr>
            <p:ph idx="1" type="body"/>
          </p:nvPr>
        </p:nvSpPr>
        <p:spPr>
          <a:xfrm>
            <a:off x="3380550" y="4457525"/>
            <a:ext cx="12843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Dishwashers</a:t>
            </a:r>
            <a:endParaRPr b="1" sz="1400">
              <a:solidFill>
                <a:srgbClr val="00B2A9"/>
              </a:solidFill>
              <a:latin typeface="Roboto"/>
              <a:ea typeface="Roboto"/>
              <a:cs typeface="Roboto"/>
              <a:sym typeface="Roboto"/>
            </a:endParaRPr>
          </a:p>
        </p:txBody>
      </p:sp>
      <p:pic>
        <p:nvPicPr>
          <p:cNvPr id="712" name="Google Shape;712;p83"/>
          <p:cNvPicPr preferRelativeResize="0"/>
          <p:nvPr/>
        </p:nvPicPr>
        <p:blipFill rotWithShape="1">
          <a:blip r:embed="rId9">
            <a:alphaModFix/>
          </a:blip>
          <a:srcRect b="0" l="0" r="0" t="0"/>
          <a:stretch/>
        </p:blipFill>
        <p:spPr>
          <a:xfrm>
            <a:off x="4891349" y="3493843"/>
            <a:ext cx="911994" cy="856125"/>
          </a:xfrm>
          <a:prstGeom prst="rect">
            <a:avLst/>
          </a:prstGeom>
          <a:noFill/>
          <a:ln>
            <a:noFill/>
          </a:ln>
        </p:spPr>
      </p:pic>
      <p:sp>
        <p:nvSpPr>
          <p:cNvPr id="713" name="Google Shape;713;p83"/>
          <p:cNvSpPr txBox="1"/>
          <p:nvPr>
            <p:ph idx="1" type="body"/>
          </p:nvPr>
        </p:nvSpPr>
        <p:spPr>
          <a:xfrm>
            <a:off x="4879975" y="4457525"/>
            <a:ext cx="9972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Computer Code</a:t>
            </a:r>
            <a:endParaRPr b="1" sz="1400">
              <a:solidFill>
                <a:srgbClr val="00B2A9"/>
              </a:solidFill>
              <a:latin typeface="Roboto"/>
              <a:ea typeface="Roboto"/>
              <a:cs typeface="Roboto"/>
              <a:sym typeface="Roboto"/>
            </a:endParaRPr>
          </a:p>
        </p:txBody>
      </p:sp>
      <p:pic>
        <p:nvPicPr>
          <p:cNvPr id="714" name="Google Shape;714;p83"/>
          <p:cNvPicPr preferRelativeResize="0"/>
          <p:nvPr/>
        </p:nvPicPr>
        <p:blipFill rotWithShape="1">
          <a:blip r:embed="rId10">
            <a:alphaModFix/>
          </a:blip>
          <a:srcRect b="24255" l="22070" r="21840" t="23514"/>
          <a:stretch/>
        </p:blipFill>
        <p:spPr>
          <a:xfrm>
            <a:off x="6242782" y="3523321"/>
            <a:ext cx="911943" cy="797172"/>
          </a:xfrm>
          <a:prstGeom prst="rect">
            <a:avLst/>
          </a:prstGeom>
          <a:noFill/>
          <a:ln>
            <a:noFill/>
          </a:ln>
        </p:spPr>
      </p:pic>
      <p:sp>
        <p:nvSpPr>
          <p:cNvPr id="715" name="Google Shape;715;p83"/>
          <p:cNvSpPr txBox="1"/>
          <p:nvPr>
            <p:ph idx="1" type="body"/>
          </p:nvPr>
        </p:nvSpPr>
        <p:spPr>
          <a:xfrm>
            <a:off x="6240950" y="4457514"/>
            <a:ext cx="915600" cy="23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400">
                <a:solidFill>
                  <a:srgbClr val="00B2A9"/>
                </a:solidFill>
                <a:latin typeface="Roboto"/>
                <a:ea typeface="Roboto"/>
                <a:cs typeface="Roboto"/>
                <a:sym typeface="Roboto"/>
              </a:rPr>
              <a:t>Coffee Filters</a:t>
            </a:r>
            <a:endParaRPr b="1" sz="1400">
              <a:solidFill>
                <a:srgbClr val="00B2A9"/>
              </a:solidFill>
              <a:latin typeface="Roboto"/>
              <a:ea typeface="Roboto"/>
              <a:cs typeface="Roboto"/>
              <a:sym typeface="Robo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Hedy Lamarr</a:t>
            </a:r>
            <a:endParaRPr b="1">
              <a:solidFill>
                <a:srgbClr val="1F3A93"/>
              </a:solidFill>
              <a:latin typeface="Roboto Condensed"/>
              <a:ea typeface="Roboto Condensed"/>
              <a:cs typeface="Roboto Condensed"/>
              <a:sym typeface="Roboto Condensed"/>
            </a:endParaRPr>
          </a:p>
        </p:txBody>
      </p:sp>
      <p:cxnSp>
        <p:nvCxnSpPr>
          <p:cNvPr id="721" name="Google Shape;721;p8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22" name="Google Shape;722;p84"/>
          <p:cNvSpPr txBox="1"/>
          <p:nvPr/>
        </p:nvSpPr>
        <p:spPr>
          <a:xfrm>
            <a:off x="502950" y="1099825"/>
            <a:ext cx="5973000" cy="2428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A lot of people only knew Hedy Lamarr as a film actress (one so beautiful that she allegedly inspired the character of Snow White....nbd). But she was also a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longtime inventor</a:t>
            </a:r>
            <a:r>
              <a:rPr lang="en" sz="1800">
                <a:solidFill>
                  <a:srgbClr val="1F3A93"/>
                </a:solidFill>
                <a:highlight>
                  <a:srgbClr val="FFFFFF"/>
                </a:highlight>
                <a:latin typeface="Roboto"/>
                <a:ea typeface="Roboto"/>
                <a:cs typeface="Roboto"/>
                <a:sym typeface="Roboto"/>
              </a:rPr>
              <a:t> who loved to tinker and innovate. When World War II came around, Lamarr wanted to help however she could, so she and a partner developed “frequency hopping” technology to guide missiles. It </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paved the way for wireless communication technology</a:t>
            </a:r>
            <a:r>
              <a:rPr lang="en" sz="1800">
                <a:solidFill>
                  <a:srgbClr val="1F3A93"/>
                </a:solidFill>
                <a:highlight>
                  <a:srgbClr val="FFFFFF"/>
                </a:highlight>
                <a:latin typeface="Roboto"/>
                <a:ea typeface="Roboto"/>
                <a:cs typeface="Roboto"/>
                <a:sym typeface="Roboto"/>
              </a:rPr>
              <a:t> like WiFi, GPS, and Bluetooth.</a:t>
            </a:r>
            <a:endParaRPr i="0" sz="1800" u="none" cap="none" strike="noStrike">
              <a:solidFill>
                <a:srgbClr val="1F3A93"/>
              </a:solidFill>
              <a:latin typeface="Roboto"/>
              <a:ea typeface="Roboto"/>
              <a:cs typeface="Roboto"/>
              <a:sym typeface="Roboto"/>
            </a:endParaRPr>
          </a:p>
        </p:txBody>
      </p:sp>
      <p:sp>
        <p:nvSpPr>
          <p:cNvPr id="723" name="Google Shape;723;p84"/>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Clr>
                <a:schemeClr val="dk1"/>
              </a:buClr>
              <a:buSzPts val="1100"/>
              <a:buFont typeface="Arial"/>
              <a:buNone/>
            </a:pPr>
            <a:r>
              <a:rPr lang="en" sz="1800">
                <a:solidFill>
                  <a:srgbClr val="1F3A93"/>
                </a:solidFill>
                <a:highlight>
                  <a:srgbClr val="FFFFFF"/>
                </a:highlight>
                <a:latin typeface="Roboto"/>
                <a:ea typeface="Roboto"/>
                <a:cs typeface="Roboto"/>
                <a:sym typeface="Roboto"/>
              </a:rPr>
              <a:t>INVENTED: </a:t>
            </a:r>
            <a:r>
              <a:rPr lang="en" sz="1800">
                <a:solidFill>
                  <a:srgbClr val="1F3A93"/>
                </a:solidFill>
                <a:highlight>
                  <a:srgbClr val="FFFFFF"/>
                </a:highlight>
                <a:latin typeface="Roboto"/>
                <a:ea typeface="Roboto"/>
                <a:cs typeface="Roboto"/>
                <a:sym typeface="Roboto"/>
              </a:rPr>
              <a:t>WiFi, GPS, and Bluetooth</a:t>
            </a:r>
            <a:endParaRPr/>
          </a:p>
        </p:txBody>
      </p:sp>
      <p:pic>
        <p:nvPicPr>
          <p:cNvPr id="724" name="Google Shape;724;p84"/>
          <p:cNvPicPr preferRelativeResize="0"/>
          <p:nvPr/>
        </p:nvPicPr>
        <p:blipFill>
          <a:blip r:embed="rId5">
            <a:alphaModFix/>
          </a:blip>
          <a:stretch>
            <a:fillRect/>
          </a:stretch>
        </p:blipFill>
        <p:spPr>
          <a:xfrm>
            <a:off x="6475951" y="1886275"/>
            <a:ext cx="2395475" cy="31299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8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Mary Anderson</a:t>
            </a:r>
            <a:endParaRPr b="1">
              <a:solidFill>
                <a:srgbClr val="1F3A93"/>
              </a:solidFill>
              <a:latin typeface="Roboto Condensed"/>
              <a:ea typeface="Roboto Condensed"/>
              <a:cs typeface="Roboto Condensed"/>
              <a:sym typeface="Roboto Condensed"/>
            </a:endParaRPr>
          </a:p>
        </p:txBody>
      </p:sp>
      <p:cxnSp>
        <p:nvCxnSpPr>
          <p:cNvPr id="730" name="Google Shape;730;p8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31" name="Google Shape;731;p85"/>
          <p:cNvSpPr txBox="1"/>
          <p:nvPr/>
        </p:nvSpPr>
        <p:spPr>
          <a:xfrm>
            <a:off x="502950" y="1099825"/>
            <a:ext cx="59730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The idea for this invention came to Mary Anderson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while stuck in traffic</a:t>
            </a:r>
            <a:r>
              <a:rPr lang="en" sz="1800">
                <a:solidFill>
                  <a:srgbClr val="1F3A93"/>
                </a:solidFill>
                <a:highlight>
                  <a:srgbClr val="FFFFFF"/>
                </a:highlight>
                <a:latin typeface="Roboto"/>
                <a:ea typeface="Roboto"/>
                <a:cs typeface="Roboto"/>
                <a:sym typeface="Roboto"/>
              </a:rPr>
              <a:t>, which is more productive than what we usually do while stuck in traffic (listen to podcasts and suffer). She was visiting New York City in 1902, and there were delays each time her streetcar driver had to get out and manually clear the snow on the windshield. Anderson sketched out the design of an automated windshield wiper and </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earned a patent for it </a:t>
            </a:r>
            <a:r>
              <a:rPr lang="en" sz="1800">
                <a:solidFill>
                  <a:srgbClr val="1F3A93"/>
                </a:solidFill>
                <a:highlight>
                  <a:srgbClr val="FFFFFF"/>
                </a:highlight>
                <a:latin typeface="Roboto"/>
                <a:ea typeface="Roboto"/>
                <a:cs typeface="Roboto"/>
                <a:sym typeface="Roboto"/>
              </a:rPr>
              <a:t>a year later.</a:t>
            </a:r>
            <a:endParaRPr i="0" sz="1800" u="none" cap="none" strike="noStrike">
              <a:solidFill>
                <a:srgbClr val="1F3A93"/>
              </a:solidFill>
              <a:latin typeface="Roboto"/>
              <a:ea typeface="Roboto"/>
              <a:cs typeface="Roboto"/>
              <a:sym typeface="Roboto"/>
            </a:endParaRPr>
          </a:p>
        </p:txBody>
      </p:sp>
      <p:sp>
        <p:nvSpPr>
          <p:cNvPr id="732" name="Google Shape;732;p85"/>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a:t>
            </a:r>
            <a:r>
              <a:rPr lang="en" sz="1800">
                <a:solidFill>
                  <a:srgbClr val="1F3A93"/>
                </a:solidFill>
                <a:highlight>
                  <a:srgbClr val="FFFFFF"/>
                </a:highlight>
                <a:latin typeface="Roboto"/>
                <a:ea typeface="Roboto"/>
                <a:cs typeface="Roboto"/>
                <a:sym typeface="Roboto"/>
              </a:rPr>
              <a:t>Windshield</a:t>
            </a:r>
            <a:r>
              <a:rPr lang="en" sz="1800">
                <a:solidFill>
                  <a:srgbClr val="1F3A93"/>
                </a:solidFill>
                <a:highlight>
                  <a:srgbClr val="FFFFFF"/>
                </a:highlight>
                <a:latin typeface="Roboto"/>
                <a:ea typeface="Roboto"/>
                <a:cs typeface="Roboto"/>
                <a:sym typeface="Roboto"/>
              </a:rPr>
              <a:t> Wipers</a:t>
            </a:r>
            <a:endParaRPr/>
          </a:p>
        </p:txBody>
      </p:sp>
      <p:pic>
        <p:nvPicPr>
          <p:cNvPr id="733" name="Google Shape;733;p85"/>
          <p:cNvPicPr preferRelativeResize="0"/>
          <p:nvPr/>
        </p:nvPicPr>
        <p:blipFill rotWithShape="1">
          <a:blip r:embed="rId5">
            <a:alphaModFix/>
          </a:blip>
          <a:srcRect b="0" l="3280" r="3270" t="0"/>
          <a:stretch/>
        </p:blipFill>
        <p:spPr>
          <a:xfrm>
            <a:off x="6475951" y="1886275"/>
            <a:ext cx="2395475" cy="31299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8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Shirley Ann Jackson</a:t>
            </a:r>
            <a:endParaRPr b="1">
              <a:solidFill>
                <a:srgbClr val="1F3A93"/>
              </a:solidFill>
              <a:latin typeface="Roboto Condensed"/>
              <a:ea typeface="Roboto Condensed"/>
              <a:cs typeface="Roboto Condensed"/>
              <a:sym typeface="Roboto Condensed"/>
            </a:endParaRPr>
          </a:p>
        </p:txBody>
      </p:sp>
      <p:cxnSp>
        <p:nvCxnSpPr>
          <p:cNvPr id="739" name="Google Shape;739;p8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40" name="Google Shape;740;p86"/>
          <p:cNvSpPr txBox="1"/>
          <p:nvPr/>
        </p:nvSpPr>
        <p:spPr>
          <a:xfrm>
            <a:off x="502950" y="1465225"/>
            <a:ext cx="59730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Shirley Ann Jackson was the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first Black woman to earn a doctorate from MIT</a:t>
            </a:r>
            <a:r>
              <a:rPr lang="en" sz="1800">
                <a:solidFill>
                  <a:srgbClr val="1F3A93"/>
                </a:solidFill>
                <a:highlight>
                  <a:srgbClr val="FFFFFF"/>
                </a:highlight>
                <a:latin typeface="Roboto"/>
                <a:ea typeface="Roboto"/>
                <a:cs typeface="Roboto"/>
                <a:sym typeface="Roboto"/>
              </a:rPr>
              <a:t>, and her research in the 1970s made breakthroughs in telecommunications. Because of Jackson’s discoveries, inventions like </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caller ID, fiber optic cables, and portable fax</a:t>
            </a:r>
            <a:r>
              <a:rPr lang="en" sz="1800">
                <a:solidFill>
                  <a:srgbClr val="1F3A93"/>
                </a:solidFill>
                <a:highlight>
                  <a:srgbClr val="FFFFFF"/>
                </a:highlight>
                <a:latin typeface="Roboto"/>
                <a:ea typeface="Roboto"/>
                <a:cs typeface="Roboto"/>
                <a:sym typeface="Roboto"/>
              </a:rPr>
              <a:t> became possible.</a:t>
            </a:r>
            <a:endParaRPr i="0" sz="1800" u="none" cap="none" strike="noStrike">
              <a:solidFill>
                <a:srgbClr val="1F3A93"/>
              </a:solidFill>
              <a:latin typeface="Roboto"/>
              <a:ea typeface="Roboto"/>
              <a:cs typeface="Roboto"/>
              <a:sym typeface="Roboto"/>
            </a:endParaRPr>
          </a:p>
        </p:txBody>
      </p:sp>
      <p:sp>
        <p:nvSpPr>
          <p:cNvPr id="741" name="Google Shape;741;p86"/>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C</a:t>
            </a:r>
            <a:r>
              <a:rPr lang="en" sz="1800">
                <a:solidFill>
                  <a:srgbClr val="1F3A93"/>
                </a:solidFill>
                <a:highlight>
                  <a:srgbClr val="FFFFFF"/>
                </a:highlight>
                <a:latin typeface="Roboto"/>
                <a:ea typeface="Roboto"/>
                <a:cs typeface="Roboto"/>
                <a:sym typeface="Roboto"/>
              </a:rPr>
              <a:t>aller ID, Fiber Optic cables, and Portable Fax</a:t>
            </a:r>
            <a:endParaRPr/>
          </a:p>
        </p:txBody>
      </p:sp>
      <p:pic>
        <p:nvPicPr>
          <p:cNvPr id="742" name="Google Shape;742;p86"/>
          <p:cNvPicPr preferRelativeResize="0"/>
          <p:nvPr/>
        </p:nvPicPr>
        <p:blipFill rotWithShape="1">
          <a:blip r:embed="rId5">
            <a:alphaModFix/>
          </a:blip>
          <a:srcRect b="0" l="3297" r="3297" t="0"/>
          <a:stretch/>
        </p:blipFill>
        <p:spPr>
          <a:xfrm>
            <a:off x="6475951" y="1886275"/>
            <a:ext cx="2395476" cy="31299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Marie Van Brittan</a:t>
            </a:r>
            <a:endParaRPr b="1">
              <a:solidFill>
                <a:srgbClr val="1F3A93"/>
              </a:solidFill>
              <a:latin typeface="Roboto Condensed"/>
              <a:ea typeface="Roboto Condensed"/>
              <a:cs typeface="Roboto Condensed"/>
              <a:sym typeface="Roboto Condensed"/>
            </a:endParaRPr>
          </a:p>
        </p:txBody>
      </p:sp>
      <p:cxnSp>
        <p:nvCxnSpPr>
          <p:cNvPr id="748" name="Google Shape;748;p8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49" name="Google Shape;749;p87"/>
          <p:cNvSpPr txBox="1"/>
          <p:nvPr/>
        </p:nvSpPr>
        <p:spPr>
          <a:xfrm>
            <a:off x="502950" y="1291875"/>
            <a:ext cx="59730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Frustrated with the high crime rate and slow police response in her Queens neighborhood, Marie Van Brittan Brown took home security into her own hands. In 1966, she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invented a video and audio security system</a:t>
            </a:r>
            <a:r>
              <a:rPr lang="en" sz="1800">
                <a:solidFill>
                  <a:srgbClr val="1F3A93"/>
                </a:solidFill>
                <a:highlight>
                  <a:srgbClr val="FFFFFF"/>
                </a:highlight>
                <a:latin typeface="Roboto"/>
                <a:ea typeface="Roboto"/>
                <a:cs typeface="Roboto"/>
                <a:sym typeface="Roboto"/>
              </a:rPr>
              <a:t>, with the ability to unlock doors, speak through a microphone, and call for help remotely. It laid the foundation for systems we still use today, so, in a way, we have her to thank for those cute video-doorbell clips of </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kids</a:t>
            </a:r>
            <a:r>
              <a:rPr lang="en" sz="1800">
                <a:solidFill>
                  <a:srgbClr val="1F3A93"/>
                </a:solidFill>
                <a:highlight>
                  <a:srgbClr val="FFFFFF"/>
                </a:highlight>
                <a:latin typeface="Roboto"/>
                <a:ea typeface="Roboto"/>
                <a:cs typeface="Roboto"/>
                <a:sym typeface="Roboto"/>
              </a:rPr>
              <a:t> and </a:t>
            </a:r>
            <a:r>
              <a:rPr lang="en" sz="1800" u="sng">
                <a:solidFill>
                  <a:srgbClr val="1F3A93"/>
                </a:solidFill>
                <a:highlight>
                  <a:srgbClr val="FFFFFF"/>
                </a:highlight>
                <a:latin typeface="Roboto"/>
                <a:ea typeface="Roboto"/>
                <a:cs typeface="Roboto"/>
                <a:sym typeface="Roboto"/>
                <a:hlinkClick r:id="rId5">
                  <a:extLst>
                    <a:ext uri="{A12FA001-AC4F-418D-AE19-62706E023703}">
                      <ahyp:hlinkClr val="tx"/>
                    </a:ext>
                  </a:extLst>
                </a:hlinkClick>
              </a:rPr>
              <a:t>dogs</a:t>
            </a:r>
            <a:r>
              <a:rPr lang="en" sz="1800">
                <a:solidFill>
                  <a:srgbClr val="1F3A93"/>
                </a:solidFill>
                <a:highlight>
                  <a:srgbClr val="FFFFFF"/>
                </a:highlight>
                <a:latin typeface="Roboto"/>
                <a:ea typeface="Roboto"/>
                <a:cs typeface="Roboto"/>
                <a:sym typeface="Roboto"/>
              </a:rPr>
              <a:t>.</a:t>
            </a:r>
            <a:endParaRPr i="0" sz="1800" u="none" cap="none" strike="noStrike">
              <a:solidFill>
                <a:srgbClr val="1F3A93"/>
              </a:solidFill>
              <a:latin typeface="Roboto"/>
              <a:ea typeface="Roboto"/>
              <a:cs typeface="Roboto"/>
              <a:sym typeface="Roboto"/>
            </a:endParaRPr>
          </a:p>
        </p:txBody>
      </p:sp>
      <p:sp>
        <p:nvSpPr>
          <p:cNvPr id="750" name="Google Shape;750;p87"/>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Security Systems</a:t>
            </a:r>
            <a:endParaRPr/>
          </a:p>
        </p:txBody>
      </p:sp>
      <p:pic>
        <p:nvPicPr>
          <p:cNvPr id="751" name="Google Shape;751;p87"/>
          <p:cNvPicPr preferRelativeResize="0"/>
          <p:nvPr/>
        </p:nvPicPr>
        <p:blipFill rotWithShape="1">
          <a:blip r:embed="rId6">
            <a:alphaModFix/>
          </a:blip>
          <a:srcRect b="0" l="12642" r="12635" t="0"/>
          <a:stretch/>
        </p:blipFill>
        <p:spPr>
          <a:xfrm>
            <a:off x="6475951" y="1886275"/>
            <a:ext cx="2395477" cy="3129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Jeanne Villepreux-Power</a:t>
            </a:r>
            <a:endParaRPr b="1">
              <a:solidFill>
                <a:srgbClr val="1F3A93"/>
              </a:solidFill>
              <a:latin typeface="Roboto Condensed"/>
              <a:ea typeface="Roboto Condensed"/>
              <a:cs typeface="Roboto Condensed"/>
              <a:sym typeface="Roboto Condensed"/>
            </a:endParaRPr>
          </a:p>
        </p:txBody>
      </p:sp>
      <p:cxnSp>
        <p:nvCxnSpPr>
          <p:cNvPr id="757" name="Google Shape;757;p8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58" name="Google Shape;758;p88"/>
          <p:cNvSpPr txBox="1"/>
          <p:nvPr/>
        </p:nvSpPr>
        <p:spPr>
          <a:xfrm>
            <a:off x="502950" y="1221825"/>
            <a:ext cx="5973000" cy="2428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At the time of Jeanne Villepreux-Power’s research, the hot topic in marine biology was about where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paper nautiluses</a:t>
            </a:r>
            <a:r>
              <a:rPr lang="en" sz="1800">
                <a:solidFill>
                  <a:srgbClr val="1F3A93"/>
                </a:solidFill>
                <a:highlight>
                  <a:srgbClr val="FFFFFF"/>
                </a:highlight>
                <a:latin typeface="Roboto"/>
                <a:ea typeface="Roboto"/>
                <a:cs typeface="Roboto"/>
                <a:sym typeface="Roboto"/>
              </a:rPr>
              <a:t> got their shells. To get to the bottom of it, Villepreux-Power created the </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first glass aquarium</a:t>
            </a:r>
            <a:r>
              <a:rPr lang="en" sz="1800">
                <a:solidFill>
                  <a:srgbClr val="1F3A93"/>
                </a:solidFill>
                <a:highlight>
                  <a:srgbClr val="FFFFFF"/>
                </a:highlight>
                <a:latin typeface="Roboto"/>
                <a:ea typeface="Roboto"/>
                <a:cs typeface="Roboto"/>
                <a:sym typeface="Roboto"/>
              </a:rPr>
              <a:t> in 1832 so she could study them in a controlled environment (for those wondering, it turns out nautiluses grow their own shells!). Her invention earned her the title of "</a:t>
            </a:r>
            <a:r>
              <a:rPr lang="en" sz="1800" u="sng">
                <a:solidFill>
                  <a:srgbClr val="1F3A93"/>
                </a:solidFill>
                <a:highlight>
                  <a:srgbClr val="FFFFFF"/>
                </a:highlight>
                <a:latin typeface="Roboto"/>
                <a:ea typeface="Roboto"/>
                <a:cs typeface="Roboto"/>
                <a:sym typeface="Roboto"/>
                <a:hlinkClick r:id="rId5">
                  <a:extLst>
                    <a:ext uri="{A12FA001-AC4F-418D-AE19-62706E023703}">
                      <ahyp:hlinkClr val="tx"/>
                    </a:ext>
                  </a:extLst>
                </a:hlinkClick>
              </a:rPr>
              <a:t>the mother of aquariophily,</a:t>
            </a:r>
            <a:r>
              <a:rPr lang="en" sz="1800">
                <a:solidFill>
                  <a:srgbClr val="1F3A93"/>
                </a:solidFill>
                <a:highlight>
                  <a:srgbClr val="FFFFFF"/>
                </a:highlight>
                <a:latin typeface="Roboto"/>
                <a:ea typeface="Roboto"/>
                <a:cs typeface="Roboto"/>
                <a:sym typeface="Roboto"/>
              </a:rPr>
              <a:t>" but we wonder if she anticipated that </a:t>
            </a:r>
            <a:r>
              <a:rPr lang="en" sz="1800" u="sng">
                <a:solidFill>
                  <a:srgbClr val="1F3A93"/>
                </a:solidFill>
                <a:highlight>
                  <a:srgbClr val="FFFFFF"/>
                </a:highlight>
                <a:latin typeface="Roboto"/>
                <a:ea typeface="Roboto"/>
                <a:cs typeface="Roboto"/>
                <a:sym typeface="Roboto"/>
                <a:hlinkClick r:id="rId6">
                  <a:extLst>
                    <a:ext uri="{A12FA001-AC4F-418D-AE19-62706E023703}">
                      <ahyp:hlinkClr val="tx"/>
                    </a:ext>
                  </a:extLst>
                </a:hlinkClick>
              </a:rPr>
              <a:t>this is what it would one day be used for</a:t>
            </a:r>
            <a:r>
              <a:rPr lang="en" sz="1800">
                <a:solidFill>
                  <a:srgbClr val="1F3A93"/>
                </a:solidFill>
                <a:highlight>
                  <a:srgbClr val="FFFFFF"/>
                </a:highlight>
                <a:latin typeface="Roboto"/>
                <a:ea typeface="Roboto"/>
                <a:cs typeface="Roboto"/>
                <a:sym typeface="Roboto"/>
              </a:rPr>
              <a:t>.</a:t>
            </a:r>
            <a:endParaRPr i="0" sz="1800" u="none" cap="none" strike="noStrike">
              <a:solidFill>
                <a:srgbClr val="1F3A93"/>
              </a:solidFill>
              <a:latin typeface="Roboto"/>
              <a:ea typeface="Roboto"/>
              <a:cs typeface="Roboto"/>
              <a:sym typeface="Roboto"/>
            </a:endParaRPr>
          </a:p>
        </p:txBody>
      </p:sp>
      <p:sp>
        <p:nvSpPr>
          <p:cNvPr id="759" name="Google Shape;759;p88"/>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a:t>
            </a:r>
            <a:r>
              <a:rPr lang="en" sz="1800">
                <a:solidFill>
                  <a:srgbClr val="1F3A93"/>
                </a:solidFill>
                <a:highlight>
                  <a:srgbClr val="FFFFFF"/>
                </a:highlight>
                <a:latin typeface="Roboto"/>
                <a:ea typeface="Roboto"/>
                <a:cs typeface="Roboto"/>
                <a:sym typeface="Roboto"/>
              </a:rPr>
              <a:t>Aquariums</a:t>
            </a:r>
            <a:endParaRPr/>
          </a:p>
        </p:txBody>
      </p:sp>
      <p:pic>
        <p:nvPicPr>
          <p:cNvPr id="760" name="Google Shape;760;p88"/>
          <p:cNvPicPr preferRelativeResize="0"/>
          <p:nvPr/>
        </p:nvPicPr>
        <p:blipFill rotWithShape="1">
          <a:blip r:embed="rId7">
            <a:alphaModFix/>
          </a:blip>
          <a:srcRect b="13524" l="0" r="0" t="13524"/>
          <a:stretch/>
        </p:blipFill>
        <p:spPr>
          <a:xfrm>
            <a:off x="6475951" y="1886275"/>
            <a:ext cx="2395476" cy="3129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8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Josephine Cochrane</a:t>
            </a:r>
            <a:endParaRPr b="1">
              <a:solidFill>
                <a:srgbClr val="1F3A93"/>
              </a:solidFill>
              <a:latin typeface="Roboto Condensed"/>
              <a:ea typeface="Roboto Condensed"/>
              <a:cs typeface="Roboto Condensed"/>
              <a:sym typeface="Roboto Condensed"/>
            </a:endParaRPr>
          </a:p>
        </p:txBody>
      </p:sp>
      <p:cxnSp>
        <p:nvCxnSpPr>
          <p:cNvPr id="766" name="Google Shape;766;p8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67" name="Google Shape;767;p89"/>
          <p:cNvSpPr txBox="1"/>
          <p:nvPr/>
        </p:nvSpPr>
        <p:spPr>
          <a:xfrm>
            <a:off x="502950" y="1221825"/>
            <a:ext cx="5973000" cy="2428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Technically, two patents for dishwashers existed before Josephine Cochrane’s in 1886, but both were hand-turned and not actually very good at washing dishes. She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substituted scrubbers for water pressure</a:t>
            </a:r>
            <a:r>
              <a:rPr lang="en" sz="1800">
                <a:solidFill>
                  <a:srgbClr val="1F3A93"/>
                </a:solidFill>
                <a:highlight>
                  <a:srgbClr val="FFFFFF"/>
                </a:highlight>
                <a:latin typeface="Roboto"/>
                <a:ea typeface="Roboto"/>
                <a:cs typeface="Roboto"/>
                <a:sym typeface="Roboto"/>
              </a:rPr>
              <a:t> and invented the first automatic dishwasher, as we know it today. She went on to o</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pen a production factory</a:t>
            </a:r>
            <a:r>
              <a:rPr lang="en" sz="1800">
                <a:solidFill>
                  <a:srgbClr val="1F3A93"/>
                </a:solidFill>
                <a:highlight>
                  <a:srgbClr val="FFFFFF"/>
                </a:highlight>
                <a:latin typeface="Roboto"/>
                <a:ea typeface="Roboto"/>
                <a:cs typeface="Roboto"/>
                <a:sym typeface="Roboto"/>
              </a:rPr>
              <a:t> that later became KitchenAid, and on behalf of everyone who has ever had to touch a wet piece of food on a dirty dish, we thank her.</a:t>
            </a:r>
            <a:endParaRPr i="0" sz="1800" u="none" cap="none" strike="noStrike">
              <a:solidFill>
                <a:srgbClr val="1F3A93"/>
              </a:solidFill>
              <a:latin typeface="Roboto"/>
              <a:ea typeface="Roboto"/>
              <a:cs typeface="Roboto"/>
              <a:sym typeface="Roboto"/>
            </a:endParaRPr>
          </a:p>
        </p:txBody>
      </p:sp>
      <p:sp>
        <p:nvSpPr>
          <p:cNvPr id="768" name="Google Shape;768;p89"/>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Automatic Dishwasher</a:t>
            </a:r>
            <a:endParaRPr/>
          </a:p>
        </p:txBody>
      </p:sp>
      <p:pic>
        <p:nvPicPr>
          <p:cNvPr id="769" name="Google Shape;769;p89"/>
          <p:cNvPicPr preferRelativeResize="0"/>
          <p:nvPr/>
        </p:nvPicPr>
        <p:blipFill rotWithShape="1">
          <a:blip r:embed="rId5">
            <a:alphaModFix/>
          </a:blip>
          <a:srcRect b="0" l="6889" r="6889" t="0"/>
          <a:stretch/>
        </p:blipFill>
        <p:spPr>
          <a:xfrm>
            <a:off x="6475951" y="1886275"/>
            <a:ext cx="2395476" cy="31299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Grace Hopper</a:t>
            </a:r>
            <a:endParaRPr b="1">
              <a:solidFill>
                <a:srgbClr val="1F3A93"/>
              </a:solidFill>
              <a:latin typeface="Roboto Condensed"/>
              <a:ea typeface="Roboto Condensed"/>
              <a:cs typeface="Roboto Condensed"/>
              <a:sym typeface="Roboto Condensed"/>
            </a:endParaRPr>
          </a:p>
        </p:txBody>
      </p:sp>
      <p:cxnSp>
        <p:nvCxnSpPr>
          <p:cNvPr id="775" name="Google Shape;775;p9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76" name="Google Shape;776;p90"/>
          <p:cNvSpPr txBox="1"/>
          <p:nvPr/>
        </p:nvSpPr>
        <p:spPr>
          <a:xfrm>
            <a:off x="502950" y="1221825"/>
            <a:ext cx="59730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Known as “Amazing Grace” by her colleagues, Rear Admiral Grace Hopper was a pioneering computer operator for the US Navy. She worked on the Mark I, one of the earliest computers, programming and repairing it. Hopper went on to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develop the world’s first compiler</a:t>
            </a:r>
            <a:r>
              <a:rPr lang="en" sz="1800">
                <a:solidFill>
                  <a:srgbClr val="1F3A93"/>
                </a:solidFill>
                <a:highlight>
                  <a:srgbClr val="FFFFFF"/>
                </a:highlight>
                <a:latin typeface="Roboto"/>
                <a:ea typeface="Roboto"/>
                <a:cs typeface="Roboto"/>
                <a:sym typeface="Roboto"/>
              </a:rPr>
              <a:t>, which translated code and made it possible to program for multiple computers. This eventually evolved into one of the </a:t>
            </a:r>
            <a:r>
              <a:rPr lang="en" sz="1800" u="sng">
                <a:solidFill>
                  <a:srgbClr val="1F3A93"/>
                </a:solidFill>
                <a:highlight>
                  <a:srgbClr val="FFFFFF"/>
                </a:highlight>
                <a:latin typeface="Roboto"/>
                <a:ea typeface="Roboto"/>
                <a:cs typeface="Roboto"/>
                <a:sym typeface="Roboto"/>
                <a:hlinkClick r:id="rId4">
                  <a:extLst>
                    <a:ext uri="{A12FA001-AC4F-418D-AE19-62706E023703}">
                      <ahyp:hlinkClr val="tx"/>
                    </a:ext>
                  </a:extLst>
                </a:hlinkClick>
              </a:rPr>
              <a:t>first programming languages</a:t>
            </a:r>
            <a:r>
              <a:rPr lang="en" sz="1800">
                <a:solidFill>
                  <a:srgbClr val="1F3A93"/>
                </a:solidFill>
                <a:highlight>
                  <a:srgbClr val="FFFFFF"/>
                </a:highlight>
                <a:latin typeface="Roboto"/>
                <a:ea typeface="Roboto"/>
                <a:cs typeface="Roboto"/>
                <a:sym typeface="Roboto"/>
              </a:rPr>
              <a:t>.</a:t>
            </a:r>
            <a:endParaRPr i="0" sz="1800" u="none" cap="none" strike="noStrike">
              <a:solidFill>
                <a:srgbClr val="1F3A93"/>
              </a:solidFill>
              <a:latin typeface="Roboto"/>
              <a:ea typeface="Roboto"/>
              <a:cs typeface="Roboto"/>
              <a:sym typeface="Roboto"/>
            </a:endParaRPr>
          </a:p>
        </p:txBody>
      </p:sp>
      <p:sp>
        <p:nvSpPr>
          <p:cNvPr id="777" name="Google Shape;777;p90"/>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Computer </a:t>
            </a:r>
            <a:r>
              <a:rPr lang="en" sz="1800">
                <a:solidFill>
                  <a:srgbClr val="1F3A93"/>
                </a:solidFill>
                <a:highlight>
                  <a:srgbClr val="FFFFFF"/>
                </a:highlight>
                <a:latin typeface="Roboto"/>
                <a:ea typeface="Roboto"/>
                <a:cs typeface="Roboto"/>
                <a:sym typeface="Roboto"/>
              </a:rPr>
              <a:t>Language</a:t>
            </a:r>
            <a:endParaRPr/>
          </a:p>
        </p:txBody>
      </p:sp>
      <p:pic>
        <p:nvPicPr>
          <p:cNvPr id="778" name="Google Shape;778;p90"/>
          <p:cNvPicPr preferRelativeResize="0"/>
          <p:nvPr/>
        </p:nvPicPr>
        <p:blipFill rotWithShape="1">
          <a:blip r:embed="rId5">
            <a:alphaModFix/>
          </a:blip>
          <a:srcRect b="0" l="5196" r="5205" t="0"/>
          <a:stretch/>
        </p:blipFill>
        <p:spPr>
          <a:xfrm>
            <a:off x="6475951" y="1886275"/>
            <a:ext cx="2395476" cy="3129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What are we talking about?</a:t>
            </a:r>
            <a:endParaRPr b="1">
              <a:solidFill>
                <a:srgbClr val="1F3A93"/>
              </a:solidFill>
              <a:latin typeface="Roboto Condensed"/>
              <a:ea typeface="Roboto Condensed"/>
              <a:cs typeface="Roboto Condensed"/>
              <a:sym typeface="Roboto Condensed"/>
            </a:endParaRPr>
          </a:p>
        </p:txBody>
      </p:sp>
      <p:cxnSp>
        <p:nvCxnSpPr>
          <p:cNvPr id="121" name="Google Shape;121;p1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22" name="Google Shape;122;p19"/>
          <p:cNvSpPr txBox="1"/>
          <p:nvPr/>
        </p:nvSpPr>
        <p:spPr>
          <a:xfrm>
            <a:off x="458850" y="1259200"/>
            <a:ext cx="4588500" cy="3170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800" u="none" cap="none" strike="noStrike">
                <a:solidFill>
                  <a:srgbClr val="1F3A93"/>
                </a:solidFill>
                <a:latin typeface="Roboto"/>
                <a:ea typeface="Roboto"/>
                <a:cs typeface="Roboto"/>
                <a:sym typeface="Roboto"/>
              </a:rPr>
              <a:t>What do you know about Women’s History?</a:t>
            </a:r>
            <a:endParaRPr sz="1800">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i="0" sz="1800" u="none" cap="none" strike="noStrike">
              <a:solidFill>
                <a:srgbClr val="1F3A9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rPr b="1" i="0" lang="en" sz="1800" u="none" cap="none" strike="noStrike">
                <a:solidFill>
                  <a:srgbClr val="1F3A93"/>
                </a:solidFill>
                <a:latin typeface="Roboto"/>
                <a:ea typeface="Roboto"/>
                <a:cs typeface="Roboto"/>
                <a:sym typeface="Roboto"/>
              </a:rPr>
              <a:t>Over the next few day</a:t>
            </a:r>
            <a:r>
              <a:rPr b="1" lang="en" sz="1800">
                <a:solidFill>
                  <a:srgbClr val="1F3A93"/>
                </a:solidFill>
                <a:latin typeface="Roboto"/>
                <a:ea typeface="Roboto"/>
                <a:cs typeface="Roboto"/>
                <a:sym typeface="Roboto"/>
              </a:rPr>
              <a:t>s, we will </a:t>
            </a:r>
            <a:r>
              <a:rPr b="1" lang="en" sz="1800">
                <a:solidFill>
                  <a:srgbClr val="1F3A93"/>
                </a:solidFill>
                <a:latin typeface="Roboto"/>
                <a:ea typeface="Roboto"/>
                <a:cs typeface="Roboto"/>
                <a:sym typeface="Roboto"/>
              </a:rPr>
              <a:t>study</a:t>
            </a:r>
            <a:r>
              <a:rPr b="1" lang="en" sz="1800">
                <a:solidFill>
                  <a:srgbClr val="1F3A93"/>
                </a:solidFill>
                <a:latin typeface="Roboto"/>
                <a:ea typeface="Roboto"/>
                <a:cs typeface="Roboto"/>
                <a:sym typeface="Roboto"/>
              </a:rPr>
              <a:t> notable women in history from the following categories:</a:t>
            </a:r>
            <a:endParaRPr b="1" sz="1800">
              <a:solidFill>
                <a:srgbClr val="1F3A93"/>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600"/>
              <a:buFont typeface="Arial"/>
              <a:buNone/>
            </a:pPr>
            <a:r>
              <a:t/>
            </a:r>
            <a:endParaRPr b="1" sz="1800">
              <a:solidFill>
                <a:srgbClr val="1F3A93"/>
              </a:solidFill>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Char char="●"/>
            </a:pPr>
            <a:r>
              <a:rPr i="0" lang="en" sz="1800" u="none" cap="none" strike="noStrike">
                <a:solidFill>
                  <a:srgbClr val="1F3A93"/>
                </a:solidFill>
                <a:latin typeface="Roboto"/>
                <a:ea typeface="Roboto"/>
                <a:cs typeface="Roboto"/>
                <a:sym typeface="Roboto"/>
              </a:rPr>
              <a:t>Women’s Suffrage</a:t>
            </a:r>
            <a:endParaRPr i="0" sz="1800" u="none" cap="none" strike="noStrike">
              <a:solidFill>
                <a:srgbClr val="1F3A93"/>
              </a:solidFill>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Char char="●"/>
            </a:pPr>
            <a:r>
              <a:rPr i="0" lang="en" sz="1800" u="none" cap="none" strike="noStrike">
                <a:solidFill>
                  <a:srgbClr val="1F3A93"/>
                </a:solidFill>
                <a:latin typeface="Roboto"/>
                <a:ea typeface="Roboto"/>
                <a:cs typeface="Roboto"/>
                <a:sym typeface="Roboto"/>
              </a:rPr>
              <a:t>Women in STEM</a:t>
            </a:r>
            <a:endParaRPr sz="1800">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Char char="●"/>
            </a:pPr>
            <a:r>
              <a:rPr i="0" lang="en" sz="1800" u="none" cap="none" strike="noStrike">
                <a:solidFill>
                  <a:srgbClr val="1F3A93"/>
                </a:solidFill>
                <a:latin typeface="Roboto"/>
                <a:ea typeface="Roboto"/>
                <a:cs typeface="Roboto"/>
                <a:sym typeface="Roboto"/>
              </a:rPr>
              <a:t>Women in the Arts</a:t>
            </a:r>
            <a:endParaRPr i="0" sz="1800" u="none" cap="none" strike="noStrike">
              <a:solidFill>
                <a:srgbClr val="1F3A93"/>
              </a:solidFill>
              <a:latin typeface="Roboto"/>
              <a:ea typeface="Roboto"/>
              <a:cs typeface="Roboto"/>
              <a:sym typeface="Roboto"/>
            </a:endParaRPr>
          </a:p>
          <a:p>
            <a:pPr indent="-342900" lvl="0" marL="457200" marR="0" rtl="0" algn="l">
              <a:lnSpc>
                <a:spcPct val="100000"/>
              </a:lnSpc>
              <a:spcBef>
                <a:spcPts val="0"/>
              </a:spcBef>
              <a:spcAft>
                <a:spcPts val="0"/>
              </a:spcAft>
              <a:buClr>
                <a:srgbClr val="1F3A93"/>
              </a:buClr>
              <a:buSzPts val="1800"/>
              <a:buFont typeface="Roboto"/>
              <a:buChar char="●"/>
            </a:pPr>
            <a:r>
              <a:rPr i="0" lang="en" sz="1800" u="none" cap="none" strike="noStrike">
                <a:solidFill>
                  <a:srgbClr val="1F3A93"/>
                </a:solidFill>
                <a:latin typeface="Roboto"/>
                <a:ea typeface="Roboto"/>
                <a:cs typeface="Roboto"/>
                <a:sym typeface="Roboto"/>
              </a:rPr>
              <a:t>Women in Sports</a:t>
            </a:r>
            <a:endParaRPr i="0" sz="1800" u="none" cap="none" strike="noStrike">
              <a:solidFill>
                <a:srgbClr val="1F3A93"/>
              </a:solidFill>
              <a:latin typeface="Roboto"/>
              <a:ea typeface="Roboto"/>
              <a:cs typeface="Roboto"/>
              <a:sym typeface="Robo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14143"/>
              </a:solidFill>
              <a:latin typeface="Roboto"/>
              <a:ea typeface="Roboto"/>
              <a:cs typeface="Roboto"/>
              <a:sym typeface="Roboto"/>
            </a:endParaRPr>
          </a:p>
        </p:txBody>
      </p:sp>
      <p:pic>
        <p:nvPicPr>
          <p:cNvPr id="123" name="Google Shape;123;p19"/>
          <p:cNvPicPr preferRelativeResize="0"/>
          <p:nvPr/>
        </p:nvPicPr>
        <p:blipFill>
          <a:blip r:embed="rId3">
            <a:alphaModFix/>
          </a:blip>
          <a:stretch>
            <a:fillRect/>
          </a:stretch>
        </p:blipFill>
        <p:spPr>
          <a:xfrm>
            <a:off x="5199750" y="1046300"/>
            <a:ext cx="3791850" cy="3791850"/>
          </a:xfrm>
          <a:prstGeom prst="rect">
            <a:avLst/>
          </a:prstGeom>
          <a:noFill/>
          <a:ln>
            <a:noFill/>
          </a:ln>
        </p:spPr>
      </p:pic>
      <p:pic>
        <p:nvPicPr>
          <p:cNvPr id="124" name="Google Shape;124;p19"/>
          <p:cNvPicPr preferRelativeResize="0"/>
          <p:nvPr/>
        </p:nvPicPr>
        <p:blipFill>
          <a:blip r:embed="rId4">
            <a:alphaModFix/>
          </a:blip>
          <a:stretch>
            <a:fillRect/>
          </a:stretch>
        </p:blipFill>
        <p:spPr>
          <a:xfrm>
            <a:off x="5117230" y="985622"/>
            <a:ext cx="3939075" cy="39390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Melitta Bentz</a:t>
            </a:r>
            <a:endParaRPr b="1">
              <a:solidFill>
                <a:srgbClr val="1F3A93"/>
              </a:solidFill>
              <a:latin typeface="Roboto Condensed"/>
              <a:ea typeface="Roboto Condensed"/>
              <a:cs typeface="Roboto Condensed"/>
              <a:sym typeface="Roboto Condensed"/>
            </a:endParaRPr>
          </a:p>
        </p:txBody>
      </p:sp>
      <p:cxnSp>
        <p:nvCxnSpPr>
          <p:cNvPr id="784" name="Google Shape;784;p9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785" name="Google Shape;785;p91"/>
          <p:cNvSpPr txBox="1"/>
          <p:nvPr/>
        </p:nvSpPr>
        <p:spPr>
          <a:xfrm>
            <a:off x="502950" y="1221825"/>
            <a:ext cx="5973000" cy="1930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This invention was developed in the pursuit of a perfect cup of coffee, and we really can’t blame her for it. Melitta Benz was </a:t>
            </a:r>
            <a:r>
              <a:rPr lang="en" sz="1800" u="sng">
                <a:solidFill>
                  <a:srgbClr val="1F3A93"/>
                </a:solidFill>
                <a:highlight>
                  <a:srgbClr val="FFFFFF"/>
                </a:highlight>
                <a:latin typeface="Roboto"/>
                <a:ea typeface="Roboto"/>
                <a:cs typeface="Roboto"/>
                <a:sym typeface="Roboto"/>
                <a:hlinkClick r:id="rId3">
                  <a:extLst>
                    <a:ext uri="{A12FA001-AC4F-418D-AE19-62706E023703}">
                      <ahyp:hlinkClr val="tx"/>
                    </a:ext>
                  </a:extLst>
                </a:hlinkClick>
              </a:rPr>
              <a:t>tired of coffee grounds</a:t>
            </a:r>
            <a:r>
              <a:rPr lang="en" sz="1800">
                <a:solidFill>
                  <a:srgbClr val="1F3A93"/>
                </a:solidFill>
                <a:highlight>
                  <a:srgbClr val="FFFFFF"/>
                </a:highlight>
                <a:latin typeface="Roboto"/>
                <a:ea typeface="Roboto"/>
                <a:cs typeface="Roboto"/>
                <a:sym typeface="Roboto"/>
              </a:rPr>
              <a:t> getting into her cup each morning, so she took some blotting paper from her son’s notebook and used it as the first coffee filter. She got a patent for it in 1908 and revolutionized the way we drink our coffee.</a:t>
            </a:r>
            <a:endParaRPr i="0" sz="1800" u="none" cap="none" strike="noStrike">
              <a:solidFill>
                <a:srgbClr val="1F3A93"/>
              </a:solidFill>
              <a:latin typeface="Roboto"/>
              <a:ea typeface="Roboto"/>
              <a:cs typeface="Roboto"/>
              <a:sym typeface="Roboto"/>
            </a:endParaRPr>
          </a:p>
        </p:txBody>
      </p:sp>
      <p:sp>
        <p:nvSpPr>
          <p:cNvPr id="786" name="Google Shape;786;p91"/>
          <p:cNvSpPr txBox="1"/>
          <p:nvPr/>
        </p:nvSpPr>
        <p:spPr>
          <a:xfrm>
            <a:off x="502950" y="3734550"/>
            <a:ext cx="4371000" cy="831900"/>
          </a:xfrm>
          <a:prstGeom prst="rect">
            <a:avLst/>
          </a:prstGeom>
          <a:noFill/>
          <a:ln cap="flat" cmpd="sng" w="28575">
            <a:solidFill>
              <a:srgbClr val="91D5A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 sz="1800">
                <a:solidFill>
                  <a:srgbClr val="1F3A93"/>
                </a:solidFill>
                <a:highlight>
                  <a:srgbClr val="FFFFFF"/>
                </a:highlight>
                <a:latin typeface="Roboto"/>
                <a:ea typeface="Roboto"/>
                <a:cs typeface="Roboto"/>
                <a:sym typeface="Roboto"/>
              </a:rPr>
              <a:t>INVENTED: Coffee Filters</a:t>
            </a:r>
            <a:endParaRPr/>
          </a:p>
        </p:txBody>
      </p:sp>
      <p:pic>
        <p:nvPicPr>
          <p:cNvPr id="787" name="Google Shape;787;p91"/>
          <p:cNvPicPr preferRelativeResize="0"/>
          <p:nvPr/>
        </p:nvPicPr>
        <p:blipFill rotWithShape="1">
          <a:blip r:embed="rId4">
            <a:alphaModFix/>
          </a:blip>
          <a:srcRect b="4512" l="0" r="0" t="4512"/>
          <a:stretch/>
        </p:blipFill>
        <p:spPr>
          <a:xfrm>
            <a:off x="6475951" y="1886275"/>
            <a:ext cx="2395477" cy="312994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Women in STEM</a:t>
            </a:r>
            <a:endParaRPr b="1">
              <a:solidFill>
                <a:srgbClr val="1F3A93"/>
              </a:solidFill>
              <a:latin typeface="Roboto Condensed"/>
              <a:ea typeface="Roboto Condensed"/>
              <a:cs typeface="Roboto Condensed"/>
              <a:sym typeface="Roboto Condensed"/>
            </a:endParaRPr>
          </a:p>
        </p:txBody>
      </p:sp>
      <p:cxnSp>
        <p:nvCxnSpPr>
          <p:cNvPr id="793" name="Google Shape;793;p9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id="794" name="Google Shape;794;p92">
            <a:hlinkClick r:id="rId3"/>
          </p:cNvPr>
          <p:cNvPicPr preferRelativeResize="0"/>
          <p:nvPr/>
        </p:nvPicPr>
        <p:blipFill>
          <a:blip r:embed="rId4">
            <a:alphaModFix/>
          </a:blip>
          <a:stretch>
            <a:fillRect/>
          </a:stretch>
        </p:blipFill>
        <p:spPr>
          <a:xfrm>
            <a:off x="821775" y="1097225"/>
            <a:ext cx="7452908" cy="394480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9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Current Women in </a:t>
            </a:r>
            <a:r>
              <a:rPr b="1" lang="en">
                <a:solidFill>
                  <a:srgbClr val="1F3A93"/>
                </a:solidFill>
                <a:latin typeface="Roboto Condensed"/>
                <a:ea typeface="Roboto Condensed"/>
                <a:cs typeface="Roboto Condensed"/>
                <a:sym typeface="Roboto Condensed"/>
              </a:rPr>
              <a:t>STEM</a:t>
            </a:r>
            <a:endParaRPr b="1">
              <a:solidFill>
                <a:srgbClr val="1F3A93"/>
              </a:solidFill>
              <a:latin typeface="Roboto Condensed"/>
              <a:ea typeface="Roboto Condensed"/>
              <a:cs typeface="Roboto Condensed"/>
              <a:sym typeface="Roboto Condensed"/>
            </a:endParaRPr>
          </a:p>
        </p:txBody>
      </p:sp>
      <p:cxnSp>
        <p:nvCxnSpPr>
          <p:cNvPr id="800" name="Google Shape;800;p9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id="801" name="Google Shape;801;p93"/>
          <p:cNvPicPr preferRelativeResize="0"/>
          <p:nvPr/>
        </p:nvPicPr>
        <p:blipFill>
          <a:blip r:embed="rId3">
            <a:alphaModFix/>
          </a:blip>
          <a:stretch>
            <a:fillRect/>
          </a:stretch>
        </p:blipFill>
        <p:spPr>
          <a:xfrm>
            <a:off x="648650" y="1086650"/>
            <a:ext cx="7846702" cy="39080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9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ACTIVITY</a:t>
            </a:r>
            <a:endParaRPr b="1">
              <a:solidFill>
                <a:srgbClr val="1F3A93"/>
              </a:solidFill>
              <a:latin typeface="Roboto Condensed"/>
              <a:ea typeface="Roboto Condensed"/>
              <a:cs typeface="Roboto Condensed"/>
              <a:sym typeface="Roboto Condensed"/>
            </a:endParaRPr>
          </a:p>
        </p:txBody>
      </p:sp>
      <p:cxnSp>
        <p:nvCxnSpPr>
          <p:cNvPr id="807" name="Google Shape;807;p9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08" name="Google Shape;808;p94"/>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1F3A93"/>
                </a:solidFill>
                <a:latin typeface="Roboto"/>
                <a:ea typeface="Roboto"/>
                <a:cs typeface="Roboto"/>
                <a:sym typeface="Roboto"/>
              </a:rPr>
              <a:t>Brainstorm</a:t>
            </a:r>
            <a:endParaRPr b="1" sz="3000">
              <a:solidFill>
                <a:srgbClr val="1F3A93"/>
              </a:solidFill>
              <a:latin typeface="Roboto"/>
              <a:ea typeface="Roboto"/>
              <a:cs typeface="Roboto"/>
              <a:sym typeface="Roboto"/>
            </a:endParaRPr>
          </a:p>
        </p:txBody>
      </p:sp>
      <p:sp>
        <p:nvSpPr>
          <p:cNvPr id="809" name="Google Shape;809;p94"/>
          <p:cNvSpPr txBox="1"/>
          <p:nvPr>
            <p:ph idx="1" type="body"/>
          </p:nvPr>
        </p:nvSpPr>
        <p:spPr>
          <a:xfrm>
            <a:off x="477400" y="1617225"/>
            <a:ext cx="62289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solidFill>
                  <a:srgbClr val="00B2A9"/>
                </a:solidFill>
                <a:latin typeface="Roboto"/>
                <a:ea typeface="Roboto"/>
                <a:cs typeface="Roboto"/>
                <a:sym typeface="Roboto"/>
              </a:rPr>
              <a:t>Design an invention to solve a current problem! </a:t>
            </a:r>
            <a:endParaRPr sz="2000">
              <a:solidFill>
                <a:srgbClr val="00B2A9"/>
              </a:solidFill>
              <a:latin typeface="Roboto"/>
              <a:ea typeface="Roboto"/>
              <a:cs typeface="Roboto"/>
              <a:sym typeface="Roboto"/>
            </a:endParaRPr>
          </a:p>
        </p:txBody>
      </p:sp>
      <p:graphicFrame>
        <p:nvGraphicFramePr>
          <p:cNvPr id="810" name="Google Shape;810;p94"/>
          <p:cNvGraphicFramePr/>
          <p:nvPr/>
        </p:nvGraphicFramePr>
        <p:xfrm>
          <a:off x="803513" y="2411150"/>
          <a:ext cx="3000000" cy="3000000"/>
        </p:xfrm>
        <a:graphic>
          <a:graphicData uri="http://schemas.openxmlformats.org/drawingml/2006/table">
            <a:tbl>
              <a:tblPr>
                <a:noFill/>
                <a:tableStyleId>{E9AE4293-603A-4701-BA71-A48E84505274}</a:tableStyleId>
              </a:tblPr>
              <a:tblGrid>
                <a:gridCol w="7499550"/>
              </a:tblGrid>
              <a:tr h="1881600">
                <a:tc>
                  <a:txBody>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1F3A93"/>
                          </a:solidFill>
                          <a:latin typeface="Roboto"/>
                          <a:ea typeface="Roboto"/>
                          <a:cs typeface="Roboto"/>
                          <a:sym typeface="Roboto"/>
                        </a:rPr>
                        <a:t>Design an invention! Create something new to solve a problem, draw it on paper, give it a name, and present it to the class!</a:t>
                      </a:r>
                      <a:endParaRPr sz="20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9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16" name="Google Shape;816;p9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817" name="Google Shape;817;p95"/>
          <p:cNvGraphicFramePr/>
          <p:nvPr/>
        </p:nvGraphicFramePr>
        <p:xfrm>
          <a:off x="1433400" y="228625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How would our current world be different without the inventions by women? </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
        <p:nvSpPr>
          <p:cNvPr id="818" name="Google Shape;818;p95"/>
          <p:cNvSpPr/>
          <p:nvPr/>
        </p:nvSpPr>
        <p:spPr>
          <a:xfrm>
            <a:off x="6626753" y="71686"/>
            <a:ext cx="2436600" cy="1833300"/>
          </a:xfrm>
          <a:prstGeom prst="teardrop">
            <a:avLst>
              <a:gd fmla="val 100000" name="adj"/>
            </a:avLst>
          </a:prstGeom>
          <a:solidFill>
            <a:srgbClr val="FFFFFF"/>
          </a:solidFill>
          <a:ln cap="flat" cmpd="sng" w="2857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DB82C"/>
                </a:solidFill>
                <a:latin typeface="Roboto"/>
                <a:ea typeface="Roboto"/>
                <a:cs typeface="Roboto"/>
                <a:sym typeface="Roboto"/>
              </a:rPr>
              <a:t>Don’t forget to complete your daily learning log!! </a:t>
            </a:r>
            <a:endParaRPr b="1" sz="1900">
              <a:solidFill>
                <a:srgbClr val="FDB82C"/>
              </a:solidFill>
              <a:latin typeface="Roboto"/>
              <a:ea typeface="Roboto"/>
              <a:cs typeface="Roboto"/>
              <a:sym typeface="Robo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822" name="Shape 822"/>
        <p:cNvGrpSpPr/>
        <p:nvPr/>
      </p:nvGrpSpPr>
      <p:grpSpPr>
        <a:xfrm>
          <a:off x="0" y="0"/>
          <a:ext cx="0" cy="0"/>
          <a:chOff x="0" y="0"/>
          <a:chExt cx="0" cy="0"/>
        </a:xfrm>
      </p:grpSpPr>
      <p:pic>
        <p:nvPicPr>
          <p:cNvPr id="823" name="Google Shape;823;p96"/>
          <p:cNvPicPr preferRelativeResize="0"/>
          <p:nvPr/>
        </p:nvPicPr>
        <p:blipFill rotWithShape="1">
          <a:blip r:embed="rId3">
            <a:alphaModFix/>
          </a:blip>
          <a:srcRect b="16016" l="0" r="21703" t="13456"/>
          <a:stretch/>
        </p:blipFill>
        <p:spPr>
          <a:xfrm rot="10800000">
            <a:off x="-33200" y="800"/>
            <a:ext cx="5945075" cy="5157650"/>
          </a:xfrm>
          <a:prstGeom prst="rect">
            <a:avLst/>
          </a:prstGeom>
          <a:noFill/>
          <a:ln>
            <a:noFill/>
          </a:ln>
        </p:spPr>
      </p:pic>
      <p:sp>
        <p:nvSpPr>
          <p:cNvPr id="824" name="Google Shape;824;p96"/>
          <p:cNvSpPr txBox="1"/>
          <p:nvPr>
            <p:ph type="ctrTitle"/>
          </p:nvPr>
        </p:nvSpPr>
        <p:spPr>
          <a:xfrm>
            <a:off x="597375" y="2126526"/>
            <a:ext cx="4887300" cy="1231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4800">
                <a:solidFill>
                  <a:schemeClr val="lt1"/>
                </a:solidFill>
                <a:latin typeface="Roboto Condensed"/>
                <a:ea typeface="Roboto Condensed"/>
                <a:cs typeface="Roboto Condensed"/>
                <a:sym typeface="Roboto Condensed"/>
              </a:rPr>
              <a:t>Day 4 </a:t>
            </a:r>
            <a:endParaRPr b="1" sz="4800">
              <a:solidFill>
                <a:schemeClr val="lt1"/>
              </a:solidFill>
              <a:latin typeface="Roboto Condensed"/>
              <a:ea typeface="Roboto Condensed"/>
              <a:cs typeface="Roboto Condensed"/>
              <a:sym typeface="Roboto Condensed"/>
            </a:endParaRPr>
          </a:p>
        </p:txBody>
      </p:sp>
      <p:sp>
        <p:nvSpPr>
          <p:cNvPr id="825" name="Google Shape;825;p96"/>
          <p:cNvSpPr txBox="1"/>
          <p:nvPr>
            <p:ph idx="1" type="subTitle"/>
          </p:nvPr>
        </p:nvSpPr>
        <p:spPr>
          <a:xfrm>
            <a:off x="597375" y="3358021"/>
            <a:ext cx="4025100" cy="74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solidFill>
                  <a:schemeClr val="lt1"/>
                </a:solidFill>
                <a:latin typeface="Raleway Medium"/>
                <a:ea typeface="Raleway Medium"/>
                <a:cs typeface="Raleway Medium"/>
                <a:sym typeface="Raleway Medium"/>
              </a:rPr>
              <a:t>Women in the Arts</a:t>
            </a:r>
            <a:endParaRPr sz="2600">
              <a:solidFill>
                <a:schemeClr val="lt1"/>
              </a:solidFill>
              <a:latin typeface="Raleway Medium"/>
              <a:ea typeface="Raleway Medium"/>
              <a:cs typeface="Raleway Medium"/>
              <a:sym typeface="Raleway Medium"/>
            </a:endParaRPr>
          </a:p>
        </p:txBody>
      </p:sp>
      <p:cxnSp>
        <p:nvCxnSpPr>
          <p:cNvPr id="826" name="Google Shape;826;p96"/>
          <p:cNvCxnSpPr/>
          <p:nvPr/>
        </p:nvCxnSpPr>
        <p:spPr>
          <a:xfrm>
            <a:off x="690719" y="2126536"/>
            <a:ext cx="4431000" cy="0"/>
          </a:xfrm>
          <a:prstGeom prst="straightConnector1">
            <a:avLst/>
          </a:prstGeom>
          <a:noFill/>
          <a:ln cap="flat" cmpd="sng" w="28575">
            <a:solidFill>
              <a:schemeClr val="lt1"/>
            </a:solidFill>
            <a:prstDash val="solid"/>
            <a:round/>
            <a:headEnd len="sm" w="sm" type="none"/>
            <a:tailEnd len="sm" w="sm" type="none"/>
          </a:ln>
        </p:spPr>
      </p:cxnSp>
      <p:pic>
        <p:nvPicPr>
          <p:cNvPr id="827" name="Google Shape;827;p96"/>
          <p:cNvPicPr preferRelativeResize="0"/>
          <p:nvPr/>
        </p:nvPicPr>
        <p:blipFill rotWithShape="1">
          <a:blip r:embed="rId4">
            <a:alphaModFix/>
          </a:blip>
          <a:srcRect b="0" l="0" r="0" t="0"/>
          <a:stretch/>
        </p:blipFill>
        <p:spPr>
          <a:xfrm>
            <a:off x="690729" y="1064375"/>
            <a:ext cx="3180500" cy="948975"/>
          </a:xfrm>
          <a:prstGeom prst="rect">
            <a:avLst/>
          </a:prstGeom>
          <a:noFill/>
          <a:ln>
            <a:noFill/>
          </a:ln>
        </p:spPr>
      </p:pic>
      <p:pic>
        <p:nvPicPr>
          <p:cNvPr id="828" name="Google Shape;828;p96"/>
          <p:cNvPicPr preferRelativeResize="0"/>
          <p:nvPr/>
        </p:nvPicPr>
        <p:blipFill>
          <a:blip r:embed="rId5">
            <a:alphaModFix/>
          </a:blip>
          <a:stretch>
            <a:fillRect/>
          </a:stretch>
        </p:blipFill>
        <p:spPr>
          <a:xfrm>
            <a:off x="5408325" y="755327"/>
            <a:ext cx="3517025" cy="35170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9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cxnSp>
        <p:nvCxnSpPr>
          <p:cNvPr id="834" name="Google Shape;834;p9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35" name="Google Shape;835;p97"/>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Read</a:t>
            </a:r>
            <a:endParaRPr b="1" sz="3000">
              <a:solidFill>
                <a:srgbClr val="00B2A9"/>
              </a:solidFill>
              <a:latin typeface="Roboto"/>
              <a:ea typeface="Roboto"/>
              <a:cs typeface="Roboto"/>
              <a:sym typeface="Roboto"/>
            </a:endParaRPr>
          </a:p>
        </p:txBody>
      </p:sp>
      <p:graphicFrame>
        <p:nvGraphicFramePr>
          <p:cNvPr id="836" name="Google Shape;836;p97"/>
          <p:cNvGraphicFramePr/>
          <p:nvPr/>
        </p:nvGraphicFramePr>
        <p:xfrm>
          <a:off x="1433400" y="236950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1F3A93"/>
                          </a:solidFill>
                          <a:latin typeface="Roboto"/>
                          <a:ea typeface="Roboto"/>
                          <a:cs typeface="Roboto"/>
                          <a:sym typeface="Roboto"/>
                        </a:rPr>
                        <a:t>What does it mean to be </a:t>
                      </a:r>
                      <a:r>
                        <a:rPr lang="en" sz="1800">
                          <a:solidFill>
                            <a:srgbClr val="1F3A93"/>
                          </a:solidFill>
                          <a:latin typeface="Roboto"/>
                          <a:ea typeface="Roboto"/>
                          <a:cs typeface="Roboto"/>
                          <a:sym typeface="Roboto"/>
                        </a:rPr>
                        <a:t>phenomenal?</a:t>
                      </a:r>
                      <a:endParaRPr sz="1800" u="none" cap="none" strike="noStrike">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9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OBJECTIVE</a:t>
            </a:r>
            <a:endParaRPr b="1">
              <a:solidFill>
                <a:srgbClr val="1F3A93"/>
              </a:solidFill>
              <a:latin typeface="Roboto Condensed"/>
              <a:ea typeface="Roboto Condensed"/>
              <a:cs typeface="Roboto Condensed"/>
              <a:sym typeface="Roboto Condensed"/>
            </a:endParaRPr>
          </a:p>
        </p:txBody>
      </p:sp>
      <p:cxnSp>
        <p:nvCxnSpPr>
          <p:cNvPr id="842" name="Google Shape;842;p9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43" name="Google Shape;843;p98"/>
          <p:cNvSpPr txBox="1"/>
          <p:nvPr>
            <p:ph idx="1" type="body"/>
          </p:nvPr>
        </p:nvSpPr>
        <p:spPr>
          <a:xfrm>
            <a:off x="287925" y="1163500"/>
            <a:ext cx="8520600" cy="3606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200">
                <a:solidFill>
                  <a:srgbClr val="00B2A9"/>
                </a:solidFill>
                <a:latin typeface="Roboto"/>
                <a:ea typeface="Roboto"/>
                <a:cs typeface="Roboto"/>
                <a:sym typeface="Roboto"/>
              </a:rPr>
              <a:t>Students will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Understand the role of Women in the Arts</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Learn about important female artists  </a:t>
            </a:r>
            <a:endParaRPr b="1" sz="2200">
              <a:solidFill>
                <a:srgbClr val="00B2A9"/>
              </a:solidFill>
              <a:latin typeface="Roboto"/>
              <a:ea typeface="Roboto"/>
              <a:cs typeface="Roboto"/>
              <a:sym typeface="Roboto"/>
            </a:endParaRPr>
          </a:p>
          <a:p>
            <a:pPr indent="-368300" lvl="0" marL="457200" rtl="0" algn="l">
              <a:lnSpc>
                <a:spcPct val="100000"/>
              </a:lnSpc>
              <a:spcBef>
                <a:spcPts val="0"/>
              </a:spcBef>
              <a:spcAft>
                <a:spcPts val="0"/>
              </a:spcAft>
              <a:buClr>
                <a:srgbClr val="00B2A9"/>
              </a:buClr>
              <a:buSzPts val="2200"/>
              <a:buFont typeface="Roboto"/>
              <a:buChar char="●"/>
            </a:pPr>
            <a:r>
              <a:rPr b="1" lang="en" sz="2200">
                <a:solidFill>
                  <a:srgbClr val="00B2A9"/>
                </a:solidFill>
                <a:latin typeface="Roboto"/>
                <a:ea typeface="Roboto"/>
                <a:cs typeface="Roboto"/>
                <a:sym typeface="Roboto"/>
              </a:rPr>
              <a:t>Design their own artwork</a:t>
            </a:r>
            <a:endParaRPr b="1" sz="2200">
              <a:solidFill>
                <a:srgbClr val="00B2A9"/>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solidFill>
                <a:srgbClr val="414143"/>
              </a:solidFill>
              <a:latin typeface="Roboto"/>
              <a:ea typeface="Roboto"/>
              <a:cs typeface="Roboto"/>
              <a:sym typeface="Roboto"/>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9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849" name="Google Shape;849;p99"/>
          <p:cNvSpPr txBox="1"/>
          <p:nvPr>
            <p:ph idx="1" type="body"/>
          </p:nvPr>
        </p:nvSpPr>
        <p:spPr>
          <a:xfrm>
            <a:off x="311700" y="1414750"/>
            <a:ext cx="8520600" cy="28596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 Lesson: Women in Arts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Become an Artist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850" name="Google Shape;850;p9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0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solidFill>
                  <a:srgbClr val="1F3A93"/>
                </a:solidFill>
                <a:latin typeface="Roboto Condensed"/>
                <a:ea typeface="Roboto Condensed"/>
                <a:cs typeface="Roboto Condensed"/>
                <a:sym typeface="Roboto Condensed"/>
              </a:rPr>
              <a:t>Maya Angelou</a:t>
            </a:r>
            <a:endParaRPr b="1">
              <a:solidFill>
                <a:srgbClr val="1F3A93"/>
              </a:solidFill>
              <a:latin typeface="Roboto Condensed"/>
              <a:ea typeface="Roboto Condensed"/>
              <a:cs typeface="Roboto Condensed"/>
              <a:sym typeface="Roboto Condensed"/>
            </a:endParaRPr>
          </a:p>
        </p:txBody>
      </p:sp>
      <p:cxnSp>
        <p:nvCxnSpPr>
          <p:cNvPr id="856" name="Google Shape;856;p10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graphicFrame>
        <p:nvGraphicFramePr>
          <p:cNvPr id="857" name="Google Shape;857;p100"/>
          <p:cNvGraphicFramePr/>
          <p:nvPr/>
        </p:nvGraphicFramePr>
        <p:xfrm>
          <a:off x="251788" y="1163500"/>
          <a:ext cx="3000000" cy="3000000"/>
        </p:xfrm>
        <a:graphic>
          <a:graphicData uri="http://schemas.openxmlformats.org/drawingml/2006/table">
            <a:tbl>
              <a:tblPr>
                <a:noFill/>
                <a:tableStyleId>{E9AE4293-603A-4701-BA71-A48E84505274}</a:tableStyleId>
              </a:tblPr>
              <a:tblGrid>
                <a:gridCol w="5985075"/>
              </a:tblGrid>
              <a:tr h="3733350">
                <a:tc>
                  <a:txBody>
                    <a:bodyPr/>
                    <a:lstStyle/>
                    <a:p>
                      <a:pPr indent="0" lvl="0" marL="0" marR="0" rtl="0" algn="ctr">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An acclaimed American poet, storyteller, activist, and autobiographer, Maya Angelou was born Marguerite Johnson in St. Louis, Missouri. Angelou had a broad career as a singer, dancer, actress, composer, and Hollywood’s first female black director, but became most famous as a writer, editor, essayist, playwright, and poet. As a civil rights activist, Angelou worked for Dr. Martin Luther King Jr. and Malcolm X. She was also an educator and served as the Reynolds professor of American Studies at Wake Forest University. By 1975, wrote Carol E. Neubauer in Southern Women Writers: The New Generation, Angelou was recognized “as a spokesperson for… all people who are committed to raising the moral standards of living in the United States.” In 2000, Angelou was awarded the National Medal of Arts by President Bill Clinton. In 2010, she was awarded the Presidential Medal of Freedom, the highest civilian honor in the U.S., by President Barack Obama. Angelou was awarded over 50 honorary degrees before her death.</a:t>
                      </a:r>
                      <a:endParaRPr>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858" name="Google Shape;858;p100"/>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pic>
        <p:nvPicPr>
          <p:cNvPr id="859" name="Google Shape;859;p100"/>
          <p:cNvPicPr preferRelativeResize="0"/>
          <p:nvPr/>
        </p:nvPicPr>
        <p:blipFill rotWithShape="1">
          <a:blip r:embed="rId4">
            <a:alphaModFix/>
          </a:blip>
          <a:srcRect b="1867" l="0" r="0" t="1867"/>
          <a:stretch/>
        </p:blipFill>
        <p:spPr>
          <a:xfrm>
            <a:off x="6381905" y="1125200"/>
            <a:ext cx="2450389" cy="3809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2800"/>
              <a:buNone/>
            </a:pPr>
            <a:r>
              <a:rPr b="1" lang="en">
                <a:solidFill>
                  <a:srgbClr val="1F3A93"/>
                </a:solidFill>
                <a:latin typeface="Roboto Condensed"/>
                <a:ea typeface="Roboto Condensed"/>
                <a:cs typeface="Roboto Condensed"/>
                <a:sym typeface="Roboto Condensed"/>
              </a:rPr>
              <a:t>Why Study Women in History? </a:t>
            </a:r>
            <a:endParaRPr b="1">
              <a:solidFill>
                <a:srgbClr val="1F3A93"/>
              </a:solidFill>
              <a:latin typeface="Roboto Condensed"/>
              <a:ea typeface="Roboto Condensed"/>
              <a:cs typeface="Roboto Condensed"/>
              <a:sym typeface="Roboto Condensed"/>
            </a:endParaRPr>
          </a:p>
        </p:txBody>
      </p:sp>
      <p:cxnSp>
        <p:nvCxnSpPr>
          <p:cNvPr id="130" name="Google Shape;130;p2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id="131" name="Google Shape;131;p20">
            <a:hlinkClick r:id="rId3"/>
          </p:cNvPr>
          <p:cNvPicPr preferRelativeResize="0"/>
          <p:nvPr/>
        </p:nvPicPr>
        <p:blipFill rotWithShape="1">
          <a:blip r:embed="rId4">
            <a:alphaModFix/>
          </a:blip>
          <a:srcRect b="1275" l="0" r="0" t="30165"/>
          <a:stretch/>
        </p:blipFill>
        <p:spPr>
          <a:xfrm>
            <a:off x="815313" y="1807125"/>
            <a:ext cx="7465825" cy="3336375"/>
          </a:xfrm>
          <a:prstGeom prst="rect">
            <a:avLst/>
          </a:prstGeom>
          <a:noFill/>
          <a:ln>
            <a:noFill/>
          </a:ln>
        </p:spPr>
      </p:pic>
      <p:sp>
        <p:nvSpPr>
          <p:cNvPr id="132" name="Google Shape;132;p20"/>
          <p:cNvSpPr txBox="1"/>
          <p:nvPr/>
        </p:nvSpPr>
        <p:spPr>
          <a:xfrm>
            <a:off x="409575" y="1163488"/>
            <a:ext cx="80988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sz="1600">
                <a:solidFill>
                  <a:srgbClr val="1F3A93"/>
                </a:solidFill>
                <a:latin typeface="Roboto"/>
                <a:ea typeface="Roboto"/>
                <a:cs typeface="Roboto"/>
                <a:sym typeface="Roboto"/>
              </a:rPr>
              <a:t>The </a:t>
            </a:r>
            <a:r>
              <a:rPr lang="en" sz="1600">
                <a:solidFill>
                  <a:srgbClr val="1F3A93"/>
                </a:solidFill>
                <a:latin typeface="Roboto"/>
                <a:ea typeface="Roboto"/>
                <a:cs typeface="Roboto"/>
                <a:sym typeface="Roboto"/>
              </a:rPr>
              <a:t>next</a:t>
            </a:r>
            <a:r>
              <a:rPr lang="en" sz="1600">
                <a:solidFill>
                  <a:srgbClr val="1F3A93"/>
                </a:solidFill>
                <a:latin typeface="Roboto"/>
                <a:ea typeface="Roboto"/>
                <a:cs typeface="Roboto"/>
                <a:sym typeface="Roboto"/>
              </a:rPr>
              <a:t> few slides are from the UN Women’s website and is a moving timeline of women’s activism throughout </a:t>
            </a:r>
            <a:r>
              <a:rPr lang="en" sz="1600">
                <a:solidFill>
                  <a:srgbClr val="1F3A93"/>
                </a:solidFill>
                <a:latin typeface="Roboto"/>
                <a:ea typeface="Roboto"/>
                <a:cs typeface="Roboto"/>
                <a:sym typeface="Roboto"/>
              </a:rPr>
              <a:t>history</a:t>
            </a:r>
            <a:r>
              <a:rPr lang="en" sz="1600">
                <a:solidFill>
                  <a:srgbClr val="1F3A93"/>
                </a:solidFill>
                <a:latin typeface="Roboto"/>
                <a:ea typeface="Roboto"/>
                <a:cs typeface="Roboto"/>
                <a:sym typeface="Roboto"/>
              </a:rPr>
              <a:t>. </a:t>
            </a:r>
            <a:endParaRPr i="0" sz="1600" u="none" cap="none" strike="noStrike">
              <a:solidFill>
                <a:srgbClr val="414143"/>
              </a:solidFill>
              <a:latin typeface="Roboto"/>
              <a:ea typeface="Roboto"/>
              <a:cs typeface="Roboto"/>
              <a:sym typeface="Roboto"/>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1"/>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b="1" lang="en">
                <a:solidFill>
                  <a:srgbClr val="1F3A93"/>
                </a:solidFill>
                <a:latin typeface="Roboto Condensed"/>
                <a:ea typeface="Roboto Condensed"/>
                <a:cs typeface="Roboto Condensed"/>
                <a:sym typeface="Roboto Condensed"/>
              </a:rPr>
              <a:t>Maya Angelou</a:t>
            </a:r>
            <a:endParaRPr b="1">
              <a:solidFill>
                <a:srgbClr val="1F3A93"/>
              </a:solidFill>
              <a:latin typeface="Roboto Condensed"/>
              <a:ea typeface="Roboto Condensed"/>
              <a:cs typeface="Roboto Condensed"/>
              <a:sym typeface="Roboto Condensed"/>
            </a:endParaRPr>
          </a:p>
        </p:txBody>
      </p:sp>
      <p:cxnSp>
        <p:nvCxnSpPr>
          <p:cNvPr id="865" name="Google Shape;865;p101"/>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66" name="Google Shape;866;p101"/>
          <p:cNvSpPr txBox="1"/>
          <p:nvPr>
            <p:ph idx="1" type="body"/>
          </p:nvPr>
        </p:nvSpPr>
        <p:spPr>
          <a:xfrm>
            <a:off x="477400" y="1133850"/>
            <a:ext cx="32514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2400">
                <a:solidFill>
                  <a:srgbClr val="00B2A9"/>
                </a:solidFill>
                <a:latin typeface="Roboto"/>
                <a:ea typeface="Roboto"/>
                <a:cs typeface="Roboto"/>
                <a:sym typeface="Roboto"/>
              </a:rPr>
              <a:t>Read:</a:t>
            </a:r>
            <a:endParaRPr b="1" sz="3000">
              <a:solidFill>
                <a:srgbClr val="00B2A9"/>
              </a:solidFill>
              <a:latin typeface="Roboto"/>
              <a:ea typeface="Roboto"/>
              <a:cs typeface="Roboto"/>
              <a:sym typeface="Roboto"/>
            </a:endParaRPr>
          </a:p>
        </p:txBody>
      </p:sp>
      <p:graphicFrame>
        <p:nvGraphicFramePr>
          <p:cNvPr id="867" name="Google Shape;867;p101"/>
          <p:cNvGraphicFramePr/>
          <p:nvPr/>
        </p:nvGraphicFramePr>
        <p:xfrm>
          <a:off x="1433400" y="2411150"/>
          <a:ext cx="3000000" cy="3000000"/>
        </p:xfrm>
        <a:graphic>
          <a:graphicData uri="http://schemas.openxmlformats.org/drawingml/2006/table">
            <a:tbl>
              <a:tblPr>
                <a:noFill/>
                <a:tableStyleId>{E9AE4293-603A-4701-BA71-A48E84505274}</a:tableStyleId>
              </a:tblPr>
              <a:tblGrid>
                <a:gridCol w="6277175"/>
              </a:tblGrid>
              <a:tr h="1312300">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solidFill>
                            <a:srgbClr val="1F3A93"/>
                          </a:solidFill>
                          <a:latin typeface="Roboto"/>
                          <a:ea typeface="Roboto"/>
                          <a:cs typeface="Roboto"/>
                          <a:sym typeface="Roboto"/>
                        </a:rPr>
                        <a:t>“</a:t>
                      </a:r>
                      <a:r>
                        <a:rPr lang="en" sz="1800">
                          <a:solidFill>
                            <a:srgbClr val="1F3A93"/>
                          </a:solidFill>
                          <a:latin typeface="Roboto"/>
                          <a:ea typeface="Roboto"/>
                          <a:cs typeface="Roboto"/>
                          <a:sym typeface="Roboto"/>
                        </a:rPr>
                        <a:t>Phenomenal Woman</a:t>
                      </a:r>
                      <a:r>
                        <a:rPr lang="en" sz="1800" u="none" cap="none" strike="noStrike">
                          <a:solidFill>
                            <a:srgbClr val="1F3A93"/>
                          </a:solidFill>
                          <a:latin typeface="Roboto"/>
                          <a:ea typeface="Roboto"/>
                          <a:cs typeface="Roboto"/>
                          <a:sym typeface="Roboto"/>
                        </a:rPr>
                        <a:t>” by </a:t>
                      </a:r>
                      <a:r>
                        <a:rPr lang="en" sz="1800">
                          <a:solidFill>
                            <a:srgbClr val="1F3A93"/>
                          </a:solidFill>
                          <a:latin typeface="Roboto"/>
                          <a:ea typeface="Roboto"/>
                          <a:cs typeface="Roboto"/>
                          <a:sym typeface="Roboto"/>
                        </a:rPr>
                        <a:t>Maya Angelou</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pic>
        <p:nvPicPr>
          <p:cNvPr descr="https://lh3.googleusercontent.com/ceTa0lBDGexvXuq_Yg6RBMM0xRhUHBZISgCIBrtsLTtIm5klwJr44Xn0eHo0DlALb8F8EWwWH8EIm5rS4KU47TRX7e_1UoUOWNo193D8jvfkJZr810i1eQnlf6P1F0l583A3jrAFM5zMe5Yyi40-cf82mw=s2048" id="868" name="Google Shape;868;p101"/>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2"/>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Phenomenal Woman</a:t>
            </a:r>
            <a:endParaRPr b="1">
              <a:solidFill>
                <a:srgbClr val="1F3A93"/>
              </a:solidFill>
              <a:latin typeface="Roboto Condensed"/>
              <a:ea typeface="Roboto Condensed"/>
              <a:cs typeface="Roboto Condensed"/>
              <a:sym typeface="Roboto Condensed"/>
            </a:endParaRPr>
          </a:p>
        </p:txBody>
      </p:sp>
      <p:cxnSp>
        <p:nvCxnSpPr>
          <p:cNvPr id="874" name="Google Shape;874;p102"/>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descr="Omaze gathered some phenomenal women to read Maya Angelou’s iconic poem. To buy the shirt and support seven fearless women’s organizations, go here: http://bit.ly/PHENOMENALWOMAN-shirt&#10; &#10;Subscribe to Omaze’s social channels for the latest updates! &#10;YouTube: https://www.youtube.com/c/omaze?sub_confirmation=1&#10;Twitter: https://twitter.com/omaze&#10;Facebook: https://www.facebook.com/omaze&#10; &#10;About Omaze: Founded by Matt Pohlson and Ryan Cummins, Omaze is an online fundraising platform that makes giving fun and easy by offering once-in-a-lifetime experiences and exclusive merchandise in support of incredible causes. Our campaigns connect influencers, nonprofits and donors to create lasting impact, and they've raised funds and awareness for more than 350 charities with donations from over 180 countries. For more information, check out omaze.com.&#10;&#10;&quot;Phenomenal Woman&quot; by Maya Angelou / © Caged Bird Legacy, LLC. A portion of proceeds from the sale of each T-Shirt will be donated to Emerge America, Emily's List, Essie Justice Group, Girls Who Code, Naral Pro-Choice America, Planned Parenthood Education Fund, and The United State of Women. No maximum amount." id="875" name="Google Shape;875;p102" title="Maya Angelou’s “Phenomenal Woman” Read by Phenomenal Women // Omaze">
            <a:hlinkClick r:id="rId3"/>
          </p:cNvPr>
          <p:cNvPicPr preferRelativeResize="0"/>
          <p:nvPr/>
        </p:nvPicPr>
        <p:blipFill>
          <a:blip r:embed="rId4">
            <a:alphaModFix/>
          </a:blip>
          <a:stretch>
            <a:fillRect/>
          </a:stretch>
        </p:blipFill>
        <p:spPr>
          <a:xfrm>
            <a:off x="1212975" y="1289050"/>
            <a:ext cx="6265600" cy="352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1000"/>
                                        <p:tgtEl>
                                          <p:spTgt spid="8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03"/>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Does Art Communicate D</a:t>
            </a:r>
            <a:r>
              <a:rPr b="1" lang="en">
                <a:solidFill>
                  <a:srgbClr val="1F3A93"/>
                </a:solidFill>
                <a:latin typeface="Roboto Condensed"/>
                <a:ea typeface="Roboto Condensed"/>
                <a:cs typeface="Roboto Condensed"/>
                <a:sym typeface="Roboto Condensed"/>
              </a:rPr>
              <a:t>ifferently</a:t>
            </a:r>
            <a:r>
              <a:rPr b="1" lang="en">
                <a:solidFill>
                  <a:srgbClr val="1F3A93"/>
                </a:solidFill>
                <a:latin typeface="Roboto Condensed"/>
                <a:ea typeface="Roboto Condensed"/>
                <a:cs typeface="Roboto Condensed"/>
                <a:sym typeface="Roboto Condensed"/>
              </a:rPr>
              <a:t>?</a:t>
            </a:r>
            <a:endParaRPr b="1">
              <a:solidFill>
                <a:srgbClr val="1F3A93"/>
              </a:solidFill>
              <a:latin typeface="Roboto Condensed"/>
              <a:ea typeface="Roboto Condensed"/>
              <a:cs typeface="Roboto Condensed"/>
              <a:sym typeface="Roboto Condensed"/>
            </a:endParaRPr>
          </a:p>
        </p:txBody>
      </p:sp>
      <p:cxnSp>
        <p:nvCxnSpPr>
          <p:cNvPr id="881" name="Google Shape;881;p103"/>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82" name="Google Shape;882;p103"/>
          <p:cNvSpPr txBox="1"/>
          <p:nvPr/>
        </p:nvSpPr>
        <p:spPr>
          <a:xfrm>
            <a:off x="558500" y="1364538"/>
            <a:ext cx="77406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2200">
                <a:solidFill>
                  <a:srgbClr val="1F3A93"/>
                </a:solidFill>
                <a:latin typeface="Roboto"/>
                <a:ea typeface="Roboto"/>
                <a:cs typeface="Roboto"/>
                <a:sym typeface="Roboto"/>
              </a:rPr>
              <a:t>Whether we are talking about Art, Poetry, or Music women have shaped how centuries of women see themselves.</a:t>
            </a:r>
            <a:endParaRPr sz="2200">
              <a:solidFill>
                <a:srgbClr val="1F3A93"/>
              </a:solidFill>
              <a:latin typeface="Roboto"/>
              <a:ea typeface="Roboto"/>
              <a:cs typeface="Roboto"/>
              <a:sym typeface="Roboto"/>
            </a:endParaRPr>
          </a:p>
        </p:txBody>
      </p:sp>
      <p:pic>
        <p:nvPicPr>
          <p:cNvPr id="883" name="Google Shape;883;p103"/>
          <p:cNvPicPr preferRelativeResize="0"/>
          <p:nvPr/>
        </p:nvPicPr>
        <p:blipFill>
          <a:blip r:embed="rId3">
            <a:alphaModFix/>
          </a:blip>
          <a:stretch>
            <a:fillRect/>
          </a:stretch>
        </p:blipFill>
        <p:spPr>
          <a:xfrm>
            <a:off x="3065975" y="2946175"/>
            <a:ext cx="1663400" cy="2079250"/>
          </a:xfrm>
          <a:prstGeom prst="rect">
            <a:avLst/>
          </a:prstGeom>
          <a:noFill/>
          <a:ln>
            <a:noFill/>
          </a:ln>
        </p:spPr>
      </p:pic>
      <p:pic>
        <p:nvPicPr>
          <p:cNvPr id="884" name="Google Shape;884;p103"/>
          <p:cNvPicPr preferRelativeResize="0"/>
          <p:nvPr/>
        </p:nvPicPr>
        <p:blipFill>
          <a:blip r:embed="rId4">
            <a:alphaModFix/>
          </a:blip>
          <a:stretch>
            <a:fillRect/>
          </a:stretch>
        </p:blipFill>
        <p:spPr>
          <a:xfrm>
            <a:off x="4899050" y="2949939"/>
            <a:ext cx="1515625" cy="2071711"/>
          </a:xfrm>
          <a:prstGeom prst="rect">
            <a:avLst/>
          </a:prstGeom>
          <a:noFill/>
          <a:ln>
            <a:noFill/>
          </a:ln>
        </p:spPr>
      </p:pic>
      <p:pic>
        <p:nvPicPr>
          <p:cNvPr id="885" name="Google Shape;885;p103"/>
          <p:cNvPicPr preferRelativeResize="0"/>
          <p:nvPr/>
        </p:nvPicPr>
        <p:blipFill>
          <a:blip r:embed="rId5">
            <a:alphaModFix/>
          </a:blip>
          <a:stretch>
            <a:fillRect/>
          </a:stretch>
        </p:blipFill>
        <p:spPr>
          <a:xfrm>
            <a:off x="6584349" y="3475588"/>
            <a:ext cx="1863549" cy="1506212"/>
          </a:xfrm>
          <a:prstGeom prst="rect">
            <a:avLst/>
          </a:prstGeom>
          <a:noFill/>
          <a:ln>
            <a:noFill/>
          </a:ln>
        </p:spPr>
      </p:pic>
      <p:pic>
        <p:nvPicPr>
          <p:cNvPr id="886" name="Google Shape;886;p103"/>
          <p:cNvPicPr preferRelativeResize="0"/>
          <p:nvPr/>
        </p:nvPicPr>
        <p:blipFill>
          <a:blip r:embed="rId6">
            <a:alphaModFix/>
          </a:blip>
          <a:stretch>
            <a:fillRect/>
          </a:stretch>
        </p:blipFill>
        <p:spPr>
          <a:xfrm>
            <a:off x="458850" y="3605375"/>
            <a:ext cx="2437445" cy="14200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04"/>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Frida Kahlo</a:t>
            </a:r>
            <a:endParaRPr b="1">
              <a:solidFill>
                <a:srgbClr val="1F3A93"/>
              </a:solidFill>
              <a:latin typeface="Roboto Condensed"/>
              <a:ea typeface="Roboto Condensed"/>
              <a:cs typeface="Roboto Condensed"/>
              <a:sym typeface="Roboto Condensed"/>
            </a:endParaRPr>
          </a:p>
        </p:txBody>
      </p:sp>
      <p:cxnSp>
        <p:nvCxnSpPr>
          <p:cNvPr id="892" name="Google Shape;892;p104"/>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893" name="Google Shape;893;p104"/>
          <p:cNvSpPr txBox="1"/>
          <p:nvPr/>
        </p:nvSpPr>
        <p:spPr>
          <a:xfrm>
            <a:off x="406875" y="1250675"/>
            <a:ext cx="8187300" cy="1514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2400">
                <a:solidFill>
                  <a:srgbClr val="1F3A93"/>
                </a:solidFill>
                <a:latin typeface="Roboto"/>
                <a:ea typeface="Roboto"/>
                <a:cs typeface="Roboto"/>
                <a:sym typeface="Roboto"/>
              </a:rPr>
              <a:t>One of the most famous Mexican artists of all time, Frida Kahlo captured people’s imaginations with her surrealistic paintings. She often did self-portraits that portrayed some of the most painful experiences of her life.</a:t>
            </a:r>
            <a:endParaRPr>
              <a:latin typeface="Roboto"/>
              <a:ea typeface="Roboto"/>
              <a:cs typeface="Roboto"/>
              <a:sym typeface="Roboto"/>
            </a:endParaRPr>
          </a:p>
        </p:txBody>
      </p:sp>
      <p:pic>
        <p:nvPicPr>
          <p:cNvPr id="894" name="Google Shape;894;p104"/>
          <p:cNvPicPr preferRelativeResize="0"/>
          <p:nvPr/>
        </p:nvPicPr>
        <p:blipFill rotWithShape="1">
          <a:blip r:embed="rId3">
            <a:alphaModFix/>
          </a:blip>
          <a:srcRect b="0" l="9204" r="9196" t="0"/>
          <a:stretch/>
        </p:blipFill>
        <p:spPr>
          <a:xfrm rot="8">
            <a:off x="4420750" y="2765377"/>
            <a:ext cx="1939371" cy="2353521"/>
          </a:xfrm>
          <a:prstGeom prst="rect">
            <a:avLst/>
          </a:prstGeom>
          <a:noFill/>
          <a:ln>
            <a:noFill/>
          </a:ln>
        </p:spPr>
      </p:pic>
      <p:pic>
        <p:nvPicPr>
          <p:cNvPr id="895" name="Google Shape;895;p104">
            <a:hlinkClick r:id="rId4"/>
          </p:cNvPr>
          <p:cNvPicPr preferRelativeResize="0"/>
          <p:nvPr/>
        </p:nvPicPr>
        <p:blipFill rotWithShape="1">
          <a:blip r:embed="rId5">
            <a:alphaModFix/>
          </a:blip>
          <a:srcRect b="3402" l="0" r="0" t="3392"/>
          <a:stretch/>
        </p:blipFill>
        <p:spPr>
          <a:xfrm>
            <a:off x="6572350" y="2448375"/>
            <a:ext cx="2187475" cy="2591801"/>
          </a:xfrm>
          <a:prstGeom prst="rect">
            <a:avLst/>
          </a:prstGeom>
          <a:noFill/>
          <a:ln>
            <a:noFill/>
          </a:ln>
        </p:spPr>
      </p:pic>
      <p:sp>
        <p:nvSpPr>
          <p:cNvPr id="896" name="Google Shape;896;p104"/>
          <p:cNvSpPr txBox="1"/>
          <p:nvPr/>
        </p:nvSpPr>
        <p:spPr>
          <a:xfrm>
            <a:off x="420125" y="2658925"/>
            <a:ext cx="3788400" cy="2062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 sz="2400">
                <a:solidFill>
                  <a:srgbClr val="1F3A93"/>
                </a:solidFill>
                <a:latin typeface="Roboto"/>
                <a:ea typeface="Roboto"/>
                <a:cs typeface="Roboto"/>
                <a:sym typeface="Roboto"/>
              </a:rPr>
              <a:t>In 1946, she received the National Prize of Arts and Sciences from the Mexican Ministry of Public Education. </a:t>
            </a:r>
            <a:endParaRPr sz="2400">
              <a:solidFill>
                <a:srgbClr val="1F3A93"/>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05"/>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Georgia O’Keeffe</a:t>
            </a:r>
            <a:endParaRPr b="1">
              <a:solidFill>
                <a:srgbClr val="1F3A93"/>
              </a:solidFill>
              <a:latin typeface="Roboto Condensed"/>
              <a:ea typeface="Roboto Condensed"/>
              <a:cs typeface="Roboto Condensed"/>
              <a:sym typeface="Roboto Condensed"/>
            </a:endParaRPr>
          </a:p>
        </p:txBody>
      </p:sp>
      <p:cxnSp>
        <p:nvCxnSpPr>
          <p:cNvPr id="902" name="Google Shape;902;p105"/>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03" name="Google Shape;903;p105"/>
          <p:cNvSpPr txBox="1"/>
          <p:nvPr/>
        </p:nvSpPr>
        <p:spPr>
          <a:xfrm>
            <a:off x="406875" y="1250675"/>
            <a:ext cx="8187300" cy="1514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2400">
                <a:solidFill>
                  <a:srgbClr val="1F3A93"/>
                </a:solidFill>
                <a:latin typeface="Roboto"/>
                <a:ea typeface="Roboto"/>
                <a:cs typeface="Roboto"/>
                <a:sym typeface="Roboto"/>
              </a:rPr>
              <a:t>Known as the mother of American modernism, Georgia O’Keeffe challenged conventional styles by experimenting with abstract art. By the 1920s, she became famous for painting skyscrapers and oversized flowers.</a:t>
            </a:r>
            <a:endParaRPr>
              <a:latin typeface="Roboto"/>
              <a:ea typeface="Roboto"/>
              <a:cs typeface="Roboto"/>
              <a:sym typeface="Roboto"/>
            </a:endParaRPr>
          </a:p>
        </p:txBody>
      </p:sp>
      <p:pic>
        <p:nvPicPr>
          <p:cNvPr id="904" name="Google Shape;904;p105"/>
          <p:cNvPicPr preferRelativeResize="0"/>
          <p:nvPr/>
        </p:nvPicPr>
        <p:blipFill rotWithShape="1">
          <a:blip r:embed="rId3">
            <a:alphaModFix/>
          </a:blip>
          <a:srcRect b="0" l="8663" r="8671" t="0"/>
          <a:stretch/>
        </p:blipFill>
        <p:spPr>
          <a:xfrm rot="8">
            <a:off x="4420750" y="2765377"/>
            <a:ext cx="1939371" cy="2353521"/>
          </a:xfrm>
          <a:prstGeom prst="rect">
            <a:avLst/>
          </a:prstGeom>
          <a:noFill/>
          <a:ln>
            <a:noFill/>
          </a:ln>
        </p:spPr>
      </p:pic>
      <p:pic>
        <p:nvPicPr>
          <p:cNvPr id="905" name="Google Shape;905;p105">
            <a:hlinkClick r:id="rId4"/>
          </p:cNvPr>
          <p:cNvPicPr preferRelativeResize="0"/>
          <p:nvPr/>
        </p:nvPicPr>
        <p:blipFill rotWithShape="1">
          <a:blip r:embed="rId5">
            <a:alphaModFix/>
          </a:blip>
          <a:srcRect b="69" l="0" r="0" t="79"/>
          <a:stretch/>
        </p:blipFill>
        <p:spPr>
          <a:xfrm>
            <a:off x="6572350" y="2448375"/>
            <a:ext cx="2187475" cy="2591801"/>
          </a:xfrm>
          <a:prstGeom prst="rect">
            <a:avLst/>
          </a:prstGeom>
          <a:noFill/>
          <a:ln>
            <a:noFill/>
          </a:ln>
        </p:spPr>
      </p:pic>
      <p:sp>
        <p:nvSpPr>
          <p:cNvPr id="906" name="Google Shape;906;p105"/>
          <p:cNvSpPr txBox="1"/>
          <p:nvPr/>
        </p:nvSpPr>
        <p:spPr>
          <a:xfrm>
            <a:off x="420125" y="2658925"/>
            <a:ext cx="3788400" cy="1730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2400">
                <a:solidFill>
                  <a:srgbClr val="1F3A93"/>
                </a:solidFill>
                <a:latin typeface="Roboto"/>
                <a:ea typeface="Roboto"/>
                <a:cs typeface="Roboto"/>
                <a:sym typeface="Roboto"/>
              </a:rPr>
              <a:t>In 1977, she received the Presidential Medal of Freedom for her revolutionary artwork.</a:t>
            </a:r>
            <a:endParaRPr sz="2400">
              <a:solidFill>
                <a:srgbClr val="1F3A93"/>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06"/>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Yayoi Kusama</a:t>
            </a:r>
            <a:endParaRPr b="1">
              <a:solidFill>
                <a:srgbClr val="1F3A93"/>
              </a:solidFill>
              <a:latin typeface="Roboto Condensed"/>
              <a:ea typeface="Roboto Condensed"/>
              <a:cs typeface="Roboto Condensed"/>
              <a:sym typeface="Roboto Condensed"/>
            </a:endParaRPr>
          </a:p>
        </p:txBody>
      </p:sp>
      <p:cxnSp>
        <p:nvCxnSpPr>
          <p:cNvPr id="912" name="Google Shape;912;p106"/>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13" name="Google Shape;913;p106"/>
          <p:cNvSpPr txBox="1"/>
          <p:nvPr/>
        </p:nvSpPr>
        <p:spPr>
          <a:xfrm>
            <a:off x="406875" y="1250675"/>
            <a:ext cx="8187300" cy="1514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2400">
                <a:solidFill>
                  <a:srgbClr val="1F3A93"/>
                </a:solidFill>
                <a:latin typeface="Roboto"/>
                <a:ea typeface="Roboto"/>
                <a:cs typeface="Roboto"/>
                <a:sym typeface="Roboto"/>
              </a:rPr>
              <a:t>One of Japan’s most famous contemporary artists, Yayoi Kusama is living proof of art’s healing power. Living in New York, Kusama painted the polka dot patterns she saw in her hallucinations. </a:t>
            </a:r>
            <a:endParaRPr>
              <a:latin typeface="Roboto"/>
              <a:ea typeface="Roboto"/>
              <a:cs typeface="Roboto"/>
              <a:sym typeface="Roboto"/>
            </a:endParaRPr>
          </a:p>
        </p:txBody>
      </p:sp>
      <p:pic>
        <p:nvPicPr>
          <p:cNvPr id="914" name="Google Shape;914;p106"/>
          <p:cNvPicPr preferRelativeResize="0"/>
          <p:nvPr/>
        </p:nvPicPr>
        <p:blipFill rotWithShape="1">
          <a:blip r:embed="rId3">
            <a:alphaModFix/>
          </a:blip>
          <a:srcRect b="0" l="8928" r="8936" t="0"/>
          <a:stretch/>
        </p:blipFill>
        <p:spPr>
          <a:xfrm rot="7">
            <a:off x="4208525" y="2362027"/>
            <a:ext cx="2184025" cy="2650421"/>
          </a:xfrm>
          <a:prstGeom prst="rect">
            <a:avLst/>
          </a:prstGeom>
          <a:noFill/>
          <a:ln>
            <a:noFill/>
          </a:ln>
        </p:spPr>
      </p:pic>
      <p:pic>
        <p:nvPicPr>
          <p:cNvPr id="915" name="Google Shape;915;p106">
            <a:hlinkClick r:id="rId4"/>
          </p:cNvPr>
          <p:cNvPicPr preferRelativeResize="0"/>
          <p:nvPr/>
        </p:nvPicPr>
        <p:blipFill>
          <a:blip r:embed="rId5">
            <a:alphaModFix/>
          </a:blip>
          <a:stretch>
            <a:fillRect/>
          </a:stretch>
        </p:blipFill>
        <p:spPr>
          <a:xfrm>
            <a:off x="6572350" y="2334300"/>
            <a:ext cx="2283750" cy="2705875"/>
          </a:xfrm>
          <a:prstGeom prst="rect">
            <a:avLst/>
          </a:prstGeom>
          <a:noFill/>
          <a:ln>
            <a:noFill/>
          </a:ln>
        </p:spPr>
      </p:pic>
      <p:sp>
        <p:nvSpPr>
          <p:cNvPr id="916" name="Google Shape;916;p106"/>
          <p:cNvSpPr txBox="1"/>
          <p:nvPr/>
        </p:nvSpPr>
        <p:spPr>
          <a:xfrm>
            <a:off x="420125" y="2658925"/>
            <a:ext cx="3788400" cy="1730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 sz="2400">
                <a:solidFill>
                  <a:srgbClr val="1F3A93"/>
                </a:solidFill>
                <a:latin typeface="Roboto"/>
                <a:ea typeface="Roboto"/>
                <a:cs typeface="Roboto"/>
                <a:sym typeface="Roboto"/>
              </a:rPr>
              <a:t>These Infinity Net paintings, as she called them, pioneered the minimalist art movement.</a:t>
            </a:r>
            <a:endParaRPr sz="2400">
              <a:solidFill>
                <a:srgbClr val="1F3A93"/>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07"/>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Focus Artist: </a:t>
            </a:r>
            <a:r>
              <a:rPr b="1" lang="en">
                <a:solidFill>
                  <a:srgbClr val="1F3A93"/>
                </a:solidFill>
                <a:latin typeface="Roboto Condensed"/>
                <a:ea typeface="Roboto Condensed"/>
                <a:cs typeface="Roboto Condensed"/>
                <a:sym typeface="Roboto Condensed"/>
              </a:rPr>
              <a:t>Alma Thomas</a:t>
            </a:r>
            <a:endParaRPr b="1">
              <a:solidFill>
                <a:srgbClr val="1F3A93"/>
              </a:solidFill>
              <a:latin typeface="Roboto Condensed"/>
              <a:ea typeface="Roboto Condensed"/>
              <a:cs typeface="Roboto Condensed"/>
              <a:sym typeface="Roboto Condensed"/>
            </a:endParaRPr>
          </a:p>
        </p:txBody>
      </p:sp>
      <p:cxnSp>
        <p:nvCxnSpPr>
          <p:cNvPr id="922" name="Google Shape;922;p107"/>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23" name="Google Shape;923;p107"/>
          <p:cNvSpPr txBox="1"/>
          <p:nvPr/>
        </p:nvSpPr>
        <p:spPr>
          <a:xfrm>
            <a:off x="149125" y="1163500"/>
            <a:ext cx="5426700" cy="3648900"/>
          </a:xfrm>
          <a:prstGeom prst="rect">
            <a:avLst/>
          </a:prstGeom>
          <a:noFill/>
          <a:ln>
            <a:noFill/>
          </a:ln>
        </p:spPr>
        <p:txBody>
          <a:bodyPr anchorCtr="0" anchor="t" bIns="91425" lIns="91425" spcFirstLastPara="1" rIns="91425" wrap="square" tIns="91425">
            <a:spAutoFit/>
          </a:bodyPr>
          <a:lstStyle/>
          <a:p>
            <a:pPr indent="-228600" lvl="0" marL="228600" rtl="0" algn="l">
              <a:lnSpc>
                <a:spcPct val="90000"/>
              </a:lnSpc>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Thomas was born in Columbus, Georgia, the oldest of four girls.</a:t>
            </a:r>
            <a:endParaRPr sz="2400">
              <a:solidFill>
                <a:srgbClr val="1F3A93"/>
              </a:solidFill>
              <a:latin typeface="Roboto"/>
              <a:ea typeface="Roboto"/>
              <a:cs typeface="Roboto"/>
              <a:sym typeface="Roboto"/>
            </a:endParaRPr>
          </a:p>
          <a:p>
            <a:pPr indent="-2286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 In 1907, her family moved to Washington, D.C., seeking relief from the racial violence in the South. </a:t>
            </a:r>
            <a:endParaRPr sz="2400">
              <a:solidFill>
                <a:srgbClr val="1F3A93"/>
              </a:solidFill>
              <a:latin typeface="Roboto"/>
              <a:ea typeface="Roboto"/>
              <a:cs typeface="Roboto"/>
              <a:sym typeface="Roboto"/>
            </a:endParaRPr>
          </a:p>
          <a:p>
            <a:pPr indent="-2286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Though segregated, the nation’s capital still offered more opportunities for African Americans than most cities in those years.</a:t>
            </a:r>
            <a:endParaRPr sz="2400">
              <a:solidFill>
                <a:srgbClr val="1F3A93"/>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924" name="Google Shape;924;p107">
            <a:hlinkClick r:id="rId3"/>
          </p:cNvPr>
          <p:cNvPicPr preferRelativeResize="0"/>
          <p:nvPr/>
        </p:nvPicPr>
        <p:blipFill rotWithShape="1">
          <a:blip r:embed="rId4">
            <a:alphaModFix/>
          </a:blip>
          <a:srcRect b="0" l="0" r="0" t="0"/>
          <a:stretch/>
        </p:blipFill>
        <p:spPr>
          <a:xfrm rot="7">
            <a:off x="5641826" y="1253352"/>
            <a:ext cx="2847450" cy="345551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08"/>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Alma Thomas</a:t>
            </a:r>
            <a:endParaRPr b="1">
              <a:solidFill>
                <a:srgbClr val="1F3A93"/>
              </a:solidFill>
              <a:latin typeface="Roboto Condensed"/>
              <a:ea typeface="Roboto Condensed"/>
              <a:cs typeface="Roboto Condensed"/>
              <a:sym typeface="Roboto Condensed"/>
            </a:endParaRPr>
          </a:p>
        </p:txBody>
      </p:sp>
      <p:cxnSp>
        <p:nvCxnSpPr>
          <p:cNvPr id="930" name="Google Shape;930;p108"/>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pic>
        <p:nvPicPr>
          <p:cNvPr descr="https://lh3.googleusercontent.com/ceTa0lBDGexvXuq_Yg6RBMM0xRhUHBZISgCIBrtsLTtIm5klwJr44Xn0eHo0DlALb8F8EWwWH8EIm5rS4KU47TRX7e_1UoUOWNo193D8jvfkJZr810i1eQnlf6P1F0l583A3jrAFM5zMe5Yyi40-cf82mw=s2048" id="931" name="Google Shape;931;p108"/>
          <p:cNvPicPr preferRelativeResize="0"/>
          <p:nvPr/>
        </p:nvPicPr>
        <p:blipFill rotWithShape="1">
          <a:blip r:embed="rId3">
            <a:alphaModFix/>
          </a:blip>
          <a:srcRect b="0" l="0" r="0" t="0"/>
          <a:stretch/>
        </p:blipFill>
        <p:spPr>
          <a:xfrm>
            <a:off x="7707113" y="4003505"/>
            <a:ext cx="1324244" cy="967717"/>
          </a:xfrm>
          <a:prstGeom prst="rect">
            <a:avLst/>
          </a:prstGeom>
          <a:noFill/>
          <a:ln>
            <a:noFill/>
          </a:ln>
        </p:spPr>
      </p:pic>
      <p:sp>
        <p:nvSpPr>
          <p:cNvPr id="932" name="Google Shape;932;p108"/>
          <p:cNvSpPr txBox="1"/>
          <p:nvPr/>
        </p:nvSpPr>
        <p:spPr>
          <a:xfrm>
            <a:off x="149125" y="1163500"/>
            <a:ext cx="5296200" cy="3950700"/>
          </a:xfrm>
          <a:prstGeom prst="rect">
            <a:avLst/>
          </a:prstGeom>
          <a:noFill/>
          <a:ln>
            <a:noFill/>
          </a:ln>
        </p:spPr>
        <p:txBody>
          <a:bodyPr anchorCtr="0" anchor="t" bIns="91425" lIns="91425" spcFirstLastPara="1" rIns="91425" wrap="square" tIns="91425">
            <a:spAutoFit/>
          </a:bodyPr>
          <a:lstStyle/>
          <a:p>
            <a:pPr indent="-266700" lvl="0" marL="228600" rtl="0" algn="l">
              <a:lnSpc>
                <a:spcPct val="90000"/>
              </a:lnSpc>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As a girl, Thomas dreamed of being an architect and building bridges, but there were few women architects a century ago. </a:t>
            </a:r>
            <a:endParaRPr sz="2400">
              <a:solidFill>
                <a:srgbClr val="1F3A93"/>
              </a:solidFill>
              <a:latin typeface="Roboto"/>
              <a:ea typeface="Roboto"/>
              <a:cs typeface="Roboto"/>
              <a:sym typeface="Roboto"/>
            </a:endParaRPr>
          </a:p>
          <a:p>
            <a:pPr indent="-2667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Instead, she attended Howard University, (HBCU) becoming its first fine arts graduate in 1924.</a:t>
            </a:r>
            <a:endParaRPr sz="1200">
              <a:solidFill>
                <a:srgbClr val="1F3A93"/>
              </a:solidFill>
              <a:latin typeface="Roboto"/>
              <a:ea typeface="Roboto"/>
              <a:cs typeface="Roboto"/>
              <a:sym typeface="Roboto"/>
            </a:endParaRPr>
          </a:p>
          <a:p>
            <a:pPr indent="-2667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 In 1924, Thomas began a 35 year career teaching art at a D.C. junior high school. </a:t>
            </a:r>
            <a:endParaRPr sz="1200">
              <a:solidFill>
                <a:srgbClr val="1F3A93"/>
              </a:solidFill>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pic>
        <p:nvPicPr>
          <p:cNvPr id="933" name="Google Shape;933;p108">
            <a:hlinkClick r:id="rId4"/>
          </p:cNvPr>
          <p:cNvPicPr preferRelativeResize="0"/>
          <p:nvPr/>
        </p:nvPicPr>
        <p:blipFill rotWithShape="1">
          <a:blip r:embed="rId5">
            <a:alphaModFix/>
          </a:blip>
          <a:srcRect b="0" l="0" r="0" t="0"/>
          <a:stretch/>
        </p:blipFill>
        <p:spPr>
          <a:xfrm rot="-318">
            <a:off x="5584498" y="1318686"/>
            <a:ext cx="3247800" cy="3240300"/>
          </a:xfrm>
          <a:prstGeom prst="rect">
            <a:avLst/>
          </a:prstGeom>
          <a:noFill/>
          <a:ln>
            <a:noFill/>
          </a:ln>
        </p:spPr>
      </p:pic>
      <p:sp>
        <p:nvSpPr>
          <p:cNvPr id="934" name="Google Shape;934;p108"/>
          <p:cNvSpPr txBox="1"/>
          <p:nvPr/>
        </p:nvSpPr>
        <p:spPr>
          <a:xfrm>
            <a:off x="5507100" y="4542850"/>
            <a:ext cx="33951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solidFill>
                  <a:srgbClr val="1F3A93"/>
                </a:solidFill>
                <a:latin typeface="Roboto"/>
                <a:ea typeface="Roboto"/>
                <a:cs typeface="Roboto"/>
                <a:sym typeface="Roboto"/>
              </a:rPr>
              <a:t>Apollo 12 ‘Splash Down</a:t>
            </a:r>
            <a:endParaRPr>
              <a:solidFill>
                <a:srgbClr val="1F3A93"/>
              </a:solidFill>
              <a:latin typeface="Roboto"/>
              <a:ea typeface="Roboto"/>
              <a:cs typeface="Roboto"/>
              <a:sym typeface="Robot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0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Alma Thomas</a:t>
            </a:r>
            <a:endParaRPr b="1">
              <a:solidFill>
                <a:srgbClr val="1F3A93"/>
              </a:solidFill>
              <a:latin typeface="Roboto Condensed"/>
              <a:ea typeface="Roboto Condensed"/>
              <a:cs typeface="Roboto Condensed"/>
              <a:sym typeface="Roboto Condensed"/>
            </a:endParaRPr>
          </a:p>
        </p:txBody>
      </p:sp>
      <p:cxnSp>
        <p:nvCxnSpPr>
          <p:cNvPr id="940" name="Google Shape;940;p10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41" name="Google Shape;941;p109"/>
          <p:cNvSpPr txBox="1"/>
          <p:nvPr/>
        </p:nvSpPr>
        <p:spPr>
          <a:xfrm>
            <a:off x="149125" y="1163500"/>
            <a:ext cx="5296200" cy="3765900"/>
          </a:xfrm>
          <a:prstGeom prst="rect">
            <a:avLst/>
          </a:prstGeom>
          <a:noFill/>
          <a:ln>
            <a:noFill/>
          </a:ln>
        </p:spPr>
        <p:txBody>
          <a:bodyPr anchorCtr="0" anchor="t" bIns="91425" lIns="91425" spcFirstLastPara="1" rIns="91425" wrap="square" tIns="91425">
            <a:spAutoFit/>
          </a:bodyPr>
          <a:lstStyle/>
          <a:p>
            <a:pPr indent="-177800" lvl="0" marL="228600" rtl="0" algn="l">
              <a:lnSpc>
                <a:spcPct val="90000"/>
              </a:lnSpc>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Though Alma’s earlier art was realistic, it wasn’t until she retired from teaching that she was able to concentrate on art full time and develop her signature style</a:t>
            </a:r>
            <a:endParaRPr sz="1600">
              <a:solidFill>
                <a:srgbClr val="1F3A93"/>
              </a:solidFill>
              <a:latin typeface="Roboto"/>
              <a:ea typeface="Roboto"/>
              <a:cs typeface="Roboto"/>
              <a:sym typeface="Roboto"/>
            </a:endParaRPr>
          </a:p>
          <a:p>
            <a:pPr indent="-1778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She debuted her abstract work in an exhibition at Howard 1966, at the age of 75. </a:t>
            </a:r>
            <a:endParaRPr sz="2400">
              <a:solidFill>
                <a:srgbClr val="1F3A93"/>
              </a:solidFill>
              <a:latin typeface="Roboto"/>
              <a:ea typeface="Roboto"/>
              <a:cs typeface="Roboto"/>
              <a:sym typeface="Roboto"/>
            </a:endParaRPr>
          </a:p>
          <a:p>
            <a:pPr indent="-1778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Thomas’ abstractions have been compared with Byzantine mosaics</a:t>
            </a:r>
            <a:endParaRPr sz="1600">
              <a:solidFill>
                <a:srgbClr val="1F3A93"/>
              </a:solidFill>
              <a:latin typeface="Roboto"/>
              <a:ea typeface="Roboto"/>
              <a:cs typeface="Roboto"/>
              <a:sym typeface="Roboto"/>
            </a:endParaRPr>
          </a:p>
        </p:txBody>
      </p:sp>
      <p:pic>
        <p:nvPicPr>
          <p:cNvPr id="942" name="Google Shape;942;p109"/>
          <p:cNvPicPr preferRelativeResize="0"/>
          <p:nvPr/>
        </p:nvPicPr>
        <p:blipFill rotWithShape="1">
          <a:blip r:embed="rId3">
            <a:alphaModFix/>
          </a:blip>
          <a:srcRect b="4650" l="0" r="0" t="1970"/>
          <a:stretch/>
        </p:blipFill>
        <p:spPr>
          <a:xfrm rot="7">
            <a:off x="5507100" y="1416678"/>
            <a:ext cx="3125999" cy="3063919"/>
          </a:xfrm>
          <a:prstGeom prst="rect">
            <a:avLst/>
          </a:prstGeom>
          <a:noFill/>
          <a:ln>
            <a:noFill/>
          </a:ln>
        </p:spPr>
      </p:pic>
      <p:sp>
        <p:nvSpPr>
          <p:cNvPr id="943" name="Google Shape;943;p109"/>
          <p:cNvSpPr txBox="1"/>
          <p:nvPr/>
        </p:nvSpPr>
        <p:spPr>
          <a:xfrm>
            <a:off x="5507100" y="4542850"/>
            <a:ext cx="33951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solidFill>
                  <a:srgbClr val="1F3A93"/>
                </a:solidFill>
                <a:latin typeface="Roboto"/>
                <a:ea typeface="Roboto"/>
                <a:cs typeface="Roboto"/>
                <a:sym typeface="Roboto"/>
              </a:rPr>
              <a:t>Wind Dancing with Spring Flowers</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110"/>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Alma Thomas</a:t>
            </a:r>
            <a:endParaRPr b="1">
              <a:solidFill>
                <a:srgbClr val="1F3A93"/>
              </a:solidFill>
              <a:latin typeface="Roboto Condensed"/>
              <a:ea typeface="Roboto Condensed"/>
              <a:cs typeface="Roboto Condensed"/>
              <a:sym typeface="Roboto Condensed"/>
            </a:endParaRPr>
          </a:p>
        </p:txBody>
      </p:sp>
      <p:cxnSp>
        <p:nvCxnSpPr>
          <p:cNvPr id="949" name="Google Shape;949;p110"/>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950" name="Google Shape;950;p110"/>
          <p:cNvSpPr txBox="1"/>
          <p:nvPr/>
        </p:nvSpPr>
        <p:spPr>
          <a:xfrm>
            <a:off x="409575" y="1372300"/>
            <a:ext cx="5296200" cy="3305100"/>
          </a:xfrm>
          <a:prstGeom prst="rect">
            <a:avLst/>
          </a:prstGeom>
          <a:noFill/>
          <a:ln>
            <a:noFill/>
          </a:ln>
        </p:spPr>
        <p:txBody>
          <a:bodyPr anchorCtr="0" anchor="t" bIns="91425" lIns="91425" spcFirstLastPara="1" rIns="91425" wrap="square" tIns="91425">
            <a:spAutoFit/>
          </a:bodyPr>
          <a:lstStyle/>
          <a:p>
            <a:pPr indent="-266700" lvl="0" marL="228600" rtl="0" algn="l">
              <a:lnSpc>
                <a:spcPct val="90000"/>
              </a:lnSpc>
              <a:spcBef>
                <a:spcPts val="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Thomas became an important role model for women, African Americans, and older artists. </a:t>
            </a:r>
            <a:endParaRPr sz="2400">
              <a:solidFill>
                <a:srgbClr val="1F3A93"/>
              </a:solidFill>
              <a:latin typeface="Roboto"/>
              <a:ea typeface="Roboto"/>
              <a:cs typeface="Roboto"/>
              <a:sym typeface="Roboto"/>
            </a:endParaRPr>
          </a:p>
          <a:p>
            <a:pPr indent="-266700" lvl="0" marL="228600" rtl="0" algn="l">
              <a:lnSpc>
                <a:spcPct val="90000"/>
              </a:lnSpc>
              <a:spcBef>
                <a:spcPts val="1000"/>
              </a:spcBef>
              <a:spcAft>
                <a:spcPts val="0"/>
              </a:spcAft>
              <a:buClr>
                <a:srgbClr val="1F3A93"/>
              </a:buClr>
              <a:buSzPts val="2400"/>
              <a:buFont typeface="Roboto"/>
              <a:buChar char="•"/>
            </a:pPr>
            <a:r>
              <a:rPr lang="en" sz="2400">
                <a:solidFill>
                  <a:srgbClr val="1F3A93"/>
                </a:solidFill>
                <a:latin typeface="Roboto"/>
                <a:ea typeface="Roboto"/>
                <a:cs typeface="Roboto"/>
                <a:sym typeface="Roboto"/>
              </a:rPr>
              <a:t>She was the first African American woman to have a solo exhibition at New York’s Whitney Museum of American Art, and she exhibited her paintings at the White House three times.”</a:t>
            </a:r>
            <a:endParaRPr sz="1200">
              <a:solidFill>
                <a:srgbClr val="1F3A93"/>
              </a:solidFill>
              <a:latin typeface="Roboto"/>
              <a:ea typeface="Roboto"/>
              <a:cs typeface="Roboto"/>
              <a:sym typeface="Roboto"/>
            </a:endParaRPr>
          </a:p>
        </p:txBody>
      </p:sp>
      <p:pic>
        <p:nvPicPr>
          <p:cNvPr id="951" name="Google Shape;951;p110"/>
          <p:cNvPicPr preferRelativeResize="0"/>
          <p:nvPr/>
        </p:nvPicPr>
        <p:blipFill rotWithShape="1">
          <a:blip r:embed="rId3">
            <a:alphaModFix/>
          </a:blip>
          <a:srcRect b="0" l="700" r="-700" t="0"/>
          <a:stretch/>
        </p:blipFill>
        <p:spPr>
          <a:xfrm rot="3">
            <a:off x="5741650" y="1641077"/>
            <a:ext cx="3310224" cy="2479722"/>
          </a:xfrm>
          <a:prstGeom prst="rect">
            <a:avLst/>
          </a:prstGeom>
          <a:noFill/>
          <a:ln>
            <a:noFill/>
          </a:ln>
        </p:spPr>
      </p:pic>
      <p:sp>
        <p:nvSpPr>
          <p:cNvPr id="952" name="Google Shape;952;p110"/>
          <p:cNvSpPr txBox="1"/>
          <p:nvPr/>
        </p:nvSpPr>
        <p:spPr>
          <a:xfrm>
            <a:off x="5659350" y="4120800"/>
            <a:ext cx="33102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a:solidFill>
                  <a:srgbClr val="1F3A93"/>
                </a:solidFill>
                <a:latin typeface="Roboto"/>
                <a:ea typeface="Roboto"/>
                <a:cs typeface="Roboto"/>
                <a:sym typeface="Roboto"/>
              </a:rPr>
              <a:t>Breeze Rustling Through Fall Flowers, 1968</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