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5"/>
    <p:sldMasterId id="2147483681" r:id="rId6"/>
    <p:sldMasterId id="214748368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Lst>
  <p:sldSz cy="5143500" cx="9144000"/>
  <p:notesSz cx="6858000" cy="9144000"/>
  <p:embeddedFontLst>
    <p:embeddedFont>
      <p:font typeface="Raleway"/>
      <p:regular r:id="rId97"/>
      <p:bold r:id="rId98"/>
      <p:italic r:id="rId99"/>
      <p:boldItalic r:id="rId100"/>
    </p:embeddedFont>
    <p:embeddedFont>
      <p:font typeface="Roboto"/>
      <p:regular r:id="rId101"/>
      <p:bold r:id="rId102"/>
      <p:italic r:id="rId103"/>
      <p:boldItalic r:id="rId104"/>
    </p:embeddedFont>
    <p:embeddedFont>
      <p:font typeface="Montserrat"/>
      <p:regular r:id="rId105"/>
      <p:bold r:id="rId106"/>
      <p:italic r:id="rId107"/>
      <p:boldItalic r:id="rId108"/>
    </p:embeddedFont>
    <p:embeddedFont>
      <p:font typeface="Google Sans"/>
      <p:regular r:id="rId109"/>
      <p:bold r:id="rId110"/>
      <p:italic r:id="rId111"/>
      <p:boldItalic r:id="rId112"/>
    </p:embeddedFont>
    <p:embeddedFont>
      <p:font typeface="Roboto Condensed"/>
      <p:regular r:id="rId113"/>
      <p:bold r:id="rId114"/>
      <p:italic r:id="rId115"/>
      <p:boldItalic r:id="rId116"/>
    </p:embeddedFont>
    <p:embeddedFont>
      <p:font typeface="Raleway Medium"/>
      <p:regular r:id="rId117"/>
      <p:bold r:id="rId118"/>
      <p:italic r:id="rId119"/>
      <p:boldItalic r:id="rId1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A417B2A-1644-4521-B406-453657B67E1B}">
  <a:tblStyle styleId="{2A417B2A-1644-4521-B406-453657B67E1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Montserrat-italic.fntdata"/><Relationship Id="rId106" Type="http://schemas.openxmlformats.org/officeDocument/2006/relationships/font" Target="fonts/Montserrat-bold.fntdata"/><Relationship Id="rId105" Type="http://schemas.openxmlformats.org/officeDocument/2006/relationships/font" Target="fonts/Montserrat-regular.fntdata"/><Relationship Id="rId104" Type="http://schemas.openxmlformats.org/officeDocument/2006/relationships/font" Target="fonts/Roboto-boldItalic.fntdata"/><Relationship Id="rId109" Type="http://schemas.openxmlformats.org/officeDocument/2006/relationships/font" Target="fonts/GoogleSans-regular.fntdata"/><Relationship Id="rId108" Type="http://schemas.openxmlformats.org/officeDocument/2006/relationships/font" Target="fonts/Montserrat-bold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Roboto-italic.fntdata"/><Relationship Id="rId102" Type="http://schemas.openxmlformats.org/officeDocument/2006/relationships/font" Target="fonts/Roboto-bold.fntdata"/><Relationship Id="rId101" Type="http://schemas.openxmlformats.org/officeDocument/2006/relationships/font" Target="fonts/Roboto-regular.fntdata"/><Relationship Id="rId100" Type="http://schemas.openxmlformats.org/officeDocument/2006/relationships/font" Target="fonts/Raleway-bold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120" Type="http://schemas.openxmlformats.org/officeDocument/2006/relationships/font" Target="fonts/RalewayMedium-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font" Target="fonts/Raleway-regular.fntdata"/><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font" Target="fonts/Raleway-italic.fntdata"/><Relationship Id="rId10" Type="http://schemas.openxmlformats.org/officeDocument/2006/relationships/slide" Target="slides/slide2.xml"/><Relationship Id="rId98" Type="http://schemas.openxmlformats.org/officeDocument/2006/relationships/font" Target="fonts/Raleway-bold.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font" Target="fonts/RalewayMedium-bold.fntdata"/><Relationship Id="rId117" Type="http://schemas.openxmlformats.org/officeDocument/2006/relationships/font" Target="fonts/RalewayMedium-regular.fntdata"/><Relationship Id="rId116" Type="http://schemas.openxmlformats.org/officeDocument/2006/relationships/font" Target="fonts/RobotoCondensed-boldItalic.fntdata"/><Relationship Id="rId115" Type="http://schemas.openxmlformats.org/officeDocument/2006/relationships/font" Target="fonts/RobotoCondensed-italic.fntdata"/><Relationship Id="rId119" Type="http://schemas.openxmlformats.org/officeDocument/2006/relationships/font" Target="fonts/RalewayMedium-italic.fntdata"/><Relationship Id="rId15" Type="http://schemas.openxmlformats.org/officeDocument/2006/relationships/slide" Target="slides/slide7.xml"/><Relationship Id="rId110" Type="http://schemas.openxmlformats.org/officeDocument/2006/relationships/font" Target="fonts/GoogleSans-bold.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RobotoCondensed-bold.fntdata"/><Relationship Id="rId18" Type="http://schemas.openxmlformats.org/officeDocument/2006/relationships/slide" Target="slides/slide10.xml"/><Relationship Id="rId113" Type="http://schemas.openxmlformats.org/officeDocument/2006/relationships/font" Target="fonts/RobotoCondensed-regular.fntdata"/><Relationship Id="rId112" Type="http://schemas.openxmlformats.org/officeDocument/2006/relationships/font" Target="fonts/GoogleSans-boldItalic.fntdata"/><Relationship Id="rId111" Type="http://schemas.openxmlformats.org/officeDocument/2006/relationships/font" Target="fonts/GoogleSans-italic.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l6EkmRClMvZRXLL3M-m7PKLItRNiT2li/view?usp=sharing" TargetMode="External"/><Relationship Id="rId3" Type="http://schemas.openxmlformats.org/officeDocument/2006/relationships/hyperlink" Target="https://www.newyorker.com/news/our-local-correspondents/when-cars-kill-pedestrians" TargetMode="External"/><Relationship Id="rId4" Type="http://schemas.openxmlformats.org/officeDocument/2006/relationships/hyperlink" Target="https://globaldesigningcities.org/wp-content/uploads/guides/global-street-design-guide.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TX_oOUnMwak&amp;t=251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9-Rn4BTpJ4hXCCC5tQktdHIWKHKNnYDi/view?usp=sharing" TargetMode="External"/><Relationship Id="rId3" Type="http://schemas.openxmlformats.org/officeDocument/2006/relationships/hyperlink" Target="https://docs.google.com/drawings/d/1t9gFb43lF6BSmlqXJzroOY-Ni6UBu2-lWSTv8ujmZxg/cop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ZpHgNYkPsGFXQGE6WR4ANRYcElX_FQG/view?usp=sharing" TargetMode="External"/><Relationship Id="rId3" Type="http://schemas.openxmlformats.org/officeDocument/2006/relationships/hyperlink" Target="https://drive.google.com/file/d/17S6wWp_b7jpmBymUVJtxYjk4EM-VMAat/view?usp=shar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l6EkmRClMvZRXLL3M-m7PKLItRNiT2li/view?usp=sharing" TargetMode="External"/><Relationship Id="rId3" Type="http://schemas.openxmlformats.org/officeDocument/2006/relationships/hyperlink" Target="https://www.newyorker.com/news/our-local-correspondents/when-cars-kill-pedestrian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designingcities.org/wp-content/uploads/guides/global-street-design-guide.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yorker.com/news/our-local-correspondents/when-cars-kill-pedestrian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fAH4uMDACwKDSBhiZiDc_OO6L_dTd-ch/view?usp=sharing"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tlmLSizaQxtKacJG3mA1UTGSGp3_oO3L/view?usp=sharing"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ZpHgNYkPsGFXQGE6WR4ANRYcElX_FQG/view?usp=sharing" TargetMode="External"/><Relationship Id="rId3" Type="http://schemas.openxmlformats.org/officeDocument/2006/relationships/hyperlink" Target="https://drive.google.com/file/d/17S6wWp_b7jpmBymUVJtxYjk4EM-VMAat/view?usp=sharin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novatorscompass.or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ZpHgNYkPsGFXQGE6WR4ANRYcElX_FQG/view?usp=sharing" TargetMode="External"/><Relationship Id="rId3" Type="http://schemas.openxmlformats.org/officeDocument/2006/relationships/hyperlink" Target="https://drive.google.com/file/d/17S6wWp_b7jpmBymUVJtxYjk4EM-VMAat/view?usp=sharing"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2VkHdbTrHrw"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om/CityBuilder-Subway-Entrances-Cardboard-Making/dp/B00HR0ARPO" TargetMode="External"/><Relationship Id="rId3" Type="http://schemas.openxmlformats.org/officeDocument/2006/relationships/hyperlink" Target="https://www.pinterest.com/pin/419749627759900628/"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NPv8QjRFaQc6o2jCllsYw3KLqHwSfohX/view?usp=sharing"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ZpHgNYkPsGFXQGE6WR4ANRYcElX_FQG/view?usp=sharing" TargetMode="External"/><Relationship Id="rId3" Type="http://schemas.openxmlformats.org/officeDocument/2006/relationships/hyperlink" Target="https://drive.google.com/file/d/17S6wWp_b7jpmBymUVJtxYjk4EM-VMAat/view?usp=sharin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htsa.gov/road-safety/pedestrian-safety"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ZpHgNYkPsGFXQGE6WR4ANRYcElX_FQG/view?usp=sharing" TargetMode="External"/><Relationship Id="rId3" Type="http://schemas.openxmlformats.org/officeDocument/2006/relationships/hyperlink" Target="https://docs.google.com/document/d/1RElRJtP_1sDwvBl7FFnNny4sDTvlawJ8PjweaR_28yQ/edit?usp=sharing" TargetMode="External"/><Relationship Id="rId4" Type="http://schemas.openxmlformats.org/officeDocument/2006/relationships/hyperlink" Target="https://drive.google.com/file/d/17S6wWp_b7jpmBymUVJtxYjk4EM-VMAat/view?usp=sharing"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3a52215ba3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3a52215ba3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3c9023aa6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3c9023aa6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Optional: read the article provided here (</a:t>
            </a:r>
            <a:r>
              <a:rPr lang="en" u="sng">
                <a:solidFill>
                  <a:schemeClr val="hlink"/>
                </a:solidFill>
                <a:hlinkClick r:id="rId2"/>
              </a:rPr>
              <a:t>as pdf</a:t>
            </a:r>
            <a:r>
              <a:rPr lang="en">
                <a:solidFill>
                  <a:schemeClr val="dk1"/>
                </a:solidFill>
              </a:rPr>
              <a:t> or via the </a:t>
            </a:r>
            <a:r>
              <a:rPr lang="en" u="sng">
                <a:solidFill>
                  <a:schemeClr val="hlink"/>
                </a:solidFill>
                <a:hlinkClick r:id="rId3"/>
              </a:rPr>
              <a:t>website here</a:t>
            </a:r>
            <a:r>
              <a:rPr lang="en">
                <a:solidFill>
                  <a:schemeClr val="dk1"/>
                </a:solidFill>
              </a:rPr>
              <a:t>). Note: the article is long and the interactive are available in day 2.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 the video on the next slide to hear from families about pedestrian safety. </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4"/>
              </a:rPr>
              <a:t>Source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3a52215ba3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3a52215ba3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 the video to hear several stories of families who have lost family members due to traffic violence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3a52215ba3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3a52215ba3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a:t>
            </a:r>
            <a:r>
              <a:rPr lang="en">
                <a:solidFill>
                  <a:schemeClr val="dk1"/>
                </a:solidFill>
              </a:rPr>
              <a:t>definition</a:t>
            </a:r>
            <a:r>
              <a:rPr lang="en">
                <a:solidFill>
                  <a:schemeClr val="dk1"/>
                </a:solidFill>
              </a:rPr>
              <a:t> of </a:t>
            </a:r>
            <a:r>
              <a:rPr lang="en">
                <a:solidFill>
                  <a:schemeClr val="dk1"/>
                </a:solidFill>
              </a:rPr>
              <a:t>empathy</a:t>
            </a:r>
            <a:r>
              <a:rPr lang="en">
                <a:solidFill>
                  <a:schemeClr val="dk1"/>
                </a:solidFill>
              </a:rPr>
              <a:t> before moving on to the </a:t>
            </a:r>
            <a:r>
              <a:rPr lang="en">
                <a:solidFill>
                  <a:schemeClr val="dk1"/>
                </a:solidFill>
              </a:rPr>
              <a:t>activity</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3c9023aa6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3c9023aa6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different </a:t>
            </a:r>
            <a:r>
              <a:rPr lang="en">
                <a:solidFill>
                  <a:schemeClr val="dk1"/>
                </a:solidFill>
              </a:rPr>
              <a:t>types of pedestrians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that within the pedestrian population, there are many different types of people, some with additional needs.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Tell students that as they learn more about the pedestrian population, they should be thinking about specific subcategories of pedestrians for whom they want to design for.</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For example, a student may want to focus on someone who delivers food as a job</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Or children who walk to and from school each day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3c9023aa6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3c9023aa6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&amp; information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3c9023aa6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3c9023aa6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&amp; information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3c9023aa6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3c9023aa6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definition of empathy before moving on to the activity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3a52215ba3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3a52215ba3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Assign students to complete the top of their empathy map</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Maps can be printed at this link:</a:t>
            </a:r>
            <a:endParaRPr>
              <a:solidFill>
                <a:schemeClr val="dk1"/>
              </a:solidFill>
            </a:endParaRPr>
          </a:p>
          <a:p>
            <a:pPr indent="-298450" lvl="2" marL="1371600" rtl="0" algn="l">
              <a:spcBef>
                <a:spcPts val="0"/>
              </a:spcBef>
              <a:spcAft>
                <a:spcPts val="0"/>
              </a:spcAft>
              <a:buClr>
                <a:schemeClr val="dk1"/>
              </a:buClr>
              <a:buSzPts val="1100"/>
              <a:buAutoNum type="romanLcPeriod"/>
            </a:pPr>
            <a:r>
              <a:rPr lang="en" u="sng">
                <a:solidFill>
                  <a:srgbClr val="0097A7"/>
                </a:solidFill>
                <a:hlinkClick r:id="rId2">
                  <a:extLst>
                    <a:ext uri="{A12FA001-AC4F-418D-AE19-62706E023703}">
                      <ahyp:hlinkClr val="tx"/>
                    </a:ext>
                  </a:extLst>
                </a:hlinkClick>
              </a:rPr>
              <a:t>https://drive.google.com/file/d/19-Rn4BTpJ4hXCCC5tQktdHIWKHKNnYDi/view?usp=sharing</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 copy of a google draw version of the map is available at the following link if students are working from computers:</a:t>
            </a:r>
            <a:endParaRPr>
              <a:solidFill>
                <a:schemeClr val="dk1"/>
              </a:solidFill>
            </a:endParaRPr>
          </a:p>
          <a:p>
            <a:pPr indent="-298450" lvl="2" marL="1371600" rtl="0" algn="l">
              <a:spcBef>
                <a:spcPts val="0"/>
              </a:spcBef>
              <a:spcAft>
                <a:spcPts val="0"/>
              </a:spcAft>
              <a:buClr>
                <a:schemeClr val="dk1"/>
              </a:buClr>
              <a:buSzPts val="1100"/>
              <a:buAutoNum type="romanLcPeriod"/>
            </a:pPr>
            <a:r>
              <a:rPr lang="en" u="sng">
                <a:solidFill>
                  <a:srgbClr val="0097A7"/>
                </a:solidFill>
                <a:hlinkClick r:id="rId3">
                  <a:extLst>
                    <a:ext uri="{A12FA001-AC4F-418D-AE19-62706E023703}">
                      <ahyp:hlinkClr val="tx"/>
                    </a:ext>
                  </a:extLst>
                </a:hlinkClick>
              </a:rPr>
              <a:t>https://docs.google.com/drawings/d/1t9gFb43lF6BSmlqXJzroOY-Ni6UBu2-lWSTv8ujmZxg/copy</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3a52215ba3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3a52215ba3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3a52215ba3_0_1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3a52215ba3_0_1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3a52215ba3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3a52215ba3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3a52215ba3_0_1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3a52215ba3_0_1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3a52215ba3_0_1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3a52215ba3_0_1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3a52215ba3_0_1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3a52215ba3_0_1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3a52215ba3_0_1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3a52215ba3_0_1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3a52215ba3_0_1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3a52215ba3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3a52215ba3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3a52215ba3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Show students this example empathy map and discuss each of the options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3bab0cd97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3bab0cd97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who is involved in this challenge? Design thinking is best when people are at the center. Who are the </a:t>
            </a:r>
            <a:r>
              <a:rPr lang="en">
                <a:solidFill>
                  <a:schemeClr val="dk1"/>
                </a:solidFill>
              </a:rPr>
              <a:t>people</a:t>
            </a:r>
            <a:r>
              <a:rPr lang="en">
                <a:solidFill>
                  <a:schemeClr val="dk1"/>
                </a:solidFill>
              </a:rPr>
              <a:t> at the center of this challenge?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Hae students complete this section of the </a:t>
            </a:r>
            <a:r>
              <a:rPr lang="en" u="sng">
                <a:solidFill>
                  <a:schemeClr val="hlink"/>
                </a:solidFill>
                <a:hlinkClick r:id="rId2"/>
              </a:rPr>
              <a:t>Innovators Compass handout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3a52215ba3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3a52215ba3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3a52215ba3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3a52215ba3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3a52215ba3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3a52215ba3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3a52215ba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3a52215ba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3a52215ba3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3a52215ba3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an overarching goal for this lesson.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3a52215ba3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13a52215ba3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Optional: r</a:t>
            </a:r>
            <a:r>
              <a:rPr lang="en">
                <a:solidFill>
                  <a:schemeClr val="dk1"/>
                </a:solidFill>
              </a:rPr>
              <a:t>ead the article provided here (</a:t>
            </a:r>
            <a:r>
              <a:rPr lang="en" u="sng">
                <a:solidFill>
                  <a:schemeClr val="hlink"/>
                </a:solidFill>
                <a:hlinkClick r:id="rId2"/>
              </a:rPr>
              <a:t>as pdf</a:t>
            </a:r>
            <a:r>
              <a:rPr lang="en">
                <a:solidFill>
                  <a:schemeClr val="dk1"/>
                </a:solidFill>
              </a:rPr>
              <a:t> or via the </a:t>
            </a:r>
            <a:r>
              <a:rPr lang="en" u="sng">
                <a:solidFill>
                  <a:schemeClr val="hlink"/>
                </a:solidFill>
                <a:hlinkClick r:id="rId3"/>
              </a:rPr>
              <a:t>website here</a:t>
            </a:r>
            <a:r>
              <a:rPr lang="en">
                <a:solidFill>
                  <a:schemeClr val="dk1"/>
                </a:solidFill>
              </a:rPr>
              <a:t>) and discuss the information on the following slides. The website has interactive slides that have been reproduced on the following slides.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3a52215ba3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3a52215ba3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Access the website from the pdf linked on the previous slide to use an interactive map of New York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3c9023aa6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3c9023aa6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Share the </a:t>
            </a:r>
            <a:r>
              <a:rPr lang="en">
                <a:solidFill>
                  <a:schemeClr val="dk1"/>
                </a:solidFill>
              </a:rPr>
              <a:t>quote</a:t>
            </a:r>
            <a:r>
              <a:rPr lang="en">
                <a:solidFill>
                  <a:schemeClr val="dk1"/>
                </a:solidFill>
              </a:rPr>
              <a:t> on this slides and talk about the different types of </a:t>
            </a:r>
            <a:r>
              <a:rPr lang="en">
                <a:solidFill>
                  <a:schemeClr val="dk1"/>
                </a:solidFill>
              </a:rPr>
              <a:t>pedestrians</a:t>
            </a:r>
            <a:r>
              <a:rPr lang="en">
                <a:solidFill>
                  <a:schemeClr val="dk1"/>
                </a:solidFill>
              </a:rPr>
              <a:t>. </a:t>
            </a:r>
            <a:r>
              <a:rPr lang="en" u="sng">
                <a:solidFill>
                  <a:schemeClr val="hlink"/>
                </a:solidFill>
                <a:hlinkClick r:id="rId2"/>
              </a:rPr>
              <a:t>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3c9023aa6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3c9023aa6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Share this information about the image on this slide:</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Sidewalks play a vital role in city life. As a conduit for pedestrian movement and access, they enhance connectivity and promote walking. As public spaces, sidewalks serve as the front steps to the city, activating streets socially and economically. Safe, accessible, and well-maintained sidewalks are a fundamental and necessary investment for cities, and have been shown to enhance general public health and maximize social capital.</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Just as roadway expansions and improvements have historically enhanced travel for motorists, superior sidewalk design can encourage walking by making it more attractive. Curb cuts for vehicle access should be limited in areas with high pedestrian volumes, and when unavoidable, they must maintain accessible levels, slopes, and clear path minimums.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&amp; information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3c9023aa6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13c9023aa6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3c9023aa6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3c9023aa6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3c9023aa6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3c9023aa6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3c9023aa60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13c9023aa60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Global Street Design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3a52215ba3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13a52215ba3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a:t>
            </a:r>
            <a:r>
              <a:rPr lang="en">
                <a:solidFill>
                  <a:schemeClr val="dk1"/>
                </a:solidFill>
              </a:rPr>
              <a:t>interactive</a:t>
            </a:r>
            <a:r>
              <a:rPr lang="en">
                <a:solidFill>
                  <a:schemeClr val="dk1"/>
                </a:solidFill>
              </a:rPr>
              <a:t> section of the </a:t>
            </a:r>
            <a:r>
              <a:rPr lang="en">
                <a:solidFill>
                  <a:schemeClr val="dk1"/>
                </a:solidFill>
              </a:rPr>
              <a:t>website</a:t>
            </a:r>
            <a:r>
              <a:rPr lang="en">
                <a:solidFill>
                  <a:schemeClr val="dk1"/>
                </a:solidFill>
              </a:rPr>
              <a:t>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a52215ba3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3a52215ba3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3a52215ba3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3a52215ba3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3a52215ba3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3a52215ba3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3a52215ba3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13a52215ba3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3a52215ba3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13a52215ba3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3a52215ba3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13a52215ba3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13a52215ba3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13a52215ba3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3a52215ba3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13a52215ba3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images on this slide are taken from the interactive section of the website article - </a:t>
            </a:r>
            <a:r>
              <a:rPr lang="en" u="sng">
                <a:solidFill>
                  <a:schemeClr val="hlink"/>
                </a:solidFill>
                <a:hlinkClick r:id="rId2"/>
              </a:rPr>
              <a:t>located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3a52215ba3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3a52215ba3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OPTIONAL: Access more information at the websites listed on this slide.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3a52215ba3_0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3a52215ba3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3bab0cd97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13bab0cd97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Show students the example how might we statements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5ab457f86a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5ab457f86a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 prototype for a solution to a real world </a:t>
            </a:r>
            <a:r>
              <a:rPr lang="en">
                <a:solidFill>
                  <a:schemeClr val="dk1"/>
                </a:solidFill>
              </a:rPr>
              <a:t>problem</a:t>
            </a:r>
            <a:r>
              <a:rPr lang="en">
                <a:solidFill>
                  <a:schemeClr val="dk1"/>
                </a:solidFill>
              </a:rPr>
              <a:t>.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3bab0cd97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13bab0cd97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13bab0cd97c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13bab0cd97c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this madlib approach to drafting a HMW statement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the </a:t>
            </a:r>
            <a:r>
              <a:rPr lang="en" u="sng">
                <a:solidFill>
                  <a:schemeClr val="hlink"/>
                </a:solidFill>
                <a:hlinkClick r:id="rId2"/>
              </a:rPr>
              <a:t>How Might We handout</a:t>
            </a:r>
            <a:r>
              <a:rPr lang="en">
                <a:solidFill>
                  <a:schemeClr val="dk1"/>
                </a:solidFill>
              </a:rPr>
              <a:t> for students to create their own how might we statement for the challenge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3a52215ba3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13a52215ba3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Students will rotate through the groups sharing what they learned about motion in the following order:</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13a52215ba3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13a52215ba3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what is happening in this challenge? What are the key issues of this </a:t>
            </a:r>
            <a:r>
              <a:rPr lang="en">
                <a:solidFill>
                  <a:schemeClr val="dk1"/>
                </a:solidFill>
              </a:rPr>
              <a:t>challenge</a:t>
            </a:r>
            <a:r>
              <a:rPr lang="en">
                <a:solidFill>
                  <a:schemeClr val="dk1"/>
                </a:solidFill>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Hae students complete this section of the </a:t>
            </a:r>
            <a:r>
              <a:rPr lang="en" u="sng">
                <a:solidFill>
                  <a:schemeClr val="hlink"/>
                </a:solidFill>
                <a:hlinkClick r:id="rId2"/>
              </a:rPr>
              <a:t>Innovators Compass handout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13a52215ba3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13a52215ba3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3a52215ba3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13a52215ba3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13a52215ba3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13a52215ba3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13a52215ba3_0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13a52215ba3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an overarching goal for this lesson. </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13a52215ba3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13a52215ba3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the activity for this lesson: Crazy 8 design sprint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Pass out a piece of paper that students can divide into 8 sections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13bab0cd97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13bab0cd97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Before explaining the instructions to students, reinforce the concepts of show don’t tell and explain that they need to keep this in mind for the activity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3a52215ba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3a52215ba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a:t>
            </a:r>
            <a:r>
              <a:rPr lang="en">
                <a:solidFill>
                  <a:schemeClr val="dk1"/>
                </a:solidFill>
              </a:rPr>
              <a:t>design</a:t>
            </a:r>
            <a:r>
              <a:rPr lang="en">
                <a:solidFill>
                  <a:schemeClr val="dk1"/>
                </a:solidFill>
              </a:rPr>
              <a:t> thinking and play the video to learn more about the design thinking process.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Innovators Compass was created by Ela Ben-Ur. You can learn more at </a:t>
            </a:r>
            <a:r>
              <a:rPr lang="en" u="sng">
                <a:solidFill>
                  <a:schemeClr val="hlink"/>
                </a:solidFill>
                <a:hlinkClick r:id="rId2"/>
              </a:rPr>
              <a:t>innovatorscompass.org</a:t>
            </a:r>
            <a:r>
              <a:rPr lang="en">
                <a:solidFill>
                  <a:schemeClr val="dk1"/>
                </a:solidFill>
              </a:rPr>
              <a:t>. </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13bab0cd97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13bab0cd97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3a52215ba3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13a52215ba3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Give students post-it sticky notes to complete the Goal Jam activity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place each crazy 8 solution on it’s own sticky note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3bab0cd97c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13bab0cd97c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Have students line the sticky notes in a horizontal line based on how possible the solution is</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this is a personal </a:t>
            </a:r>
            <a:r>
              <a:rPr lang="en">
                <a:solidFill>
                  <a:schemeClr val="dk1"/>
                </a:solidFill>
              </a:rPr>
              <a:t>preference</a:t>
            </a:r>
            <a:r>
              <a:rPr lang="en">
                <a:solidFill>
                  <a:schemeClr val="dk1"/>
                </a:solidFill>
              </a:rPr>
              <a:t> so there is right or wrong order for the sticky notes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13bab0cd97c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13bab0cd97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Have students keep the sticky notes in the horizontal line but move them vertically based on how many people are affected by the solution </a:t>
            </a:r>
            <a:r>
              <a:rPr lang="en">
                <a:solidFill>
                  <a:schemeClr val="dk1"/>
                </a:solidFill>
              </a:rPr>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13bab0cd97c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13bab0cd97c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Have students put a star on the sticky notes they particularly like or think will work best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3bab0cd97c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13bab0cd97c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This process should have created a focus place for students to begin. The upper left quadrant will be solutions that students likes, will be more possible, and affect the most people.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13bab0cd97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13bab0cd97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what matters most in this challenge? What are the most </a:t>
            </a:r>
            <a:r>
              <a:rPr lang="en">
                <a:solidFill>
                  <a:schemeClr val="dk1"/>
                </a:solidFill>
              </a:rPr>
              <a:t>important</a:t>
            </a:r>
            <a:r>
              <a:rPr lang="en">
                <a:solidFill>
                  <a:schemeClr val="dk1"/>
                </a:solidFill>
              </a:rPr>
              <a:t> </a:t>
            </a:r>
            <a:r>
              <a:rPr lang="en">
                <a:solidFill>
                  <a:schemeClr val="dk1"/>
                </a:solidFill>
              </a:rPr>
              <a:t>factors</a:t>
            </a:r>
            <a:r>
              <a:rPr lang="en">
                <a:solidFill>
                  <a:schemeClr val="dk1"/>
                </a:solidFill>
              </a:rPr>
              <a:t> of this challenge?</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Hae students complete this section of the </a:t>
            </a:r>
            <a:r>
              <a:rPr lang="en" u="sng">
                <a:solidFill>
                  <a:schemeClr val="hlink"/>
                </a:solidFill>
                <a:hlinkClick r:id="rId2"/>
              </a:rPr>
              <a:t>Innovators Compass handout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Students can list their top solutions in the Principles section of their Innovator Compass handout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13a52215ba3_0_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13a52215ba3_0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3a52215ba3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13a52215ba3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13a52215ba3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13a52215ba3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a52215ba3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3a52215ba3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the compass discussed in the previous video.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13a52215ba3_0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13a52215ba3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an overarching goal for this lesson. </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13a52215ba3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13a52215ba3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Take a moment to review the prototype step in the design thinking process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u="sng">
                <a:solidFill>
                  <a:schemeClr val="hlink"/>
                </a:solidFill>
                <a:latin typeface="Roboto"/>
                <a:ea typeface="Roboto"/>
                <a:cs typeface="Roboto"/>
                <a:sym typeface="Roboto"/>
                <a:hlinkClick r:id="rId2"/>
              </a:rPr>
              <a:t>Image source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13bab0cd97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13bab0cd97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consider the importance of prototyping</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By practicing to build designs, you can learn a lot more than simply talking about a design!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u="sng">
                <a:solidFill>
                  <a:schemeClr val="hlink"/>
                </a:solidFill>
                <a:latin typeface="Roboto"/>
                <a:ea typeface="Roboto"/>
                <a:cs typeface="Roboto"/>
                <a:sym typeface="Roboto"/>
                <a:hlinkClick r:id="rId2"/>
              </a:rPr>
              <a:t>Image source</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u="sng">
                <a:solidFill>
                  <a:schemeClr val="hlink"/>
                </a:solidFill>
                <a:latin typeface="Roboto"/>
                <a:ea typeface="Roboto"/>
                <a:cs typeface="Roboto"/>
                <a:sym typeface="Roboto"/>
                <a:hlinkClick r:id="rId3"/>
              </a:rPr>
              <a:t>Image source </a:t>
            </a:r>
            <a:endParaRPr>
              <a:solidFill>
                <a:schemeClr val="dk1"/>
              </a:solidFill>
              <a:latin typeface="Roboto"/>
              <a:ea typeface="Roboto"/>
              <a:cs typeface="Roboto"/>
              <a:sym typeface="Roboto"/>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13bab0cd97c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13bab0cd97c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Facilitate a brief discussion about why failing is important in prototyping</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By failing you learn what doesn’t work so that the end product is something that WILL work and is the best product possible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13a52215ba3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13a52215ba3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Allow students ample time to build prototypes of their designs using cardboard.  This can be done over the course of several days!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Students can use the toolkit provided by the Global Street Design to add to their prototype (</a:t>
            </a:r>
            <a:r>
              <a:rPr lang="en" u="sng">
                <a:solidFill>
                  <a:schemeClr val="hlink"/>
                </a:solidFill>
                <a:hlinkClick r:id="rId2"/>
              </a:rPr>
              <a:t>click here</a:t>
            </a:r>
            <a:r>
              <a:rPr lang="en">
                <a:solidFill>
                  <a:schemeClr val="dk1"/>
                </a:solidFill>
              </a:rPr>
              <a:t> to access the pdf).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13bab0cd97c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13bab0cd97c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Review the challenge on the slide. Students can create their own solutions or work in small groups up to three students to create a solution.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13bab0cd97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13bab0cd97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what ways are there in this challenge? What are a few ways we can solve this </a:t>
            </a:r>
            <a:r>
              <a:rPr lang="en">
                <a:solidFill>
                  <a:schemeClr val="dk1"/>
                </a:solidFill>
              </a:rPr>
              <a:t>challenge</a:t>
            </a:r>
            <a:r>
              <a:rPr lang="en">
                <a:solidFill>
                  <a:schemeClr val="dk1"/>
                </a:solidFill>
              </a:rPr>
              <a:t>? </a:t>
            </a:r>
            <a:r>
              <a:rPr lang="en">
                <a:solidFill>
                  <a:schemeClr val="dk1"/>
                </a:solidFill>
              </a:rPr>
              <a:t>Challenges</a:t>
            </a:r>
            <a:r>
              <a:rPr lang="en">
                <a:solidFill>
                  <a:schemeClr val="dk1"/>
                </a:solidFill>
              </a:rPr>
              <a:t> don’t have only one solution but many so highlight a few solutions you have created.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Hae students complete this section of the </a:t>
            </a:r>
            <a:r>
              <a:rPr lang="en" u="sng">
                <a:solidFill>
                  <a:schemeClr val="hlink"/>
                </a:solidFill>
                <a:hlinkClick r:id="rId2"/>
              </a:rPr>
              <a:t>Innovators Compass handout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13a52215ba3_0_10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13a52215ba3_0_1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13a52215ba3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13a52215ba3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13a52215ba3_0_1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13a52215ba3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3a52215ba3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3a52215ba3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from </a:t>
            </a:r>
            <a:r>
              <a:rPr lang="en" u="sng">
                <a:solidFill>
                  <a:schemeClr val="hlink"/>
                </a:solidFill>
                <a:hlinkClick r:id="rId2"/>
              </a:rPr>
              <a:t>NHTSA</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13a52215ba3_0_1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13a52215ba3_0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an overarching goal for this lesson. </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13bab0cd97c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13bab0cd97c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Review the challenge on the slide. Students can create their own solutions or work in small groups up to three students to create a solution. The design process might take several days!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3bab0cd97c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13bab0cd97c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Introduce the gallery walk activity to students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They will place their prototype on a display and other students will consider it during the gallery walk.  Some prototypes will need to be picked up and looked at, so remind students to be careful with their classmates’ work!</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You will review feedback protocol in the next slides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You can use jamboard or padlet to complete a virtual gallery walk.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3bab0cd97c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13bab0cd97c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Introduce the feedback protocol for the gallery walk.</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Students will use three different sentence starters to give feedback. When you give feedback you will fill in the rest of the sentence. </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Example: I like the way that you spaced out all the buttons in your prototype. I wish I could read what all the labels say. I wonder if you could combine some of those buttons to offer fewer options.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Have a piece of paper next to each prototype in the gallery walk so that students can write down their feedback for each prototype.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3bab0cd97c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13bab0cd97c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the example for feedback</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13bab0cd97c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9" name="Google Shape;1429;g13bab0cd97c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participate in the gallery walk!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Can you include other teachers and/or support staff, secure care, etc??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13bab0cd97c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1" name="Google Shape;1441;g13bab0cd97c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the example for feedback</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13bab0cd97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13bab0cd97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what is a step to try in this challenge? Once we create a solution, what’s a step to try it out? Your step is to design a </a:t>
            </a:r>
            <a:r>
              <a:rPr lang="en">
                <a:solidFill>
                  <a:schemeClr val="dk1"/>
                </a:solidFill>
              </a:rPr>
              <a:t>prototype</a:t>
            </a:r>
            <a:r>
              <a:rPr lang="en">
                <a:solidFill>
                  <a:schemeClr val="dk1"/>
                </a:solidFill>
              </a:rPr>
              <a:t> of the </a:t>
            </a:r>
            <a:r>
              <a:rPr lang="en">
                <a:solidFill>
                  <a:schemeClr val="dk1"/>
                </a:solidFill>
              </a:rPr>
              <a:t>solution</a:t>
            </a:r>
            <a:r>
              <a:rPr lang="en">
                <a:solidFill>
                  <a:schemeClr val="dk1"/>
                </a:solidFill>
              </a:rPr>
              <a:t> out of cardboard! What might another step be?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Have students complete this section of the </a:t>
            </a:r>
            <a:r>
              <a:rPr lang="en" u="sng">
                <a:solidFill>
                  <a:schemeClr val="hlink"/>
                </a:solidFill>
                <a:hlinkClick r:id="rId2"/>
              </a:rPr>
              <a:t>Innovators Compass handout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Submit the innovators compass handout &amp; pictures of the completed design to BreakFree for the student contest, Access the </a:t>
            </a:r>
            <a:r>
              <a:rPr lang="en" u="sng">
                <a:solidFill>
                  <a:schemeClr val="hlink"/>
                </a:solidFill>
                <a:hlinkClick r:id="rId3"/>
              </a:rPr>
              <a:t>submission guidelines here</a:t>
            </a:r>
            <a:r>
              <a:rPr lang="en">
                <a:solidFill>
                  <a:schemeClr val="dk1"/>
                </a:solidFill>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Remind students to complete </a:t>
            </a:r>
            <a:r>
              <a:rPr lang="en" u="sng">
                <a:solidFill>
                  <a:schemeClr val="hlink"/>
                </a:solidFill>
                <a:hlinkClick r:id="rId4"/>
              </a:rPr>
              <a:t>Daily Learning Log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3bab0cd97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13bab0cd97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3a52215ba3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3a52215ba3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an overarching goal for this lesson.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5" name="Google Shape;105;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06" name="Google Shape;10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09" name="Google Shape;10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theme" Target="../theme/theme3.xml"/><Relationship Id="rId10" Type="http://schemas.openxmlformats.org/officeDocument/2006/relationships/slideLayout" Target="../slideLayouts/slideLayout3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s://globaldesigningcities.org/wp-content/uploads/guides/global-street-design-guide.pdf" TargetMode="External"/><Relationship Id="rId5" Type="http://schemas.openxmlformats.org/officeDocument/2006/relationships/hyperlink" Target="https://globaldesigningcities.org/wp-content/uploads/guides/global-street-design-guide.pdf" TargetMode="External"/><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hyperlink" Target="http://www.youtube.com/watch?v=TX_oOUnMwak" TargetMode="External"/><Relationship Id="rId8"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hyperlink" Target="https://www.newyorker.com/news/our-local-correspondents/when-cars-kill-pedestrians" TargetMode="External"/><Relationship Id="rId8"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hyperlink" Target="https://globaldesigningcities.org/wp-content/uploads/guides/global-street-design-guide.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12.png"/><Relationship Id="rId11" Type="http://schemas.openxmlformats.org/officeDocument/2006/relationships/hyperlink" Target="https://globaldesigningcities.org/wp-content/uploads/guides/global-street-design-guide.pdf" TargetMode="External"/><Relationship Id="rId10" Type="http://schemas.openxmlformats.org/officeDocument/2006/relationships/hyperlink" Target="https://www.nhtsa.gov/road-safety/pedestrian-safety" TargetMode="External"/><Relationship Id="rId9" Type="http://schemas.openxmlformats.org/officeDocument/2006/relationships/hyperlink" Target="https://www.nhtsa.gov/road-safety/pedestrian-safety" TargetMode="External"/><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hyperlink" Target="https://injuryfacts.nsc.org/motor-vehicle/overview/introduction/" TargetMode="External"/><Relationship Id="rId8" Type="http://schemas.openxmlformats.org/officeDocument/2006/relationships/hyperlink" Target="https://www.familiesforsafestreets.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24.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3.jp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hyperlink" Target="http://www.youtube.com/watch?v=lzXs46ttQ4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3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27.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27.png"/><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3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30.jpg"/><Relationship Id="rId7" Type="http://schemas.openxmlformats.org/officeDocument/2006/relationships/image" Target="../media/image3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hyperlink" Target="https://www.nhtsa.gov/road-safety/pedestrian-safety" TargetMode="External"/><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3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3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3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41" name="Shape 141"/>
        <p:cNvGrpSpPr/>
        <p:nvPr/>
      </p:nvGrpSpPr>
      <p:grpSpPr>
        <a:xfrm>
          <a:off x="0" y="0"/>
          <a:ext cx="0" cy="0"/>
          <a:chOff x="0" y="0"/>
          <a:chExt cx="0" cy="0"/>
        </a:xfrm>
      </p:grpSpPr>
      <p:sp>
        <p:nvSpPr>
          <p:cNvPr id="142" name="Google Shape;142;p36"/>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6"/>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UNCONSTRUCT</a:t>
            </a:r>
            <a:endParaRPr b="1" sz="4800">
              <a:solidFill>
                <a:schemeClr val="lt1"/>
              </a:solidFill>
              <a:latin typeface="Roboto Condensed"/>
              <a:ea typeface="Roboto Condensed"/>
              <a:cs typeface="Roboto Condensed"/>
              <a:sym typeface="Roboto Condensed"/>
            </a:endParaRPr>
          </a:p>
        </p:txBody>
      </p:sp>
      <p:cxnSp>
        <p:nvCxnSpPr>
          <p:cNvPr id="144" name="Google Shape;144;p3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45" name="Google Shape;145;p36"/>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46" name="Google Shape;146;p36"/>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grpSp>
        <p:nvGrpSpPr>
          <p:cNvPr id="147" name="Google Shape;147;p36"/>
          <p:cNvGrpSpPr/>
          <p:nvPr/>
        </p:nvGrpSpPr>
        <p:grpSpPr>
          <a:xfrm>
            <a:off x="5263074" y="1533724"/>
            <a:ext cx="3732430" cy="3533579"/>
            <a:chOff x="5263074" y="1533724"/>
            <a:chExt cx="3732430" cy="3533579"/>
          </a:xfrm>
        </p:grpSpPr>
        <p:pic>
          <p:nvPicPr>
            <p:cNvPr id="148" name="Google Shape;148;p36"/>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149" name="Google Shape;149;p36"/>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150" name="Google Shape;150;p36"/>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are pedestrians?</a:t>
            </a:r>
            <a:endParaRPr b="1">
              <a:solidFill>
                <a:srgbClr val="1F3A93"/>
              </a:solidFill>
              <a:latin typeface="Roboto Condensed"/>
              <a:ea typeface="Roboto Condensed"/>
              <a:cs typeface="Roboto Condensed"/>
              <a:sym typeface="Roboto Condensed"/>
            </a:endParaRPr>
          </a:p>
        </p:txBody>
      </p:sp>
      <p:pic>
        <p:nvPicPr>
          <p:cNvPr id="278" name="Google Shape;278;p4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279" name="Google Shape;279;p45"/>
          <p:cNvSpPr txBox="1"/>
          <p:nvPr/>
        </p:nvSpPr>
        <p:spPr>
          <a:xfrm>
            <a:off x="372525" y="1227775"/>
            <a:ext cx="78048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200">
                <a:solidFill>
                  <a:srgbClr val="1F3A93"/>
                </a:solidFill>
                <a:highlight>
                  <a:srgbClr val="91D5AC"/>
                </a:highlight>
              </a:rPr>
              <a:t>Pedestrians</a:t>
            </a:r>
            <a:r>
              <a:rPr lang="en" sz="2200">
                <a:solidFill>
                  <a:srgbClr val="1F3A93"/>
                </a:solidFill>
              </a:rPr>
              <a:t> include people of all abilities and ages, sitting, walking, pausing, and resting within urban streets. Designing for pedestrians means making streets accessible to the most vulnerable users. Design safe spaces with continuous, unobstructed sidewalks. Include visual variety, engage building frontages, design for human scale, and incorporate protection from extreme weather to ensure an enjoyable street experience” (</a:t>
            </a:r>
            <a:r>
              <a:rPr lang="en" sz="2200" u="sng">
                <a:solidFill>
                  <a:srgbClr val="1F3A93"/>
                </a:solidFill>
                <a:hlinkClick r:id="rId4">
                  <a:extLst>
                    <a:ext uri="{A12FA001-AC4F-418D-AE19-62706E023703}">
                      <ahyp:hlinkClr val="tx"/>
                    </a:ext>
                  </a:extLst>
                </a:hlinkClick>
              </a:rPr>
              <a:t>Global Street </a:t>
            </a:r>
            <a:r>
              <a:rPr lang="en" sz="2200" u="sng">
                <a:solidFill>
                  <a:srgbClr val="1F3A93"/>
                </a:solidFill>
                <a:hlinkClick r:id="rId5">
                  <a:extLst>
                    <a:ext uri="{A12FA001-AC4F-418D-AE19-62706E023703}">
                      <ahyp:hlinkClr val="tx"/>
                    </a:ext>
                  </a:extLst>
                </a:hlinkClick>
              </a:rPr>
              <a:t>Design</a:t>
            </a:r>
            <a:r>
              <a:rPr lang="en" sz="2200">
                <a:solidFill>
                  <a:srgbClr val="1F3A93"/>
                </a:solidFill>
              </a:rPr>
              <a:t>). </a:t>
            </a:r>
            <a:endParaRPr sz="2200">
              <a:solidFill>
                <a:srgbClr val="1F3A93"/>
              </a:solidFill>
            </a:endParaRPr>
          </a:p>
          <a:p>
            <a:pPr indent="0" lvl="0" marL="0" rtl="0" algn="l">
              <a:spcBef>
                <a:spcPts val="0"/>
              </a:spcBef>
              <a:spcAft>
                <a:spcPts val="0"/>
              </a:spcAft>
              <a:buNone/>
            </a:pPr>
            <a:r>
              <a:t/>
            </a:r>
            <a:endParaRPr sz="2200">
              <a:solidFill>
                <a:srgbClr val="1F3A93"/>
              </a:solidFill>
            </a:endParaRPr>
          </a:p>
        </p:txBody>
      </p:sp>
      <p:grpSp>
        <p:nvGrpSpPr>
          <p:cNvPr id="280" name="Google Shape;280;p45"/>
          <p:cNvGrpSpPr/>
          <p:nvPr/>
        </p:nvGrpSpPr>
        <p:grpSpPr>
          <a:xfrm>
            <a:off x="7686174" y="3855904"/>
            <a:ext cx="1251484" cy="1155127"/>
            <a:chOff x="5263074" y="1533724"/>
            <a:chExt cx="3732430" cy="3533579"/>
          </a:xfrm>
        </p:grpSpPr>
        <p:pic>
          <p:nvPicPr>
            <p:cNvPr id="281" name="Google Shape;281;p45"/>
            <p:cNvPicPr preferRelativeResize="0"/>
            <p:nvPr/>
          </p:nvPicPr>
          <p:blipFill rotWithShape="1">
            <a:blip r:embed="rId6">
              <a:alphaModFix/>
            </a:blip>
            <a:srcRect b="19375" l="26058" r="26058" t="17369"/>
            <a:stretch/>
          </p:blipFill>
          <p:spPr>
            <a:xfrm>
              <a:off x="5949850" y="2810825"/>
              <a:ext cx="1708236" cy="2256471"/>
            </a:xfrm>
            <a:prstGeom prst="rect">
              <a:avLst/>
            </a:prstGeom>
            <a:noFill/>
            <a:ln>
              <a:noFill/>
            </a:ln>
          </p:spPr>
        </p:pic>
        <p:pic>
          <p:nvPicPr>
            <p:cNvPr id="282" name="Google Shape;282;p45"/>
            <p:cNvPicPr preferRelativeResize="0"/>
            <p:nvPr/>
          </p:nvPicPr>
          <p:blipFill rotWithShape="1">
            <a:blip r:embed="rId7">
              <a:alphaModFix/>
            </a:blip>
            <a:srcRect b="18704" l="26481" r="26970" t="18040"/>
            <a:stretch/>
          </p:blipFill>
          <p:spPr>
            <a:xfrm>
              <a:off x="6922075" y="2249800"/>
              <a:ext cx="2073429" cy="2817504"/>
            </a:xfrm>
            <a:prstGeom prst="rect">
              <a:avLst/>
            </a:prstGeom>
            <a:noFill/>
            <a:ln>
              <a:noFill/>
            </a:ln>
          </p:spPr>
        </p:pic>
        <p:pic>
          <p:nvPicPr>
            <p:cNvPr id="283" name="Google Shape;283;p45"/>
            <p:cNvPicPr preferRelativeResize="0"/>
            <p:nvPr/>
          </p:nvPicPr>
          <p:blipFill rotWithShape="1">
            <a:blip r:embed="rId8">
              <a:alphaModFix/>
            </a:blip>
            <a:srcRect b="18488" l="21385" r="20484" t="18260"/>
            <a:stretch/>
          </p:blipFill>
          <p:spPr>
            <a:xfrm>
              <a:off x="5263074" y="1533724"/>
              <a:ext cx="2221353" cy="2417103"/>
            </a:xfrm>
            <a:prstGeom prst="rect">
              <a:avLst/>
            </a:prstGeom>
            <a:noFill/>
            <a:ln>
              <a:noFill/>
            </a:ln>
          </p:spPr>
        </p:pic>
      </p:grpSp>
      <p:cxnSp>
        <p:nvCxnSpPr>
          <p:cNvPr id="284" name="Google Shape;284;p4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a:t>
            </a:r>
            <a:r>
              <a:rPr b="1" lang="en">
                <a:solidFill>
                  <a:srgbClr val="1F3A93"/>
                </a:solidFill>
                <a:latin typeface="Roboto Condensed"/>
                <a:ea typeface="Roboto Condensed"/>
                <a:cs typeface="Roboto Condensed"/>
                <a:sym typeface="Roboto Condensed"/>
              </a:rPr>
              <a:t> Safety</a:t>
            </a:r>
            <a:endParaRPr b="1">
              <a:solidFill>
                <a:srgbClr val="1F3A93"/>
              </a:solidFill>
              <a:latin typeface="Roboto Condensed"/>
              <a:ea typeface="Roboto Condensed"/>
              <a:cs typeface="Roboto Condensed"/>
              <a:sym typeface="Roboto Condensed"/>
            </a:endParaRPr>
          </a:p>
        </p:txBody>
      </p:sp>
      <p:pic>
        <p:nvPicPr>
          <p:cNvPr id="290" name="Google Shape;290;p4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291" name="Google Shape;291;p46"/>
          <p:cNvGrpSpPr/>
          <p:nvPr/>
        </p:nvGrpSpPr>
        <p:grpSpPr>
          <a:xfrm>
            <a:off x="7686174" y="3855904"/>
            <a:ext cx="1251484" cy="1155127"/>
            <a:chOff x="5263074" y="1533724"/>
            <a:chExt cx="3732430" cy="3533579"/>
          </a:xfrm>
        </p:grpSpPr>
        <p:pic>
          <p:nvPicPr>
            <p:cNvPr id="292" name="Google Shape;292;p4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293" name="Google Shape;293;p4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294" name="Google Shape;294;p4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descr="Families for Safe Streets teamed up with the NYC Taxi &amp; Limousine Commission, Department of Transportation and Police Department to make this video. Drive Like Your Family Lives Here aims to raise awareness about the epidemic of traffic violence on NYC streets and will be used to train professional drivers." id="295" name="Google Shape;295;p46" title="Drive Like Your Family Lives Here - Full Length Version">
            <a:hlinkClick r:id="rId7"/>
          </p:cNvPr>
          <p:cNvPicPr preferRelativeResize="0"/>
          <p:nvPr/>
        </p:nvPicPr>
        <p:blipFill>
          <a:blip r:embed="rId8">
            <a:alphaModFix/>
          </a:blip>
          <a:stretch>
            <a:fillRect/>
          </a:stretch>
        </p:blipFill>
        <p:spPr>
          <a:xfrm>
            <a:off x="742750" y="1099150"/>
            <a:ext cx="5215850" cy="3911875"/>
          </a:xfrm>
          <a:prstGeom prst="rect">
            <a:avLst/>
          </a:prstGeom>
          <a:noFill/>
          <a:ln>
            <a:noFill/>
          </a:ln>
        </p:spPr>
      </p:pic>
      <p:cxnSp>
        <p:nvCxnSpPr>
          <p:cNvPr id="296" name="Google Shape;296;p4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empathy?</a:t>
            </a:r>
            <a:endParaRPr b="1">
              <a:solidFill>
                <a:srgbClr val="1F3A93"/>
              </a:solidFill>
              <a:latin typeface="Roboto Condensed"/>
              <a:ea typeface="Roboto Condensed"/>
              <a:cs typeface="Roboto Condensed"/>
              <a:sym typeface="Roboto Condensed"/>
            </a:endParaRPr>
          </a:p>
        </p:txBody>
      </p:sp>
      <p:pic>
        <p:nvPicPr>
          <p:cNvPr id="302" name="Google Shape;302;p4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303" name="Google Shape;303;p47"/>
          <p:cNvSpPr txBox="1"/>
          <p:nvPr/>
        </p:nvSpPr>
        <p:spPr>
          <a:xfrm>
            <a:off x="526525" y="1151575"/>
            <a:ext cx="66021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Empathy</a:t>
            </a:r>
            <a:r>
              <a:rPr lang="en" sz="2200">
                <a:solidFill>
                  <a:srgbClr val="1F3A93"/>
                </a:solidFill>
              </a:rPr>
              <a:t> is defined as:</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800">
                <a:solidFill>
                  <a:srgbClr val="1F3A93"/>
                </a:solidFill>
              </a:rPr>
              <a:t>the ability to understand and share the feelings of another.</a:t>
            </a:r>
            <a:endParaRPr sz="28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t/>
            </a:r>
            <a:endParaRPr sz="2200"/>
          </a:p>
        </p:txBody>
      </p:sp>
      <p:grpSp>
        <p:nvGrpSpPr>
          <p:cNvPr id="304" name="Google Shape;304;p47"/>
          <p:cNvGrpSpPr/>
          <p:nvPr/>
        </p:nvGrpSpPr>
        <p:grpSpPr>
          <a:xfrm>
            <a:off x="7686174" y="3855904"/>
            <a:ext cx="1251484" cy="1155127"/>
            <a:chOff x="5263074" y="1533724"/>
            <a:chExt cx="3732430" cy="3533579"/>
          </a:xfrm>
        </p:grpSpPr>
        <p:pic>
          <p:nvPicPr>
            <p:cNvPr id="305" name="Google Shape;305;p47"/>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306" name="Google Shape;306;p47"/>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307" name="Google Shape;307;p47"/>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308" name="Google Shape;308;p4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8"/>
          <p:cNvSpPr txBox="1"/>
          <p:nvPr>
            <p:ph type="title"/>
          </p:nvPr>
        </p:nvSpPr>
        <p:spPr>
          <a:xfrm>
            <a:off x="311700" y="321200"/>
            <a:ext cx="447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Who are you designing for? </a:t>
            </a:r>
            <a:endParaRPr b="1">
              <a:solidFill>
                <a:srgbClr val="1F3A93"/>
              </a:solidFill>
              <a:latin typeface="Roboto Condensed"/>
              <a:ea typeface="Roboto Condensed"/>
              <a:cs typeface="Roboto Condensed"/>
              <a:sym typeface="Roboto Condensed"/>
            </a:endParaRPr>
          </a:p>
        </p:txBody>
      </p:sp>
      <p:pic>
        <p:nvPicPr>
          <p:cNvPr id="314" name="Google Shape;314;p4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315" name="Google Shape;315;p48"/>
          <p:cNvGrpSpPr/>
          <p:nvPr/>
        </p:nvGrpSpPr>
        <p:grpSpPr>
          <a:xfrm>
            <a:off x="7686174" y="3855904"/>
            <a:ext cx="1251484" cy="1155127"/>
            <a:chOff x="5263074" y="1533724"/>
            <a:chExt cx="3732430" cy="3533579"/>
          </a:xfrm>
        </p:grpSpPr>
        <p:pic>
          <p:nvPicPr>
            <p:cNvPr id="316" name="Google Shape;316;p4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317" name="Google Shape;317;p4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318" name="Google Shape;318;p4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319" name="Google Shape;319;p4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320" name="Google Shape;320;p48"/>
          <p:cNvSpPr txBox="1"/>
          <p:nvPr/>
        </p:nvSpPr>
        <p:spPr>
          <a:xfrm>
            <a:off x="562100" y="1879913"/>
            <a:ext cx="3132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People walking dogs</a:t>
            </a:r>
            <a:endParaRPr b="1" sz="2200">
              <a:solidFill>
                <a:srgbClr val="91D5AC"/>
              </a:solidFill>
            </a:endParaRPr>
          </a:p>
        </p:txBody>
      </p:sp>
      <p:sp>
        <p:nvSpPr>
          <p:cNvPr id="321" name="Google Shape;321;p48"/>
          <p:cNvSpPr txBox="1"/>
          <p:nvPr/>
        </p:nvSpPr>
        <p:spPr>
          <a:xfrm>
            <a:off x="4722425" y="1224563"/>
            <a:ext cx="2200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Children going to school</a:t>
            </a:r>
            <a:endParaRPr b="1" sz="2200">
              <a:solidFill>
                <a:srgbClr val="91D5AC"/>
              </a:solidFill>
            </a:endParaRPr>
          </a:p>
        </p:txBody>
      </p:sp>
      <p:sp>
        <p:nvSpPr>
          <p:cNvPr id="322" name="Google Shape;322;p48"/>
          <p:cNvSpPr txBox="1"/>
          <p:nvPr/>
        </p:nvSpPr>
        <p:spPr>
          <a:xfrm>
            <a:off x="1084800" y="1308175"/>
            <a:ext cx="2932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Families on a walk</a:t>
            </a:r>
            <a:endParaRPr b="1" sz="2200">
              <a:solidFill>
                <a:srgbClr val="91D5AC"/>
              </a:solidFill>
            </a:endParaRPr>
          </a:p>
        </p:txBody>
      </p:sp>
      <p:sp>
        <p:nvSpPr>
          <p:cNvPr id="323" name="Google Shape;323;p48"/>
          <p:cNvSpPr txBox="1"/>
          <p:nvPr/>
        </p:nvSpPr>
        <p:spPr>
          <a:xfrm>
            <a:off x="127225" y="2451675"/>
            <a:ext cx="3308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People delivering food</a:t>
            </a:r>
            <a:endParaRPr b="1" sz="2200">
              <a:solidFill>
                <a:srgbClr val="91D5AC"/>
              </a:solidFill>
            </a:endParaRPr>
          </a:p>
        </p:txBody>
      </p:sp>
      <p:sp>
        <p:nvSpPr>
          <p:cNvPr id="324" name="Google Shape;324;p48"/>
          <p:cNvSpPr txBox="1"/>
          <p:nvPr/>
        </p:nvSpPr>
        <p:spPr>
          <a:xfrm>
            <a:off x="3616988" y="2365638"/>
            <a:ext cx="24351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People eating at an outdoor cafe</a:t>
            </a:r>
            <a:endParaRPr b="1" sz="2200">
              <a:solidFill>
                <a:srgbClr val="91D5AC"/>
              </a:solidFill>
            </a:endParaRPr>
          </a:p>
        </p:txBody>
      </p:sp>
      <p:sp>
        <p:nvSpPr>
          <p:cNvPr id="325" name="Google Shape;325;p48"/>
          <p:cNvSpPr txBox="1"/>
          <p:nvPr/>
        </p:nvSpPr>
        <p:spPr>
          <a:xfrm>
            <a:off x="181125" y="4185288"/>
            <a:ext cx="2308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People walking to work</a:t>
            </a:r>
            <a:endParaRPr b="1" sz="2200">
              <a:solidFill>
                <a:srgbClr val="91D5AC"/>
              </a:solidFill>
            </a:endParaRPr>
          </a:p>
        </p:txBody>
      </p:sp>
      <p:sp>
        <p:nvSpPr>
          <p:cNvPr id="326" name="Google Shape;326;p48"/>
          <p:cNvSpPr txBox="1"/>
          <p:nvPr/>
        </p:nvSpPr>
        <p:spPr>
          <a:xfrm>
            <a:off x="2695688" y="4185300"/>
            <a:ext cx="31716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Musicians</a:t>
            </a:r>
            <a:r>
              <a:rPr b="1" lang="en" sz="2200">
                <a:solidFill>
                  <a:srgbClr val="91D5AC"/>
                </a:solidFill>
              </a:rPr>
              <a:t> playing on the street corner</a:t>
            </a:r>
            <a:endParaRPr b="1" sz="2200">
              <a:solidFill>
                <a:srgbClr val="91D5AC"/>
              </a:solidFill>
            </a:endParaRPr>
          </a:p>
        </p:txBody>
      </p:sp>
      <p:sp>
        <p:nvSpPr>
          <p:cNvPr id="327" name="Google Shape;327;p48"/>
          <p:cNvSpPr txBox="1"/>
          <p:nvPr/>
        </p:nvSpPr>
        <p:spPr>
          <a:xfrm>
            <a:off x="6233150" y="2084725"/>
            <a:ext cx="2704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Homeless people living on the street </a:t>
            </a:r>
            <a:endParaRPr b="1" sz="2200">
              <a:solidFill>
                <a:srgbClr val="91D5AC"/>
              </a:solidFill>
            </a:endParaRPr>
          </a:p>
        </p:txBody>
      </p:sp>
      <p:sp>
        <p:nvSpPr>
          <p:cNvPr id="328" name="Google Shape;328;p48"/>
          <p:cNvSpPr txBox="1"/>
          <p:nvPr/>
        </p:nvSpPr>
        <p:spPr>
          <a:xfrm>
            <a:off x="3656638" y="3275475"/>
            <a:ext cx="4156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People running errands or walking to the grocery store</a:t>
            </a:r>
            <a:endParaRPr b="1" sz="2200">
              <a:solidFill>
                <a:srgbClr val="91D5AC"/>
              </a:solidFill>
            </a:endParaRPr>
          </a:p>
        </p:txBody>
      </p:sp>
      <p:sp>
        <p:nvSpPr>
          <p:cNvPr id="329" name="Google Shape;329;p48"/>
          <p:cNvSpPr txBox="1"/>
          <p:nvPr/>
        </p:nvSpPr>
        <p:spPr>
          <a:xfrm>
            <a:off x="662075" y="3149138"/>
            <a:ext cx="25341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91D5AC"/>
                </a:solidFill>
              </a:rPr>
              <a:t>People </a:t>
            </a:r>
            <a:r>
              <a:rPr b="1" lang="en" sz="2200">
                <a:solidFill>
                  <a:srgbClr val="91D5AC"/>
                </a:solidFill>
              </a:rPr>
              <a:t>running</a:t>
            </a:r>
            <a:r>
              <a:rPr b="1" lang="en" sz="2200">
                <a:solidFill>
                  <a:srgbClr val="91D5AC"/>
                </a:solidFill>
              </a:rPr>
              <a:t> or cycling</a:t>
            </a:r>
            <a:endParaRPr b="1" sz="2200">
              <a:solidFill>
                <a:srgbClr val="91D5A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9"/>
          <p:cNvPicPr preferRelativeResize="0"/>
          <p:nvPr/>
        </p:nvPicPr>
        <p:blipFill rotWithShape="1">
          <a:blip r:embed="rId3">
            <a:alphaModFix/>
          </a:blip>
          <a:srcRect b="0" l="64410" r="0" t="62619"/>
          <a:stretch/>
        </p:blipFill>
        <p:spPr>
          <a:xfrm>
            <a:off x="6105375" y="2744000"/>
            <a:ext cx="1671376" cy="1825051"/>
          </a:xfrm>
          <a:prstGeom prst="rect">
            <a:avLst/>
          </a:prstGeom>
          <a:noFill/>
          <a:ln>
            <a:noFill/>
          </a:ln>
        </p:spPr>
      </p:pic>
      <p:pic>
        <p:nvPicPr>
          <p:cNvPr id="335" name="Google Shape;335;p4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pSp>
        <p:nvGrpSpPr>
          <p:cNvPr id="336" name="Google Shape;336;p49"/>
          <p:cNvGrpSpPr/>
          <p:nvPr/>
        </p:nvGrpSpPr>
        <p:grpSpPr>
          <a:xfrm>
            <a:off x="7686174" y="3855904"/>
            <a:ext cx="1251484" cy="1155127"/>
            <a:chOff x="5263074" y="1533724"/>
            <a:chExt cx="3732430" cy="3533579"/>
          </a:xfrm>
        </p:grpSpPr>
        <p:pic>
          <p:nvPicPr>
            <p:cNvPr id="337" name="Google Shape;337;p49"/>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338" name="Google Shape;338;p49"/>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339" name="Google Shape;339;p49"/>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cxnSp>
        <p:nvCxnSpPr>
          <p:cNvPr id="340" name="Google Shape;340;p4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341" name="Google Shape;341;p49"/>
          <p:cNvPicPr preferRelativeResize="0"/>
          <p:nvPr/>
        </p:nvPicPr>
        <p:blipFill rotWithShape="1">
          <a:blip r:embed="rId3">
            <a:alphaModFix/>
          </a:blip>
          <a:srcRect b="36976" l="4997" r="0" t="0"/>
          <a:stretch/>
        </p:blipFill>
        <p:spPr>
          <a:xfrm>
            <a:off x="311700" y="1119325"/>
            <a:ext cx="5732377" cy="3953574"/>
          </a:xfrm>
          <a:prstGeom prst="rect">
            <a:avLst/>
          </a:prstGeom>
          <a:noFill/>
          <a:ln>
            <a:noFill/>
          </a:ln>
        </p:spPr>
      </p:pic>
      <p:pic>
        <p:nvPicPr>
          <p:cNvPr id="342" name="Google Shape;342;p49"/>
          <p:cNvPicPr preferRelativeResize="0"/>
          <p:nvPr/>
        </p:nvPicPr>
        <p:blipFill rotWithShape="1">
          <a:blip r:embed="rId3">
            <a:alphaModFix/>
          </a:blip>
          <a:srcRect b="3699" l="5324" r="36610" t="62728"/>
          <a:stretch/>
        </p:blipFill>
        <p:spPr>
          <a:xfrm>
            <a:off x="6105375" y="1066775"/>
            <a:ext cx="2726924" cy="1639150"/>
          </a:xfrm>
          <a:prstGeom prst="rect">
            <a:avLst/>
          </a:prstGeom>
          <a:noFill/>
          <a:ln>
            <a:noFill/>
          </a:ln>
        </p:spPr>
      </p:pic>
      <p:sp>
        <p:nvSpPr>
          <p:cNvPr id="343" name="Google Shape;343;p49"/>
          <p:cNvSpPr txBox="1"/>
          <p:nvPr>
            <p:ph type="title"/>
          </p:nvPr>
        </p:nvSpPr>
        <p:spPr>
          <a:xfrm>
            <a:off x="311700" y="321200"/>
            <a:ext cx="447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Who are you designing for? </a:t>
            </a:r>
            <a:endParaRPr b="1">
              <a:solidFill>
                <a:srgbClr val="1F3A93"/>
              </a:solidFill>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349" name="Google Shape;349;p50"/>
          <p:cNvGrpSpPr/>
          <p:nvPr/>
        </p:nvGrpSpPr>
        <p:grpSpPr>
          <a:xfrm>
            <a:off x="7686174" y="3855904"/>
            <a:ext cx="1251484" cy="1155127"/>
            <a:chOff x="5263074" y="1533724"/>
            <a:chExt cx="3732430" cy="3533579"/>
          </a:xfrm>
        </p:grpSpPr>
        <p:pic>
          <p:nvPicPr>
            <p:cNvPr id="350" name="Google Shape;350;p50"/>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351" name="Google Shape;351;p50"/>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352" name="Google Shape;352;p50"/>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353" name="Google Shape;353;p5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354" name="Google Shape;354;p50"/>
          <p:cNvPicPr preferRelativeResize="0"/>
          <p:nvPr/>
        </p:nvPicPr>
        <p:blipFill rotWithShape="1">
          <a:blip r:embed="rId7">
            <a:alphaModFix/>
          </a:blip>
          <a:srcRect b="35132" l="0" r="9049" t="0"/>
          <a:stretch/>
        </p:blipFill>
        <p:spPr>
          <a:xfrm>
            <a:off x="189650" y="1154500"/>
            <a:ext cx="5547548" cy="3859618"/>
          </a:xfrm>
          <a:prstGeom prst="rect">
            <a:avLst/>
          </a:prstGeom>
          <a:noFill/>
          <a:ln>
            <a:noFill/>
          </a:ln>
        </p:spPr>
      </p:pic>
      <p:pic>
        <p:nvPicPr>
          <p:cNvPr id="355" name="Google Shape;355;p50"/>
          <p:cNvPicPr preferRelativeResize="0"/>
          <p:nvPr/>
        </p:nvPicPr>
        <p:blipFill rotWithShape="1">
          <a:blip r:embed="rId7">
            <a:alphaModFix/>
          </a:blip>
          <a:srcRect b="0" l="62911" r="9141" t="63807"/>
          <a:stretch/>
        </p:blipFill>
        <p:spPr>
          <a:xfrm>
            <a:off x="5919850" y="3072799"/>
            <a:ext cx="1546429" cy="1918300"/>
          </a:xfrm>
          <a:prstGeom prst="rect">
            <a:avLst/>
          </a:prstGeom>
          <a:noFill/>
          <a:ln>
            <a:noFill/>
          </a:ln>
        </p:spPr>
      </p:pic>
      <p:pic>
        <p:nvPicPr>
          <p:cNvPr id="356" name="Google Shape;356;p50"/>
          <p:cNvPicPr preferRelativeResize="0"/>
          <p:nvPr/>
        </p:nvPicPr>
        <p:blipFill rotWithShape="1">
          <a:blip r:embed="rId7">
            <a:alphaModFix/>
          </a:blip>
          <a:srcRect b="0" l="5747" r="38229" t="63807"/>
          <a:stretch/>
        </p:blipFill>
        <p:spPr>
          <a:xfrm>
            <a:off x="5919851" y="1154500"/>
            <a:ext cx="3099899" cy="1918300"/>
          </a:xfrm>
          <a:prstGeom prst="rect">
            <a:avLst/>
          </a:prstGeom>
          <a:noFill/>
          <a:ln>
            <a:noFill/>
          </a:ln>
        </p:spPr>
      </p:pic>
      <p:sp>
        <p:nvSpPr>
          <p:cNvPr id="357" name="Google Shape;357;p50"/>
          <p:cNvSpPr txBox="1"/>
          <p:nvPr>
            <p:ph type="title"/>
          </p:nvPr>
        </p:nvSpPr>
        <p:spPr>
          <a:xfrm>
            <a:off x="311700" y="321200"/>
            <a:ext cx="447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Who are you designing for? </a:t>
            </a:r>
            <a:endParaRPr b="1">
              <a:solidFill>
                <a:srgbClr val="1F3A93"/>
              </a:solidFill>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empathy?</a:t>
            </a:r>
            <a:endParaRPr b="1">
              <a:solidFill>
                <a:srgbClr val="1F3A93"/>
              </a:solidFill>
              <a:latin typeface="Roboto Condensed"/>
              <a:ea typeface="Roboto Condensed"/>
              <a:cs typeface="Roboto Condensed"/>
              <a:sym typeface="Roboto Condensed"/>
            </a:endParaRPr>
          </a:p>
        </p:txBody>
      </p:sp>
      <p:pic>
        <p:nvPicPr>
          <p:cNvPr id="363" name="Google Shape;363;p5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364" name="Google Shape;364;p51"/>
          <p:cNvSpPr txBox="1"/>
          <p:nvPr/>
        </p:nvSpPr>
        <p:spPr>
          <a:xfrm>
            <a:off x="526525" y="1151575"/>
            <a:ext cx="66021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Why do you think </a:t>
            </a:r>
            <a:r>
              <a:rPr lang="en" sz="2200">
                <a:solidFill>
                  <a:srgbClr val="1F3A93"/>
                </a:solidFill>
                <a:highlight>
                  <a:srgbClr val="91D5AC"/>
                </a:highlight>
              </a:rPr>
              <a:t>Empathy</a:t>
            </a:r>
            <a:r>
              <a:rPr lang="en" sz="2200">
                <a:solidFill>
                  <a:srgbClr val="1F3A93"/>
                </a:solidFill>
              </a:rPr>
              <a:t>  is </a:t>
            </a:r>
            <a:r>
              <a:rPr lang="en" sz="2200">
                <a:solidFill>
                  <a:srgbClr val="1F3A93"/>
                </a:solidFill>
              </a:rPr>
              <a:t>important</a:t>
            </a:r>
            <a:r>
              <a:rPr lang="en" sz="2200">
                <a:solidFill>
                  <a:srgbClr val="1F3A93"/>
                </a:solidFill>
              </a:rPr>
              <a:t> to the design process? </a:t>
            </a:r>
            <a:endParaRPr b="1" sz="3300">
              <a:solidFill>
                <a:srgbClr val="009587"/>
              </a:solidFill>
              <a:latin typeface="Raleway"/>
              <a:ea typeface="Raleway"/>
              <a:cs typeface="Raleway"/>
              <a:sym typeface="Raleway"/>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t/>
            </a:r>
            <a:endParaRPr sz="2200"/>
          </a:p>
        </p:txBody>
      </p:sp>
      <p:grpSp>
        <p:nvGrpSpPr>
          <p:cNvPr id="365" name="Google Shape;365;p51"/>
          <p:cNvGrpSpPr/>
          <p:nvPr/>
        </p:nvGrpSpPr>
        <p:grpSpPr>
          <a:xfrm>
            <a:off x="7686174" y="3855904"/>
            <a:ext cx="1251484" cy="1155127"/>
            <a:chOff x="5263074" y="1533724"/>
            <a:chExt cx="3732430" cy="3533579"/>
          </a:xfrm>
        </p:grpSpPr>
        <p:pic>
          <p:nvPicPr>
            <p:cNvPr id="366" name="Google Shape;366;p5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367" name="Google Shape;367;p5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368" name="Google Shape;368;p5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369" name="Google Shape;369;p5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370" name="Google Shape;370;p51"/>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371" name="Google Shape;371;p51"/>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377" name="Google Shape;377;p52"/>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378" name="Google Shape;378;p52"/>
          <p:cNvSpPr txBox="1"/>
          <p:nvPr>
            <p:ph idx="1" type="body"/>
          </p:nvPr>
        </p:nvSpPr>
        <p:spPr>
          <a:xfrm>
            <a:off x="477400" y="1022525"/>
            <a:ext cx="5035800" cy="1686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Create an Empathy Map that focuses on the thoughts, needs, motivations, feelings, attitudes, beliefs, and issues of pedestrians. The next few slides will walk you through creating an empathy map. You can use the digital or physical </a:t>
            </a:r>
            <a:r>
              <a:rPr b="1" lang="en" sz="2400">
                <a:solidFill>
                  <a:srgbClr val="1F3A93"/>
                </a:solidFill>
                <a:latin typeface="Roboto"/>
                <a:ea typeface="Roboto"/>
                <a:cs typeface="Roboto"/>
                <a:sym typeface="Roboto"/>
              </a:rPr>
              <a:t>hangout</a:t>
            </a:r>
            <a:r>
              <a:rPr b="1" lang="en" sz="2400">
                <a:solidFill>
                  <a:srgbClr val="1F3A93"/>
                </a:solidFill>
                <a:latin typeface="Roboto"/>
                <a:ea typeface="Roboto"/>
                <a:cs typeface="Roboto"/>
                <a:sym typeface="Roboto"/>
              </a:rPr>
              <a:t> for this activity. </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379" name="Google Shape;379;p52"/>
          <p:cNvGrpSpPr/>
          <p:nvPr/>
        </p:nvGrpSpPr>
        <p:grpSpPr>
          <a:xfrm>
            <a:off x="7686174" y="3855904"/>
            <a:ext cx="1251484" cy="1155127"/>
            <a:chOff x="5263074" y="1533724"/>
            <a:chExt cx="3732430" cy="3533579"/>
          </a:xfrm>
        </p:grpSpPr>
        <p:pic>
          <p:nvPicPr>
            <p:cNvPr id="380" name="Google Shape;380;p52"/>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381" name="Google Shape;381;p52"/>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382" name="Google Shape;382;p52"/>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383" name="Google Shape;383;p52"/>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384" name="Google Shape;384;p52"/>
          <p:cNvPicPr preferRelativeResize="0"/>
          <p:nvPr/>
        </p:nvPicPr>
        <p:blipFill>
          <a:blip r:embed="rId7">
            <a:alphaModFix/>
          </a:blip>
          <a:stretch>
            <a:fillRect/>
          </a:stretch>
        </p:blipFill>
        <p:spPr>
          <a:xfrm rot="-2253419">
            <a:off x="5767976" y="967540"/>
            <a:ext cx="2638873" cy="2638875"/>
          </a:xfrm>
          <a:prstGeom prst="rect">
            <a:avLst/>
          </a:prstGeom>
          <a:noFill/>
          <a:ln>
            <a:noFill/>
          </a:ln>
        </p:spPr>
      </p:pic>
      <p:pic>
        <p:nvPicPr>
          <p:cNvPr id="385" name="Google Shape;385;p52"/>
          <p:cNvPicPr preferRelativeResize="0"/>
          <p:nvPr/>
        </p:nvPicPr>
        <p:blipFill>
          <a:blip r:embed="rId8">
            <a:alphaModFix/>
          </a:blip>
          <a:stretch>
            <a:fillRect/>
          </a:stretch>
        </p:blipFill>
        <p:spPr>
          <a:xfrm>
            <a:off x="6107650" y="1506068"/>
            <a:ext cx="1861286" cy="18612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391" name="Google Shape;391;p5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392" name="Google Shape;392;p53"/>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highlight>
                  <a:srgbClr val="91D5AC"/>
                </a:highlight>
                <a:latin typeface="Roboto"/>
                <a:ea typeface="Roboto"/>
                <a:cs typeface="Roboto"/>
                <a:sym typeface="Roboto"/>
              </a:rPr>
              <a:t>Choose a person</a:t>
            </a:r>
            <a:r>
              <a:rPr b="1" lang="en" sz="2400">
                <a:solidFill>
                  <a:srgbClr val="1F3A93"/>
                </a:solidFill>
                <a:latin typeface="Roboto"/>
                <a:ea typeface="Roboto"/>
                <a:cs typeface="Roboto"/>
                <a:sym typeface="Roboto"/>
              </a:rPr>
              <a:t>. </a:t>
            </a:r>
            <a:r>
              <a:rPr b="1" lang="en" sz="2400">
                <a:solidFill>
                  <a:srgbClr val="1F3A93"/>
                </a:solidFill>
                <a:latin typeface="Roboto"/>
                <a:ea typeface="Roboto"/>
                <a:cs typeface="Roboto"/>
                <a:sym typeface="Roboto"/>
              </a:rPr>
              <a:t>Remember, when we empathize with someone we place ourselves in their “shoes”. Select a person and describe them in the center circle of the handout.  </a:t>
            </a:r>
            <a:endParaRPr b="1" sz="24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393" name="Google Shape;393;p53"/>
          <p:cNvGrpSpPr/>
          <p:nvPr/>
        </p:nvGrpSpPr>
        <p:grpSpPr>
          <a:xfrm>
            <a:off x="7686174" y="3855904"/>
            <a:ext cx="1251484" cy="1155127"/>
            <a:chOff x="5263074" y="1533724"/>
            <a:chExt cx="3732430" cy="3533579"/>
          </a:xfrm>
        </p:grpSpPr>
        <p:pic>
          <p:nvPicPr>
            <p:cNvPr id="394" name="Google Shape;394;p53"/>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395" name="Google Shape;395;p53"/>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396" name="Google Shape;396;p53"/>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397" name="Google Shape;397;p5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398" name="Google Shape;398;p53"/>
          <p:cNvPicPr preferRelativeResize="0"/>
          <p:nvPr/>
        </p:nvPicPr>
        <p:blipFill>
          <a:blip r:embed="rId7">
            <a:alphaModFix/>
          </a:blip>
          <a:stretch>
            <a:fillRect/>
          </a:stretch>
        </p:blipFill>
        <p:spPr>
          <a:xfrm rot="-2253419">
            <a:off x="5767976" y="967540"/>
            <a:ext cx="2638873" cy="2638875"/>
          </a:xfrm>
          <a:prstGeom prst="rect">
            <a:avLst/>
          </a:prstGeom>
          <a:noFill/>
          <a:ln>
            <a:noFill/>
          </a:ln>
        </p:spPr>
      </p:pic>
      <p:pic>
        <p:nvPicPr>
          <p:cNvPr id="399" name="Google Shape;399;p53"/>
          <p:cNvPicPr preferRelativeResize="0"/>
          <p:nvPr/>
        </p:nvPicPr>
        <p:blipFill>
          <a:blip r:embed="rId8">
            <a:alphaModFix/>
          </a:blip>
          <a:stretch>
            <a:fillRect/>
          </a:stretch>
        </p:blipFill>
        <p:spPr>
          <a:xfrm>
            <a:off x="6107650" y="1506068"/>
            <a:ext cx="1861286" cy="18612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405" name="Google Shape;405;p5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406" name="Google Shape;406;p54"/>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What does your person </a:t>
            </a:r>
            <a:r>
              <a:rPr b="1" lang="en" sz="2400">
                <a:solidFill>
                  <a:srgbClr val="1F3A93"/>
                </a:solidFill>
                <a:highlight>
                  <a:srgbClr val="91D5AC"/>
                </a:highlight>
                <a:latin typeface="Roboto"/>
                <a:ea typeface="Roboto"/>
                <a:cs typeface="Roboto"/>
                <a:sym typeface="Roboto"/>
              </a:rPr>
              <a:t>THINK &amp; FEEL</a:t>
            </a:r>
            <a:r>
              <a:rPr b="1" lang="en" sz="2400">
                <a:solidFill>
                  <a:srgbClr val="1F3A93"/>
                </a:solidFill>
                <a:latin typeface="Roboto"/>
                <a:ea typeface="Roboto"/>
                <a:cs typeface="Roboto"/>
                <a:sym typeface="Roboto"/>
              </a:rPr>
              <a:t> about this 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407" name="Google Shape;407;p54"/>
          <p:cNvGrpSpPr/>
          <p:nvPr/>
        </p:nvGrpSpPr>
        <p:grpSpPr>
          <a:xfrm>
            <a:off x="7686174" y="3855904"/>
            <a:ext cx="1251484" cy="1155127"/>
            <a:chOff x="5263074" y="1533724"/>
            <a:chExt cx="3732430" cy="3533579"/>
          </a:xfrm>
        </p:grpSpPr>
        <p:pic>
          <p:nvPicPr>
            <p:cNvPr id="408" name="Google Shape;408;p5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409" name="Google Shape;409;p5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410" name="Google Shape;410;p5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411" name="Google Shape;411;p5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412" name="Google Shape;412;p54"/>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413" name="Google Shape;413;p54"/>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54" name="Shape 154"/>
        <p:cNvGrpSpPr/>
        <p:nvPr/>
      </p:nvGrpSpPr>
      <p:grpSpPr>
        <a:xfrm>
          <a:off x="0" y="0"/>
          <a:ext cx="0" cy="0"/>
          <a:chOff x="0" y="0"/>
          <a:chExt cx="0" cy="0"/>
        </a:xfrm>
      </p:grpSpPr>
      <p:pic>
        <p:nvPicPr>
          <p:cNvPr id="155" name="Google Shape;155;p37"/>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56" name="Google Shape;156;p37"/>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157" name="Google Shape;157;p37"/>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People </a:t>
            </a:r>
            <a:endParaRPr sz="2600">
              <a:solidFill>
                <a:schemeClr val="lt1"/>
              </a:solidFill>
              <a:latin typeface="Raleway Medium"/>
              <a:ea typeface="Raleway Medium"/>
              <a:cs typeface="Raleway Medium"/>
              <a:sym typeface="Raleway Medium"/>
            </a:endParaRPr>
          </a:p>
        </p:txBody>
      </p:sp>
      <p:cxnSp>
        <p:nvCxnSpPr>
          <p:cNvPr id="158" name="Google Shape;158;p3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59" name="Google Shape;159;p37"/>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60" name="Google Shape;160;p37"/>
          <p:cNvPicPr preferRelativeResize="0"/>
          <p:nvPr/>
        </p:nvPicPr>
        <p:blipFill rotWithShape="1">
          <a:blip r:embed="rId5">
            <a:alphaModFix/>
          </a:blip>
          <a:srcRect b="0" l="0" r="0" t="0"/>
          <a:stretch/>
        </p:blipFill>
        <p:spPr>
          <a:xfrm>
            <a:off x="5575402" y="911075"/>
            <a:ext cx="3337100" cy="3337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419" name="Google Shape;419;p5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420" name="Google Shape;420;p55"/>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What does your person </a:t>
            </a:r>
            <a:r>
              <a:rPr b="1" lang="en" sz="2400">
                <a:solidFill>
                  <a:srgbClr val="1F3A93"/>
                </a:solidFill>
                <a:highlight>
                  <a:srgbClr val="91D5AC"/>
                </a:highlight>
                <a:latin typeface="Roboto"/>
                <a:ea typeface="Roboto"/>
                <a:cs typeface="Roboto"/>
                <a:sym typeface="Roboto"/>
              </a:rPr>
              <a:t>SAY &amp; DO</a:t>
            </a:r>
            <a:r>
              <a:rPr b="1" lang="en" sz="2400">
                <a:solidFill>
                  <a:srgbClr val="1F3A93"/>
                </a:solidFill>
                <a:latin typeface="Roboto"/>
                <a:ea typeface="Roboto"/>
                <a:cs typeface="Roboto"/>
                <a:sym typeface="Roboto"/>
              </a:rPr>
              <a:t> about this 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421" name="Google Shape;421;p55"/>
          <p:cNvGrpSpPr/>
          <p:nvPr/>
        </p:nvGrpSpPr>
        <p:grpSpPr>
          <a:xfrm>
            <a:off x="7686174" y="3855904"/>
            <a:ext cx="1251484" cy="1155127"/>
            <a:chOff x="5263074" y="1533724"/>
            <a:chExt cx="3732430" cy="3533579"/>
          </a:xfrm>
        </p:grpSpPr>
        <p:pic>
          <p:nvPicPr>
            <p:cNvPr id="422" name="Google Shape;422;p5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423" name="Google Shape;423;p5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424" name="Google Shape;424;p5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425" name="Google Shape;425;p5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426" name="Google Shape;426;p55"/>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427" name="Google Shape;427;p55"/>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433" name="Google Shape;433;p5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434" name="Google Shape;434;p56"/>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What does your person </a:t>
            </a:r>
            <a:r>
              <a:rPr b="1" lang="en" sz="2400">
                <a:solidFill>
                  <a:srgbClr val="1F3A93"/>
                </a:solidFill>
                <a:highlight>
                  <a:srgbClr val="91D5AC"/>
                </a:highlight>
                <a:latin typeface="Roboto"/>
                <a:ea typeface="Roboto"/>
                <a:cs typeface="Roboto"/>
                <a:sym typeface="Roboto"/>
              </a:rPr>
              <a:t>SEE</a:t>
            </a:r>
            <a:r>
              <a:rPr b="1" lang="en" sz="2400">
                <a:solidFill>
                  <a:srgbClr val="1F3A93"/>
                </a:solidFill>
                <a:latin typeface="Roboto"/>
                <a:ea typeface="Roboto"/>
                <a:cs typeface="Roboto"/>
                <a:sym typeface="Roboto"/>
              </a:rPr>
              <a:t> about this 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435" name="Google Shape;435;p56"/>
          <p:cNvGrpSpPr/>
          <p:nvPr/>
        </p:nvGrpSpPr>
        <p:grpSpPr>
          <a:xfrm>
            <a:off x="7686174" y="3855904"/>
            <a:ext cx="1251484" cy="1155127"/>
            <a:chOff x="5263074" y="1533724"/>
            <a:chExt cx="3732430" cy="3533579"/>
          </a:xfrm>
        </p:grpSpPr>
        <p:pic>
          <p:nvPicPr>
            <p:cNvPr id="436" name="Google Shape;436;p5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437" name="Google Shape;437;p5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438" name="Google Shape;438;p5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439" name="Google Shape;439;p5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440" name="Google Shape;440;p56"/>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441" name="Google Shape;441;p56"/>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447" name="Google Shape;447;p5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448" name="Google Shape;448;p57"/>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What does your person </a:t>
            </a:r>
            <a:r>
              <a:rPr b="1" lang="en" sz="2400">
                <a:solidFill>
                  <a:srgbClr val="1F3A93"/>
                </a:solidFill>
                <a:highlight>
                  <a:srgbClr val="91D5AC"/>
                </a:highlight>
                <a:latin typeface="Roboto"/>
                <a:ea typeface="Roboto"/>
                <a:cs typeface="Roboto"/>
                <a:sym typeface="Roboto"/>
              </a:rPr>
              <a:t>HEAR</a:t>
            </a:r>
            <a:r>
              <a:rPr b="1" lang="en" sz="2400">
                <a:solidFill>
                  <a:srgbClr val="1F3A93"/>
                </a:solidFill>
                <a:latin typeface="Roboto"/>
                <a:ea typeface="Roboto"/>
                <a:cs typeface="Roboto"/>
                <a:sym typeface="Roboto"/>
              </a:rPr>
              <a:t> about this 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449" name="Google Shape;449;p57"/>
          <p:cNvGrpSpPr/>
          <p:nvPr/>
        </p:nvGrpSpPr>
        <p:grpSpPr>
          <a:xfrm>
            <a:off x="7686174" y="3855904"/>
            <a:ext cx="1251484" cy="1155127"/>
            <a:chOff x="5263074" y="1533724"/>
            <a:chExt cx="3732430" cy="3533579"/>
          </a:xfrm>
        </p:grpSpPr>
        <p:pic>
          <p:nvPicPr>
            <p:cNvPr id="450" name="Google Shape;450;p57"/>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451" name="Google Shape;451;p57"/>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452" name="Google Shape;452;p57"/>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453" name="Google Shape;453;p5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454" name="Google Shape;454;p57"/>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455" name="Google Shape;455;p57"/>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461" name="Google Shape;461;p5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462" name="Google Shape;462;p58"/>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What are the </a:t>
            </a:r>
            <a:r>
              <a:rPr b="1" lang="en" sz="2400">
                <a:solidFill>
                  <a:srgbClr val="1F3A93"/>
                </a:solidFill>
                <a:highlight>
                  <a:srgbClr val="91D5AC"/>
                </a:highlight>
                <a:latin typeface="Roboto"/>
                <a:ea typeface="Roboto"/>
                <a:cs typeface="Roboto"/>
                <a:sym typeface="Roboto"/>
              </a:rPr>
              <a:t>PAINS</a:t>
            </a:r>
            <a:r>
              <a:rPr b="1" lang="en" sz="2400">
                <a:solidFill>
                  <a:srgbClr val="1F3A93"/>
                </a:solidFill>
                <a:latin typeface="Roboto"/>
                <a:ea typeface="Roboto"/>
                <a:cs typeface="Roboto"/>
                <a:sym typeface="Roboto"/>
              </a:rPr>
              <a:t> about this 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463" name="Google Shape;463;p58"/>
          <p:cNvGrpSpPr/>
          <p:nvPr/>
        </p:nvGrpSpPr>
        <p:grpSpPr>
          <a:xfrm>
            <a:off x="7686174" y="3855904"/>
            <a:ext cx="1251484" cy="1155127"/>
            <a:chOff x="5263074" y="1533724"/>
            <a:chExt cx="3732430" cy="3533579"/>
          </a:xfrm>
        </p:grpSpPr>
        <p:pic>
          <p:nvPicPr>
            <p:cNvPr id="464" name="Google Shape;464;p5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465" name="Google Shape;465;p5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466" name="Google Shape;466;p5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467" name="Google Shape;467;p5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468" name="Google Shape;468;p58"/>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469" name="Google Shape;469;p58"/>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475" name="Google Shape;475;p5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476" name="Google Shape;476;p59"/>
          <p:cNvSpPr txBox="1"/>
          <p:nvPr>
            <p:ph idx="1" type="body"/>
          </p:nvPr>
        </p:nvSpPr>
        <p:spPr>
          <a:xfrm>
            <a:off x="477400" y="1022525"/>
            <a:ext cx="5035800" cy="18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1F3A93"/>
                </a:solidFill>
                <a:latin typeface="Roboto"/>
                <a:ea typeface="Roboto"/>
                <a:cs typeface="Roboto"/>
                <a:sym typeface="Roboto"/>
              </a:rPr>
              <a:t>What are the </a:t>
            </a:r>
            <a:r>
              <a:rPr b="1" lang="en" sz="2400">
                <a:solidFill>
                  <a:srgbClr val="1F3A93"/>
                </a:solidFill>
                <a:highlight>
                  <a:srgbClr val="91D5AC"/>
                </a:highlight>
                <a:latin typeface="Roboto"/>
                <a:ea typeface="Roboto"/>
                <a:cs typeface="Roboto"/>
                <a:sym typeface="Roboto"/>
              </a:rPr>
              <a:t>G</a:t>
            </a:r>
            <a:r>
              <a:rPr b="1" lang="en" sz="2400">
                <a:solidFill>
                  <a:srgbClr val="1F3A93"/>
                </a:solidFill>
                <a:highlight>
                  <a:srgbClr val="91D5AC"/>
                </a:highlight>
                <a:latin typeface="Roboto"/>
                <a:ea typeface="Roboto"/>
                <a:cs typeface="Roboto"/>
                <a:sym typeface="Roboto"/>
              </a:rPr>
              <a:t>AINS</a:t>
            </a:r>
            <a:r>
              <a:rPr b="1" lang="en" sz="2400">
                <a:solidFill>
                  <a:srgbClr val="1F3A93"/>
                </a:solidFill>
                <a:latin typeface="Roboto"/>
                <a:ea typeface="Roboto"/>
                <a:cs typeface="Roboto"/>
                <a:sym typeface="Roboto"/>
              </a:rPr>
              <a:t> about this 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grpSp>
        <p:nvGrpSpPr>
          <p:cNvPr id="477" name="Google Shape;477;p59"/>
          <p:cNvGrpSpPr/>
          <p:nvPr/>
        </p:nvGrpSpPr>
        <p:grpSpPr>
          <a:xfrm>
            <a:off x="7686174" y="3855904"/>
            <a:ext cx="1251484" cy="1155127"/>
            <a:chOff x="5263074" y="1533724"/>
            <a:chExt cx="3732430" cy="3533579"/>
          </a:xfrm>
        </p:grpSpPr>
        <p:pic>
          <p:nvPicPr>
            <p:cNvPr id="478" name="Google Shape;478;p59"/>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479" name="Google Shape;479;p59"/>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480" name="Google Shape;480;p59"/>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481" name="Google Shape;481;p5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482" name="Google Shape;482;p59"/>
          <p:cNvPicPr preferRelativeResize="0"/>
          <p:nvPr/>
        </p:nvPicPr>
        <p:blipFill>
          <a:blip r:embed="rId7">
            <a:alphaModFix/>
          </a:blip>
          <a:stretch>
            <a:fillRect/>
          </a:stretch>
        </p:blipFill>
        <p:spPr>
          <a:xfrm rot="-2253419">
            <a:off x="3300451" y="1776165"/>
            <a:ext cx="2638873" cy="2638875"/>
          </a:xfrm>
          <a:prstGeom prst="rect">
            <a:avLst/>
          </a:prstGeom>
          <a:noFill/>
          <a:ln>
            <a:noFill/>
          </a:ln>
        </p:spPr>
      </p:pic>
      <p:pic>
        <p:nvPicPr>
          <p:cNvPr id="483" name="Google Shape;483;p59"/>
          <p:cNvPicPr preferRelativeResize="0"/>
          <p:nvPr/>
        </p:nvPicPr>
        <p:blipFill>
          <a:blip r:embed="rId8">
            <a:alphaModFix/>
          </a:blip>
          <a:stretch>
            <a:fillRect/>
          </a:stretch>
        </p:blipFill>
        <p:spPr>
          <a:xfrm>
            <a:off x="3640125" y="2314693"/>
            <a:ext cx="1861286" cy="18612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0"/>
          <p:cNvSpPr/>
          <p:nvPr/>
        </p:nvSpPr>
        <p:spPr>
          <a:xfrm>
            <a:off x="2505" y="25"/>
            <a:ext cx="9134400" cy="5143500"/>
          </a:xfrm>
          <a:prstGeom prst="rect">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0"/>
          <p:cNvSpPr/>
          <p:nvPr/>
        </p:nvSpPr>
        <p:spPr>
          <a:xfrm>
            <a:off x="3503626" y="1415900"/>
            <a:ext cx="1872600" cy="1453200"/>
          </a:xfrm>
          <a:prstGeom prst="ellipse">
            <a:avLst/>
          </a:prstGeom>
          <a:solidFill>
            <a:srgbClr val="FFFFFF"/>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0" name="Google Shape;490;p60"/>
          <p:cNvCxnSpPr/>
          <p:nvPr/>
        </p:nvCxnSpPr>
        <p:spPr>
          <a:xfrm>
            <a:off x="4478828" y="4066273"/>
            <a:ext cx="4800" cy="1041600"/>
          </a:xfrm>
          <a:prstGeom prst="straightConnector1">
            <a:avLst/>
          </a:prstGeom>
          <a:noFill/>
          <a:ln cap="flat" cmpd="sng" w="19050">
            <a:solidFill>
              <a:srgbClr val="00B2A9"/>
            </a:solidFill>
            <a:prstDash val="solid"/>
            <a:round/>
            <a:headEnd len="med" w="med" type="none"/>
            <a:tailEnd len="med" w="med" type="none"/>
          </a:ln>
        </p:spPr>
      </p:cxnSp>
      <p:cxnSp>
        <p:nvCxnSpPr>
          <p:cNvPr id="491" name="Google Shape;491;p60"/>
          <p:cNvCxnSpPr/>
          <p:nvPr/>
        </p:nvCxnSpPr>
        <p:spPr>
          <a:xfrm>
            <a:off x="0" y="4044872"/>
            <a:ext cx="9134400" cy="17700"/>
          </a:xfrm>
          <a:prstGeom prst="straightConnector1">
            <a:avLst/>
          </a:prstGeom>
          <a:noFill/>
          <a:ln cap="flat" cmpd="sng" w="19050">
            <a:solidFill>
              <a:srgbClr val="00B2A9"/>
            </a:solidFill>
            <a:prstDash val="solid"/>
            <a:round/>
            <a:headEnd len="med" w="med" type="none"/>
            <a:tailEnd len="med" w="med" type="none"/>
          </a:ln>
        </p:spPr>
      </p:cxnSp>
      <p:cxnSp>
        <p:nvCxnSpPr>
          <p:cNvPr id="492" name="Google Shape;492;p60"/>
          <p:cNvCxnSpPr/>
          <p:nvPr/>
        </p:nvCxnSpPr>
        <p:spPr>
          <a:xfrm flipH="1">
            <a:off x="14425" y="2579675"/>
            <a:ext cx="3708900" cy="1461600"/>
          </a:xfrm>
          <a:prstGeom prst="straightConnector1">
            <a:avLst/>
          </a:prstGeom>
          <a:noFill/>
          <a:ln cap="flat" cmpd="sng" w="19050">
            <a:solidFill>
              <a:srgbClr val="00B2A9"/>
            </a:solidFill>
            <a:prstDash val="solid"/>
            <a:round/>
            <a:headEnd len="med" w="med" type="none"/>
            <a:tailEnd len="med" w="med" type="none"/>
          </a:ln>
        </p:spPr>
      </p:cxnSp>
      <p:cxnSp>
        <p:nvCxnSpPr>
          <p:cNvPr id="493" name="Google Shape;493;p60"/>
          <p:cNvCxnSpPr/>
          <p:nvPr/>
        </p:nvCxnSpPr>
        <p:spPr>
          <a:xfrm>
            <a:off x="5246525" y="2550250"/>
            <a:ext cx="3888000" cy="1494900"/>
          </a:xfrm>
          <a:prstGeom prst="straightConnector1">
            <a:avLst/>
          </a:prstGeom>
          <a:noFill/>
          <a:ln cap="flat" cmpd="sng" w="19050">
            <a:solidFill>
              <a:srgbClr val="00B2A9"/>
            </a:solidFill>
            <a:prstDash val="solid"/>
            <a:round/>
            <a:headEnd len="med" w="med" type="none"/>
            <a:tailEnd len="med" w="med" type="none"/>
          </a:ln>
        </p:spPr>
      </p:cxnSp>
      <p:cxnSp>
        <p:nvCxnSpPr>
          <p:cNvPr id="494" name="Google Shape;494;p60"/>
          <p:cNvCxnSpPr>
            <a:stCxn id="489" idx="7"/>
          </p:cNvCxnSpPr>
          <p:nvPr/>
        </p:nvCxnSpPr>
        <p:spPr>
          <a:xfrm flipH="1" rot="10800000">
            <a:off x="5101990" y="14717"/>
            <a:ext cx="4037100" cy="1614000"/>
          </a:xfrm>
          <a:prstGeom prst="straightConnector1">
            <a:avLst/>
          </a:prstGeom>
          <a:noFill/>
          <a:ln cap="flat" cmpd="sng" w="19050">
            <a:solidFill>
              <a:srgbClr val="00B2A9"/>
            </a:solidFill>
            <a:prstDash val="solid"/>
            <a:round/>
            <a:headEnd len="med" w="med" type="none"/>
            <a:tailEnd len="med" w="med" type="none"/>
          </a:ln>
        </p:spPr>
      </p:cxnSp>
      <p:cxnSp>
        <p:nvCxnSpPr>
          <p:cNvPr id="495" name="Google Shape;495;p60"/>
          <p:cNvCxnSpPr>
            <a:stCxn id="489" idx="1"/>
          </p:cNvCxnSpPr>
          <p:nvPr/>
        </p:nvCxnSpPr>
        <p:spPr>
          <a:xfrm rot="10800000">
            <a:off x="7462" y="7217"/>
            <a:ext cx="3770400" cy="1621500"/>
          </a:xfrm>
          <a:prstGeom prst="straightConnector1">
            <a:avLst/>
          </a:prstGeom>
          <a:noFill/>
          <a:ln cap="flat" cmpd="sng" w="19050">
            <a:solidFill>
              <a:srgbClr val="00B2A9"/>
            </a:solidFill>
            <a:prstDash val="solid"/>
            <a:round/>
            <a:headEnd len="med" w="med" type="none"/>
            <a:tailEnd len="med" w="med" type="none"/>
          </a:ln>
        </p:spPr>
      </p:cxnSp>
      <p:sp>
        <p:nvSpPr>
          <p:cNvPr id="496" name="Google Shape;496;p60"/>
          <p:cNvSpPr txBox="1"/>
          <p:nvPr/>
        </p:nvSpPr>
        <p:spPr>
          <a:xfrm>
            <a:off x="5544859" y="4044872"/>
            <a:ext cx="2127000" cy="5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800">
                <a:solidFill>
                  <a:srgbClr val="1F3A92"/>
                </a:solidFill>
                <a:latin typeface="Roboto"/>
                <a:ea typeface="Roboto"/>
                <a:cs typeface="Roboto"/>
                <a:sym typeface="Roboto"/>
              </a:rPr>
              <a:t>Gain</a:t>
            </a:r>
            <a:endParaRPr b="1" i="1" sz="1800">
              <a:solidFill>
                <a:srgbClr val="1F3A92"/>
              </a:solidFill>
              <a:latin typeface="Roboto"/>
              <a:ea typeface="Roboto"/>
              <a:cs typeface="Roboto"/>
              <a:sym typeface="Roboto"/>
            </a:endParaRPr>
          </a:p>
        </p:txBody>
      </p:sp>
      <p:sp>
        <p:nvSpPr>
          <p:cNvPr id="497" name="Google Shape;497;p60"/>
          <p:cNvSpPr txBox="1"/>
          <p:nvPr/>
        </p:nvSpPr>
        <p:spPr>
          <a:xfrm>
            <a:off x="1225575" y="4044872"/>
            <a:ext cx="2127000" cy="5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800">
                <a:solidFill>
                  <a:srgbClr val="1F3A92"/>
                </a:solidFill>
                <a:latin typeface="Roboto"/>
                <a:ea typeface="Roboto"/>
                <a:cs typeface="Roboto"/>
                <a:sym typeface="Roboto"/>
              </a:rPr>
              <a:t>Pain</a:t>
            </a:r>
            <a:endParaRPr b="1" i="1" sz="1800">
              <a:solidFill>
                <a:srgbClr val="1F3A92"/>
              </a:solidFill>
              <a:latin typeface="Roboto"/>
              <a:ea typeface="Roboto"/>
              <a:cs typeface="Roboto"/>
              <a:sym typeface="Roboto"/>
            </a:endParaRPr>
          </a:p>
        </p:txBody>
      </p:sp>
      <p:sp>
        <p:nvSpPr>
          <p:cNvPr id="498" name="Google Shape;498;p60"/>
          <p:cNvSpPr txBox="1"/>
          <p:nvPr/>
        </p:nvSpPr>
        <p:spPr>
          <a:xfrm>
            <a:off x="3503684" y="2997925"/>
            <a:ext cx="1352400" cy="5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800">
                <a:solidFill>
                  <a:srgbClr val="1F3A92"/>
                </a:solidFill>
                <a:latin typeface="Roboto"/>
                <a:ea typeface="Roboto"/>
                <a:cs typeface="Roboto"/>
                <a:sym typeface="Roboto"/>
              </a:rPr>
              <a:t>Say &amp; Do?</a:t>
            </a:r>
            <a:endParaRPr b="1" i="1" sz="1800">
              <a:solidFill>
                <a:srgbClr val="1F3A92"/>
              </a:solidFill>
              <a:latin typeface="Roboto"/>
              <a:ea typeface="Roboto"/>
              <a:cs typeface="Roboto"/>
              <a:sym typeface="Roboto"/>
            </a:endParaRPr>
          </a:p>
        </p:txBody>
      </p:sp>
      <p:sp>
        <p:nvSpPr>
          <p:cNvPr id="499" name="Google Shape;499;p60"/>
          <p:cNvSpPr txBox="1"/>
          <p:nvPr/>
        </p:nvSpPr>
        <p:spPr>
          <a:xfrm>
            <a:off x="6765652" y="1662690"/>
            <a:ext cx="2127000" cy="5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800">
                <a:solidFill>
                  <a:srgbClr val="1F3A92"/>
                </a:solidFill>
                <a:latin typeface="Roboto"/>
                <a:ea typeface="Roboto"/>
                <a:cs typeface="Roboto"/>
                <a:sym typeface="Roboto"/>
              </a:rPr>
              <a:t>See?</a:t>
            </a:r>
            <a:endParaRPr b="1" i="1" sz="1800">
              <a:solidFill>
                <a:srgbClr val="1F3A92"/>
              </a:solidFill>
              <a:latin typeface="Roboto"/>
              <a:ea typeface="Roboto"/>
              <a:cs typeface="Roboto"/>
              <a:sym typeface="Roboto"/>
            </a:endParaRPr>
          </a:p>
        </p:txBody>
      </p:sp>
      <p:sp>
        <p:nvSpPr>
          <p:cNvPr id="500" name="Google Shape;500;p60"/>
          <p:cNvSpPr txBox="1"/>
          <p:nvPr/>
        </p:nvSpPr>
        <p:spPr>
          <a:xfrm>
            <a:off x="294150" y="1653446"/>
            <a:ext cx="2127000" cy="5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800">
                <a:solidFill>
                  <a:srgbClr val="1F3A92"/>
                </a:solidFill>
                <a:latin typeface="Roboto"/>
                <a:ea typeface="Roboto"/>
                <a:cs typeface="Roboto"/>
                <a:sym typeface="Roboto"/>
              </a:rPr>
              <a:t>Hear?</a:t>
            </a:r>
            <a:endParaRPr b="1" i="1" sz="1800">
              <a:solidFill>
                <a:srgbClr val="1F3A92"/>
              </a:solidFill>
              <a:latin typeface="Roboto"/>
              <a:ea typeface="Roboto"/>
              <a:cs typeface="Roboto"/>
              <a:sym typeface="Roboto"/>
            </a:endParaRPr>
          </a:p>
        </p:txBody>
      </p:sp>
      <p:sp>
        <p:nvSpPr>
          <p:cNvPr id="501" name="Google Shape;501;p60"/>
          <p:cNvSpPr txBox="1"/>
          <p:nvPr/>
        </p:nvSpPr>
        <p:spPr>
          <a:xfrm>
            <a:off x="3304028" y="7378"/>
            <a:ext cx="2127000" cy="4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800">
                <a:solidFill>
                  <a:srgbClr val="1F3A92"/>
                </a:solidFill>
                <a:latin typeface="Roboto"/>
                <a:ea typeface="Roboto"/>
                <a:cs typeface="Roboto"/>
                <a:sym typeface="Roboto"/>
              </a:rPr>
              <a:t>Think &amp; Feel?</a:t>
            </a:r>
            <a:endParaRPr b="1" i="1" sz="1800">
              <a:solidFill>
                <a:srgbClr val="1F3A92"/>
              </a:solidFill>
              <a:latin typeface="Roboto"/>
              <a:ea typeface="Roboto"/>
              <a:cs typeface="Roboto"/>
              <a:sym typeface="Roboto"/>
            </a:endParaRPr>
          </a:p>
        </p:txBody>
      </p:sp>
      <p:grpSp>
        <p:nvGrpSpPr>
          <p:cNvPr id="502" name="Google Shape;502;p60"/>
          <p:cNvGrpSpPr/>
          <p:nvPr/>
        </p:nvGrpSpPr>
        <p:grpSpPr>
          <a:xfrm>
            <a:off x="409056" y="2348209"/>
            <a:ext cx="1398943" cy="855988"/>
            <a:chOff x="-1484375" y="49"/>
            <a:chExt cx="942303" cy="942303"/>
          </a:xfrm>
        </p:grpSpPr>
        <p:pic>
          <p:nvPicPr>
            <p:cNvPr id="503" name="Google Shape;503;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04" name="Google Shape;504;p60"/>
            <p:cNvSpPr txBox="1"/>
            <p:nvPr/>
          </p:nvSpPr>
          <p:spPr>
            <a:xfrm>
              <a:off x="-1484374" y="4164"/>
              <a:ext cx="866700" cy="8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Birds</a:t>
              </a:r>
              <a:endParaRPr sz="800"/>
            </a:p>
          </p:txBody>
        </p:sp>
      </p:grpSp>
      <p:grpSp>
        <p:nvGrpSpPr>
          <p:cNvPr id="505" name="Google Shape;505;p60"/>
          <p:cNvGrpSpPr/>
          <p:nvPr/>
        </p:nvGrpSpPr>
        <p:grpSpPr>
          <a:xfrm>
            <a:off x="2239952" y="150430"/>
            <a:ext cx="943811" cy="705785"/>
            <a:chOff x="-1484375" y="49"/>
            <a:chExt cx="942303" cy="942303"/>
          </a:xfrm>
        </p:grpSpPr>
        <p:pic>
          <p:nvPicPr>
            <p:cNvPr id="506" name="Google Shape;506;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07" name="Google Shape;507;p60"/>
            <p:cNvSpPr txBox="1"/>
            <p:nvPr/>
          </p:nvSpPr>
          <p:spPr>
            <a:xfrm>
              <a:off x="-1454200" y="8133"/>
              <a:ext cx="904800" cy="9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t>Waking up for school isn’t fun</a:t>
              </a:r>
              <a:endParaRPr sz="800"/>
            </a:p>
          </p:txBody>
        </p:sp>
      </p:grpSp>
      <p:grpSp>
        <p:nvGrpSpPr>
          <p:cNvPr id="508" name="Google Shape;508;p60"/>
          <p:cNvGrpSpPr/>
          <p:nvPr/>
        </p:nvGrpSpPr>
        <p:grpSpPr>
          <a:xfrm>
            <a:off x="4880641" y="416446"/>
            <a:ext cx="943811" cy="705785"/>
            <a:chOff x="-1484375" y="49"/>
            <a:chExt cx="942303" cy="942303"/>
          </a:xfrm>
        </p:grpSpPr>
        <p:pic>
          <p:nvPicPr>
            <p:cNvPr id="509" name="Google Shape;509;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10" name="Google Shape;510;p60"/>
            <p:cNvSpPr txBox="1"/>
            <p:nvPr/>
          </p:nvSpPr>
          <p:spPr>
            <a:xfrm>
              <a:off x="-1454200" y="8133"/>
              <a:ext cx="9048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Tired</a:t>
              </a:r>
              <a:endParaRPr sz="800"/>
            </a:p>
          </p:txBody>
        </p:sp>
      </p:grpSp>
      <p:grpSp>
        <p:nvGrpSpPr>
          <p:cNvPr id="511" name="Google Shape;511;p60"/>
          <p:cNvGrpSpPr/>
          <p:nvPr/>
        </p:nvGrpSpPr>
        <p:grpSpPr>
          <a:xfrm>
            <a:off x="7642387" y="730559"/>
            <a:ext cx="1093759" cy="705785"/>
            <a:chOff x="-1491763" y="49"/>
            <a:chExt cx="949691" cy="942303"/>
          </a:xfrm>
        </p:grpSpPr>
        <p:pic>
          <p:nvPicPr>
            <p:cNvPr id="512" name="Google Shape;512;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13" name="Google Shape;513;p60"/>
            <p:cNvSpPr txBox="1"/>
            <p:nvPr/>
          </p:nvSpPr>
          <p:spPr>
            <a:xfrm>
              <a:off x="-1491763" y="8130"/>
              <a:ext cx="9423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Bicycles</a:t>
              </a:r>
              <a:endParaRPr sz="800"/>
            </a:p>
          </p:txBody>
        </p:sp>
      </p:grpSp>
      <p:grpSp>
        <p:nvGrpSpPr>
          <p:cNvPr id="514" name="Google Shape;514;p60"/>
          <p:cNvGrpSpPr/>
          <p:nvPr/>
        </p:nvGrpSpPr>
        <p:grpSpPr>
          <a:xfrm>
            <a:off x="7152955" y="2398174"/>
            <a:ext cx="1352393" cy="705785"/>
            <a:chOff x="-1484375" y="49"/>
            <a:chExt cx="942303" cy="942303"/>
          </a:xfrm>
        </p:grpSpPr>
        <p:pic>
          <p:nvPicPr>
            <p:cNvPr id="515" name="Google Shape;515;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16" name="Google Shape;516;p60"/>
            <p:cNvSpPr txBox="1"/>
            <p:nvPr/>
          </p:nvSpPr>
          <p:spPr>
            <a:xfrm>
              <a:off x="-1442362" y="16171"/>
              <a:ext cx="9000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The Future</a:t>
              </a:r>
              <a:endParaRPr sz="800"/>
            </a:p>
          </p:txBody>
        </p:sp>
      </p:grpSp>
      <p:grpSp>
        <p:nvGrpSpPr>
          <p:cNvPr id="517" name="Google Shape;517;p60"/>
          <p:cNvGrpSpPr/>
          <p:nvPr/>
        </p:nvGrpSpPr>
        <p:grpSpPr>
          <a:xfrm>
            <a:off x="6269469" y="1250813"/>
            <a:ext cx="943811" cy="705785"/>
            <a:chOff x="-1484375" y="49"/>
            <a:chExt cx="942303" cy="942303"/>
          </a:xfrm>
        </p:grpSpPr>
        <p:pic>
          <p:nvPicPr>
            <p:cNvPr id="518" name="Google Shape;518;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19" name="Google Shape;519;p60"/>
            <p:cNvSpPr txBox="1"/>
            <p:nvPr/>
          </p:nvSpPr>
          <p:spPr>
            <a:xfrm>
              <a:off x="-1454200" y="8133"/>
              <a:ext cx="9048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Other people just like him</a:t>
              </a:r>
              <a:endParaRPr sz="800"/>
            </a:p>
          </p:txBody>
        </p:sp>
      </p:grpSp>
      <p:grpSp>
        <p:nvGrpSpPr>
          <p:cNvPr id="520" name="Google Shape;520;p60"/>
          <p:cNvGrpSpPr/>
          <p:nvPr/>
        </p:nvGrpSpPr>
        <p:grpSpPr>
          <a:xfrm>
            <a:off x="2049035" y="3276018"/>
            <a:ext cx="943811" cy="705785"/>
            <a:chOff x="-1879562" y="68799"/>
            <a:chExt cx="942303" cy="942303"/>
          </a:xfrm>
        </p:grpSpPr>
        <p:pic>
          <p:nvPicPr>
            <p:cNvPr id="521" name="Google Shape;521;p60"/>
            <p:cNvPicPr preferRelativeResize="0"/>
            <p:nvPr/>
          </p:nvPicPr>
          <p:blipFill>
            <a:blip r:embed="rId3">
              <a:alphaModFix/>
            </a:blip>
            <a:stretch>
              <a:fillRect/>
            </a:stretch>
          </p:blipFill>
          <p:spPr>
            <a:xfrm>
              <a:off x="-1879562" y="68799"/>
              <a:ext cx="942303" cy="942303"/>
            </a:xfrm>
            <a:prstGeom prst="rect">
              <a:avLst/>
            </a:prstGeom>
            <a:noFill/>
            <a:ln>
              <a:noFill/>
            </a:ln>
          </p:spPr>
        </p:pic>
        <p:sp>
          <p:nvSpPr>
            <p:cNvPr id="522" name="Google Shape;522;p60"/>
            <p:cNvSpPr txBox="1"/>
            <p:nvPr/>
          </p:nvSpPr>
          <p:spPr>
            <a:xfrm>
              <a:off x="-1860800" y="87558"/>
              <a:ext cx="9048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Homework is hard</a:t>
              </a:r>
              <a:endParaRPr sz="800"/>
            </a:p>
          </p:txBody>
        </p:sp>
      </p:grpSp>
      <p:grpSp>
        <p:nvGrpSpPr>
          <p:cNvPr id="523" name="Google Shape;523;p60"/>
          <p:cNvGrpSpPr/>
          <p:nvPr/>
        </p:nvGrpSpPr>
        <p:grpSpPr>
          <a:xfrm>
            <a:off x="4803972" y="3241449"/>
            <a:ext cx="1097151" cy="705785"/>
            <a:chOff x="-1486345" y="49"/>
            <a:chExt cx="944273" cy="942303"/>
          </a:xfrm>
        </p:grpSpPr>
        <p:pic>
          <p:nvPicPr>
            <p:cNvPr id="524" name="Google Shape;524;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25" name="Google Shape;525;p60"/>
            <p:cNvSpPr txBox="1"/>
            <p:nvPr/>
          </p:nvSpPr>
          <p:spPr>
            <a:xfrm>
              <a:off x="-1486345" y="18720"/>
              <a:ext cx="8442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Go to class five days a week</a:t>
              </a:r>
              <a:endParaRPr sz="800"/>
            </a:p>
          </p:txBody>
        </p:sp>
      </p:grpSp>
      <p:grpSp>
        <p:nvGrpSpPr>
          <p:cNvPr id="526" name="Google Shape;526;p60"/>
          <p:cNvGrpSpPr/>
          <p:nvPr/>
        </p:nvGrpSpPr>
        <p:grpSpPr>
          <a:xfrm>
            <a:off x="566814" y="4308841"/>
            <a:ext cx="1083366" cy="705785"/>
            <a:chOff x="-1071834" y="49"/>
            <a:chExt cx="942303" cy="942303"/>
          </a:xfrm>
        </p:grpSpPr>
        <p:pic>
          <p:nvPicPr>
            <p:cNvPr id="527" name="Google Shape;527;p60"/>
            <p:cNvPicPr preferRelativeResize="0"/>
            <p:nvPr/>
          </p:nvPicPr>
          <p:blipFill>
            <a:blip r:embed="rId3">
              <a:alphaModFix/>
            </a:blip>
            <a:stretch>
              <a:fillRect/>
            </a:stretch>
          </p:blipFill>
          <p:spPr>
            <a:xfrm>
              <a:off x="-1071834" y="49"/>
              <a:ext cx="942303" cy="942303"/>
            </a:xfrm>
            <a:prstGeom prst="rect">
              <a:avLst/>
            </a:prstGeom>
            <a:noFill/>
            <a:ln>
              <a:noFill/>
            </a:ln>
          </p:spPr>
        </p:pic>
        <p:sp>
          <p:nvSpPr>
            <p:cNvPr id="528" name="Google Shape;528;p60"/>
            <p:cNvSpPr txBox="1"/>
            <p:nvPr/>
          </p:nvSpPr>
          <p:spPr>
            <a:xfrm>
              <a:off x="-1067175" y="18802"/>
              <a:ext cx="9330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Walking everyday is </a:t>
              </a:r>
              <a:r>
                <a:rPr lang="en" sz="800"/>
                <a:t>exhausting</a:t>
              </a:r>
              <a:endParaRPr sz="800"/>
            </a:p>
          </p:txBody>
        </p:sp>
      </p:grpSp>
      <p:grpSp>
        <p:nvGrpSpPr>
          <p:cNvPr id="529" name="Google Shape;529;p60"/>
          <p:cNvGrpSpPr/>
          <p:nvPr/>
        </p:nvGrpSpPr>
        <p:grpSpPr>
          <a:xfrm>
            <a:off x="2992842" y="4339775"/>
            <a:ext cx="1209352" cy="706038"/>
            <a:chOff x="92049" y="-289"/>
            <a:chExt cx="942303" cy="942640"/>
          </a:xfrm>
        </p:grpSpPr>
        <p:pic>
          <p:nvPicPr>
            <p:cNvPr id="530" name="Google Shape;530;p60"/>
            <p:cNvPicPr preferRelativeResize="0"/>
            <p:nvPr/>
          </p:nvPicPr>
          <p:blipFill>
            <a:blip r:embed="rId3">
              <a:alphaModFix/>
            </a:blip>
            <a:stretch>
              <a:fillRect/>
            </a:stretch>
          </p:blipFill>
          <p:spPr>
            <a:xfrm>
              <a:off x="92049" y="48"/>
              <a:ext cx="942303" cy="942303"/>
            </a:xfrm>
            <a:prstGeom prst="rect">
              <a:avLst/>
            </a:prstGeom>
            <a:noFill/>
            <a:ln>
              <a:noFill/>
            </a:ln>
          </p:spPr>
        </p:pic>
        <p:sp>
          <p:nvSpPr>
            <p:cNvPr id="531" name="Google Shape;531;p60"/>
            <p:cNvSpPr txBox="1"/>
            <p:nvPr/>
          </p:nvSpPr>
          <p:spPr>
            <a:xfrm>
              <a:off x="142650" y="-289"/>
              <a:ext cx="8550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I don’t have the </a:t>
              </a:r>
              <a:r>
                <a:rPr lang="en" sz="800"/>
                <a:t>money</a:t>
              </a:r>
              <a:r>
                <a:rPr lang="en" sz="800"/>
                <a:t> for a car</a:t>
              </a:r>
              <a:endParaRPr sz="800"/>
            </a:p>
          </p:txBody>
        </p:sp>
      </p:grpSp>
      <p:grpSp>
        <p:nvGrpSpPr>
          <p:cNvPr id="532" name="Google Shape;532;p60"/>
          <p:cNvGrpSpPr/>
          <p:nvPr/>
        </p:nvGrpSpPr>
        <p:grpSpPr>
          <a:xfrm>
            <a:off x="4556748" y="4160228"/>
            <a:ext cx="1154038" cy="816408"/>
            <a:chOff x="-1294997" y="-49771"/>
            <a:chExt cx="942303" cy="948099"/>
          </a:xfrm>
        </p:grpSpPr>
        <p:pic>
          <p:nvPicPr>
            <p:cNvPr id="533" name="Google Shape;533;p60"/>
            <p:cNvPicPr preferRelativeResize="0"/>
            <p:nvPr/>
          </p:nvPicPr>
          <p:blipFill>
            <a:blip r:embed="rId3">
              <a:alphaModFix/>
            </a:blip>
            <a:stretch>
              <a:fillRect/>
            </a:stretch>
          </p:blipFill>
          <p:spPr>
            <a:xfrm>
              <a:off x="-1294997" y="-49771"/>
              <a:ext cx="942303" cy="942303"/>
            </a:xfrm>
            <a:prstGeom prst="rect">
              <a:avLst/>
            </a:prstGeom>
            <a:noFill/>
            <a:ln>
              <a:noFill/>
            </a:ln>
          </p:spPr>
        </p:pic>
        <p:sp>
          <p:nvSpPr>
            <p:cNvPr id="534" name="Google Shape;534;p60"/>
            <p:cNvSpPr txBox="1"/>
            <p:nvPr/>
          </p:nvSpPr>
          <p:spPr>
            <a:xfrm>
              <a:off x="-1271756" y="-6472"/>
              <a:ext cx="8958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Access to healthcare through college</a:t>
              </a:r>
              <a:endParaRPr sz="800"/>
            </a:p>
          </p:txBody>
        </p:sp>
      </p:grpSp>
      <p:grpSp>
        <p:nvGrpSpPr>
          <p:cNvPr id="535" name="Google Shape;535;p60"/>
          <p:cNvGrpSpPr/>
          <p:nvPr/>
        </p:nvGrpSpPr>
        <p:grpSpPr>
          <a:xfrm>
            <a:off x="7116762" y="4308854"/>
            <a:ext cx="943811" cy="705785"/>
            <a:chOff x="-1484375" y="49"/>
            <a:chExt cx="942303" cy="942303"/>
          </a:xfrm>
        </p:grpSpPr>
        <p:pic>
          <p:nvPicPr>
            <p:cNvPr id="536" name="Google Shape;536;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37" name="Google Shape;537;p60"/>
            <p:cNvSpPr txBox="1"/>
            <p:nvPr/>
          </p:nvSpPr>
          <p:spPr>
            <a:xfrm>
              <a:off x="-1454200" y="8133"/>
              <a:ext cx="9048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Learning new things</a:t>
              </a:r>
              <a:endParaRPr sz="800"/>
            </a:p>
          </p:txBody>
        </p:sp>
      </p:grpSp>
      <p:grpSp>
        <p:nvGrpSpPr>
          <p:cNvPr id="538" name="Google Shape;538;p60"/>
          <p:cNvGrpSpPr/>
          <p:nvPr/>
        </p:nvGrpSpPr>
        <p:grpSpPr>
          <a:xfrm>
            <a:off x="416514" y="856160"/>
            <a:ext cx="1072826" cy="711832"/>
            <a:chOff x="-1484375" y="49"/>
            <a:chExt cx="972468" cy="950376"/>
          </a:xfrm>
        </p:grpSpPr>
        <p:pic>
          <p:nvPicPr>
            <p:cNvPr id="539" name="Google Shape;539;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40" name="Google Shape;540;p60"/>
            <p:cNvSpPr txBox="1"/>
            <p:nvPr/>
          </p:nvSpPr>
          <p:spPr>
            <a:xfrm>
              <a:off x="-1454207" y="8125"/>
              <a:ext cx="942300" cy="94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Cars honking </a:t>
              </a:r>
              <a:endParaRPr sz="800"/>
            </a:p>
          </p:txBody>
        </p:sp>
      </p:grpSp>
      <p:sp>
        <p:nvSpPr>
          <p:cNvPr id="541" name="Google Shape;541;p60"/>
          <p:cNvSpPr txBox="1"/>
          <p:nvPr/>
        </p:nvSpPr>
        <p:spPr>
          <a:xfrm>
            <a:off x="3700275" y="1514229"/>
            <a:ext cx="1398900" cy="23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Meet Jack</a:t>
            </a:r>
            <a:endParaRPr sz="1300">
              <a:latin typeface="Roboto"/>
              <a:ea typeface="Roboto"/>
              <a:cs typeface="Roboto"/>
              <a:sym typeface="Roboto"/>
            </a:endParaRPr>
          </a:p>
        </p:txBody>
      </p:sp>
      <p:grpSp>
        <p:nvGrpSpPr>
          <p:cNvPr id="542" name="Google Shape;542;p60"/>
          <p:cNvGrpSpPr/>
          <p:nvPr/>
        </p:nvGrpSpPr>
        <p:grpSpPr>
          <a:xfrm>
            <a:off x="3303976" y="619802"/>
            <a:ext cx="1456424" cy="579467"/>
            <a:chOff x="-1327967" y="106658"/>
            <a:chExt cx="942303" cy="942376"/>
          </a:xfrm>
        </p:grpSpPr>
        <p:pic>
          <p:nvPicPr>
            <p:cNvPr id="543" name="Google Shape;543;p60"/>
            <p:cNvPicPr preferRelativeResize="0"/>
            <p:nvPr/>
          </p:nvPicPr>
          <p:blipFill>
            <a:blip r:embed="rId3">
              <a:alphaModFix/>
            </a:blip>
            <a:stretch>
              <a:fillRect/>
            </a:stretch>
          </p:blipFill>
          <p:spPr>
            <a:xfrm>
              <a:off x="-1327967" y="106658"/>
              <a:ext cx="942303" cy="942303"/>
            </a:xfrm>
            <a:prstGeom prst="rect">
              <a:avLst/>
            </a:prstGeom>
            <a:noFill/>
            <a:ln>
              <a:noFill/>
            </a:ln>
          </p:spPr>
        </p:pic>
        <p:sp>
          <p:nvSpPr>
            <p:cNvPr id="544" name="Google Shape;544;p60"/>
            <p:cNvSpPr txBox="1"/>
            <p:nvPr/>
          </p:nvSpPr>
          <p:spPr>
            <a:xfrm>
              <a:off x="-1295908" y="132834"/>
              <a:ext cx="905100" cy="91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Hates walking in the rain</a:t>
              </a:r>
              <a:endParaRPr sz="800"/>
            </a:p>
          </p:txBody>
        </p:sp>
      </p:grpSp>
      <p:grpSp>
        <p:nvGrpSpPr>
          <p:cNvPr id="545" name="Google Shape;545;p60"/>
          <p:cNvGrpSpPr/>
          <p:nvPr/>
        </p:nvGrpSpPr>
        <p:grpSpPr>
          <a:xfrm>
            <a:off x="5952826" y="84092"/>
            <a:ext cx="1093759" cy="705785"/>
            <a:chOff x="-1491763" y="49"/>
            <a:chExt cx="949691" cy="942303"/>
          </a:xfrm>
        </p:grpSpPr>
        <p:pic>
          <p:nvPicPr>
            <p:cNvPr id="546" name="Google Shape;546;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47" name="Google Shape;547;p60"/>
            <p:cNvSpPr txBox="1"/>
            <p:nvPr/>
          </p:nvSpPr>
          <p:spPr>
            <a:xfrm>
              <a:off x="-1491763" y="8130"/>
              <a:ext cx="9423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Overwhelmed</a:t>
              </a:r>
              <a:endParaRPr sz="800"/>
            </a:p>
          </p:txBody>
        </p:sp>
      </p:grpSp>
      <p:grpSp>
        <p:nvGrpSpPr>
          <p:cNvPr id="548" name="Google Shape;548;p60"/>
          <p:cNvGrpSpPr/>
          <p:nvPr/>
        </p:nvGrpSpPr>
        <p:grpSpPr>
          <a:xfrm>
            <a:off x="6061473" y="3276023"/>
            <a:ext cx="1093759" cy="705785"/>
            <a:chOff x="-1491763" y="49"/>
            <a:chExt cx="949691" cy="942303"/>
          </a:xfrm>
        </p:grpSpPr>
        <p:pic>
          <p:nvPicPr>
            <p:cNvPr id="549" name="Google Shape;549;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50" name="Google Shape;550;p60"/>
            <p:cNvSpPr txBox="1"/>
            <p:nvPr/>
          </p:nvSpPr>
          <p:spPr>
            <a:xfrm>
              <a:off x="-1491763" y="8130"/>
              <a:ext cx="9423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Takes his school stuff with him everywhere he goes.</a:t>
              </a:r>
              <a:endParaRPr sz="800"/>
            </a:p>
          </p:txBody>
        </p:sp>
      </p:grpSp>
      <p:grpSp>
        <p:nvGrpSpPr>
          <p:cNvPr id="551" name="Google Shape;551;p60"/>
          <p:cNvGrpSpPr/>
          <p:nvPr/>
        </p:nvGrpSpPr>
        <p:grpSpPr>
          <a:xfrm>
            <a:off x="5784056" y="4494168"/>
            <a:ext cx="1085342" cy="529763"/>
            <a:chOff x="-1491853" y="120602"/>
            <a:chExt cx="942383" cy="942303"/>
          </a:xfrm>
        </p:grpSpPr>
        <p:pic>
          <p:nvPicPr>
            <p:cNvPr id="552" name="Google Shape;552;p60"/>
            <p:cNvPicPr preferRelativeResize="0"/>
            <p:nvPr/>
          </p:nvPicPr>
          <p:blipFill>
            <a:blip r:embed="rId3">
              <a:alphaModFix/>
            </a:blip>
            <a:stretch>
              <a:fillRect/>
            </a:stretch>
          </p:blipFill>
          <p:spPr>
            <a:xfrm>
              <a:off x="-1491853" y="120602"/>
              <a:ext cx="942303" cy="942303"/>
            </a:xfrm>
            <a:prstGeom prst="rect">
              <a:avLst/>
            </a:prstGeom>
            <a:noFill/>
            <a:ln>
              <a:noFill/>
            </a:ln>
          </p:spPr>
        </p:pic>
        <p:sp>
          <p:nvSpPr>
            <p:cNvPr id="553" name="Google Shape;553;p60"/>
            <p:cNvSpPr txBox="1"/>
            <p:nvPr/>
          </p:nvSpPr>
          <p:spPr>
            <a:xfrm>
              <a:off x="-1491770" y="158411"/>
              <a:ext cx="942300" cy="87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Physically fit </a:t>
              </a:r>
              <a:endParaRPr sz="900"/>
            </a:p>
          </p:txBody>
        </p:sp>
      </p:grpSp>
      <p:grpSp>
        <p:nvGrpSpPr>
          <p:cNvPr id="554" name="Google Shape;554;p60"/>
          <p:cNvGrpSpPr/>
          <p:nvPr/>
        </p:nvGrpSpPr>
        <p:grpSpPr>
          <a:xfrm>
            <a:off x="1956343" y="1714509"/>
            <a:ext cx="1398943" cy="855988"/>
            <a:chOff x="-1484375" y="49"/>
            <a:chExt cx="942303" cy="942303"/>
          </a:xfrm>
        </p:grpSpPr>
        <p:pic>
          <p:nvPicPr>
            <p:cNvPr id="555" name="Google Shape;555;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56" name="Google Shape;556;p60"/>
            <p:cNvSpPr txBox="1"/>
            <p:nvPr/>
          </p:nvSpPr>
          <p:spPr>
            <a:xfrm>
              <a:off x="-1484374" y="4164"/>
              <a:ext cx="866700" cy="8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People talking</a:t>
              </a:r>
              <a:endParaRPr sz="800"/>
            </a:p>
          </p:txBody>
        </p:sp>
      </p:grpSp>
      <p:sp>
        <p:nvSpPr>
          <p:cNvPr id="557" name="Google Shape;557;p60"/>
          <p:cNvSpPr txBox="1"/>
          <p:nvPr/>
        </p:nvSpPr>
        <p:spPr>
          <a:xfrm>
            <a:off x="3503625" y="1720175"/>
            <a:ext cx="18726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Jack is 18 and walks to college and to his job at the coffee shop every day</a:t>
            </a:r>
            <a:endParaRPr>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p:txBody>
      </p:sp>
      <p:grpSp>
        <p:nvGrpSpPr>
          <p:cNvPr id="558" name="Google Shape;558;p60"/>
          <p:cNvGrpSpPr/>
          <p:nvPr/>
        </p:nvGrpSpPr>
        <p:grpSpPr>
          <a:xfrm>
            <a:off x="3183782" y="3428775"/>
            <a:ext cx="966980" cy="529763"/>
            <a:chOff x="-1491767" y="49"/>
            <a:chExt cx="949695" cy="942303"/>
          </a:xfrm>
        </p:grpSpPr>
        <p:pic>
          <p:nvPicPr>
            <p:cNvPr id="559" name="Google Shape;559;p60"/>
            <p:cNvPicPr preferRelativeResize="0"/>
            <p:nvPr/>
          </p:nvPicPr>
          <p:blipFill>
            <a:blip r:embed="rId3">
              <a:alphaModFix/>
            </a:blip>
            <a:stretch>
              <a:fillRect/>
            </a:stretch>
          </p:blipFill>
          <p:spPr>
            <a:xfrm>
              <a:off x="-1484375" y="49"/>
              <a:ext cx="942303" cy="942303"/>
            </a:xfrm>
            <a:prstGeom prst="rect">
              <a:avLst/>
            </a:prstGeom>
            <a:noFill/>
            <a:ln>
              <a:noFill/>
            </a:ln>
          </p:spPr>
        </p:pic>
        <p:sp>
          <p:nvSpPr>
            <p:cNvPr id="560" name="Google Shape;560;p60"/>
            <p:cNvSpPr txBox="1"/>
            <p:nvPr/>
          </p:nvSpPr>
          <p:spPr>
            <a:xfrm>
              <a:off x="-1491767" y="42069"/>
              <a:ext cx="876900" cy="87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Works six days a week</a:t>
              </a:r>
              <a:endParaRPr sz="800"/>
            </a:p>
          </p:txBody>
        </p:sp>
      </p:grpSp>
      <p:grpSp>
        <p:nvGrpSpPr>
          <p:cNvPr id="561" name="Google Shape;561;p60"/>
          <p:cNvGrpSpPr/>
          <p:nvPr/>
        </p:nvGrpSpPr>
        <p:grpSpPr>
          <a:xfrm>
            <a:off x="1838015" y="4469323"/>
            <a:ext cx="966991" cy="579441"/>
            <a:chOff x="92049" y="-289"/>
            <a:chExt cx="942303" cy="942640"/>
          </a:xfrm>
        </p:grpSpPr>
        <p:pic>
          <p:nvPicPr>
            <p:cNvPr id="562" name="Google Shape;562;p60"/>
            <p:cNvPicPr preferRelativeResize="0"/>
            <p:nvPr/>
          </p:nvPicPr>
          <p:blipFill>
            <a:blip r:embed="rId3">
              <a:alphaModFix/>
            </a:blip>
            <a:stretch>
              <a:fillRect/>
            </a:stretch>
          </p:blipFill>
          <p:spPr>
            <a:xfrm>
              <a:off x="92049" y="48"/>
              <a:ext cx="942303" cy="942303"/>
            </a:xfrm>
            <a:prstGeom prst="rect">
              <a:avLst/>
            </a:prstGeom>
            <a:noFill/>
            <a:ln>
              <a:noFill/>
            </a:ln>
          </p:spPr>
        </p:pic>
        <p:sp>
          <p:nvSpPr>
            <p:cNvPr id="563" name="Google Shape;563;p60"/>
            <p:cNvSpPr txBox="1"/>
            <p:nvPr/>
          </p:nvSpPr>
          <p:spPr>
            <a:xfrm>
              <a:off x="142650" y="-289"/>
              <a:ext cx="8550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I need quiet to study</a:t>
              </a:r>
              <a:endParaRPr sz="800"/>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pic>
        <p:nvPicPr>
          <p:cNvPr id="569" name="Google Shape;569;p6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570" name="Google Shape;570;p61"/>
          <p:cNvGrpSpPr/>
          <p:nvPr/>
        </p:nvGrpSpPr>
        <p:grpSpPr>
          <a:xfrm>
            <a:off x="7686174" y="3855904"/>
            <a:ext cx="1251484" cy="1155127"/>
            <a:chOff x="5263074" y="1533724"/>
            <a:chExt cx="3732430" cy="3533579"/>
          </a:xfrm>
        </p:grpSpPr>
        <p:pic>
          <p:nvPicPr>
            <p:cNvPr id="571" name="Google Shape;571;p6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572" name="Google Shape;572;p6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573" name="Google Shape;573;p6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graphicFrame>
        <p:nvGraphicFramePr>
          <p:cNvPr id="574" name="Google Shape;574;p61"/>
          <p:cNvGraphicFramePr/>
          <p:nvPr/>
        </p:nvGraphicFramePr>
        <p:xfrm>
          <a:off x="410013" y="1512925"/>
          <a:ext cx="3000000" cy="3000000"/>
        </p:xfrm>
        <a:graphic>
          <a:graphicData uri="http://schemas.openxmlformats.org/drawingml/2006/table">
            <a:tbl>
              <a:tblPr>
                <a:noFill/>
                <a:tableStyleId>{2A417B2A-1644-4521-B406-453657B67E1B}</a:tableStyleId>
              </a:tblPr>
              <a:tblGrid>
                <a:gridCol w="6916300"/>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Who’s </a:t>
                      </a:r>
                      <a:r>
                        <a:rPr lang="en" sz="2600">
                          <a:solidFill>
                            <a:srgbClr val="1F3A93"/>
                          </a:solidFill>
                          <a:latin typeface="Roboto"/>
                          <a:ea typeface="Roboto"/>
                          <a:cs typeface="Roboto"/>
                          <a:sym typeface="Roboto"/>
                        </a:rPr>
                        <a:t>involved</a:t>
                      </a:r>
                      <a:r>
                        <a:rPr lang="en" sz="2600">
                          <a:solidFill>
                            <a:srgbClr val="1F3A93"/>
                          </a:solidFill>
                          <a:latin typeface="Roboto"/>
                          <a:ea typeface="Roboto"/>
                          <a:cs typeface="Roboto"/>
                          <a:sym typeface="Roboto"/>
                        </a:rPr>
                        <a:t> in this challenge? Draw an image of your selected person in the </a:t>
                      </a:r>
                      <a:r>
                        <a:rPr lang="en" sz="2600">
                          <a:solidFill>
                            <a:srgbClr val="1F3A93"/>
                          </a:solidFill>
                          <a:highlight>
                            <a:srgbClr val="FFB82E"/>
                          </a:highlight>
                          <a:latin typeface="Roboto"/>
                          <a:ea typeface="Roboto"/>
                          <a:cs typeface="Roboto"/>
                          <a:sym typeface="Roboto"/>
                        </a:rPr>
                        <a:t>People</a:t>
                      </a:r>
                      <a:r>
                        <a:rPr lang="en" sz="2600">
                          <a:solidFill>
                            <a:srgbClr val="1F3A93"/>
                          </a:solidFill>
                          <a:latin typeface="Roboto"/>
                          <a:ea typeface="Roboto"/>
                          <a:cs typeface="Roboto"/>
                          <a:sym typeface="Roboto"/>
                        </a:rPr>
                        <a:t> section of the Innovators Compass handout!</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575" name="Google Shape;575;p6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576" name="Google Shape;576;p61"/>
          <p:cNvPicPr preferRelativeResize="0"/>
          <p:nvPr/>
        </p:nvPicPr>
        <p:blipFill>
          <a:blip r:embed="rId7">
            <a:alphaModFix/>
          </a:blip>
          <a:stretch>
            <a:fillRect/>
          </a:stretch>
        </p:blipFill>
        <p:spPr>
          <a:xfrm>
            <a:off x="2795334" y="3008025"/>
            <a:ext cx="2145699" cy="2003001"/>
          </a:xfrm>
          <a:prstGeom prst="rect">
            <a:avLst/>
          </a:prstGeom>
          <a:noFill/>
          <a:ln>
            <a:noFill/>
          </a:ln>
        </p:spPr>
      </p:pic>
      <p:sp>
        <p:nvSpPr>
          <p:cNvPr id="577" name="Google Shape;577;p61"/>
          <p:cNvSpPr/>
          <p:nvPr/>
        </p:nvSpPr>
        <p:spPr>
          <a:xfrm>
            <a:off x="7046101" y="71677"/>
            <a:ext cx="2017200" cy="15045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DB82C"/>
                </a:solidFill>
                <a:latin typeface="Roboto"/>
                <a:ea typeface="Roboto"/>
                <a:cs typeface="Roboto"/>
                <a:sym typeface="Roboto"/>
              </a:rPr>
              <a:t>Don’t forget to complete your daily learning log!! </a:t>
            </a:r>
            <a:endParaRPr b="1" sz="1700">
              <a:solidFill>
                <a:srgbClr val="FDB82C"/>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81" name="Shape 581"/>
        <p:cNvGrpSpPr/>
        <p:nvPr/>
      </p:nvGrpSpPr>
      <p:grpSpPr>
        <a:xfrm>
          <a:off x="0" y="0"/>
          <a:ext cx="0" cy="0"/>
          <a:chOff x="0" y="0"/>
          <a:chExt cx="0" cy="0"/>
        </a:xfrm>
      </p:grpSpPr>
      <p:pic>
        <p:nvPicPr>
          <p:cNvPr id="582" name="Google Shape;582;p6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83" name="Google Shape;583;p6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584" name="Google Shape;584;p62"/>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Observations</a:t>
            </a:r>
            <a:r>
              <a:rPr lang="en" sz="2600">
                <a:solidFill>
                  <a:schemeClr val="lt1"/>
                </a:solidFill>
                <a:latin typeface="Raleway Medium"/>
                <a:ea typeface="Raleway Medium"/>
                <a:cs typeface="Raleway Medium"/>
                <a:sym typeface="Raleway Medium"/>
              </a:rPr>
              <a:t> </a:t>
            </a:r>
            <a:endParaRPr sz="2600">
              <a:solidFill>
                <a:schemeClr val="lt1"/>
              </a:solidFill>
              <a:latin typeface="Raleway Medium"/>
              <a:ea typeface="Raleway Medium"/>
              <a:cs typeface="Raleway Medium"/>
              <a:sym typeface="Raleway Medium"/>
            </a:endParaRPr>
          </a:p>
        </p:txBody>
      </p:sp>
      <p:cxnSp>
        <p:nvCxnSpPr>
          <p:cNvPr id="585" name="Google Shape;585;p6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86" name="Google Shape;586;p6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587" name="Google Shape;587;p62"/>
          <p:cNvPicPr preferRelativeResize="0"/>
          <p:nvPr/>
        </p:nvPicPr>
        <p:blipFill rotWithShape="1">
          <a:blip r:embed="rId5">
            <a:alphaModFix/>
          </a:blip>
          <a:srcRect b="0" l="0" r="0" t="0"/>
          <a:stretch/>
        </p:blipFill>
        <p:spPr>
          <a:xfrm>
            <a:off x="5575402" y="911075"/>
            <a:ext cx="3337100" cy="3337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593" name="Google Shape;593;p6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594" name="Google Shape;594;p6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595" name="Google Shape;595;p63"/>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a:t>
            </a:r>
            <a:r>
              <a:rPr b="1" lang="en" sz="2200">
                <a:solidFill>
                  <a:srgbClr val="00B2A9"/>
                </a:solidFill>
                <a:latin typeface="Roboto"/>
                <a:ea typeface="Roboto"/>
                <a:cs typeface="Roboto"/>
                <a:sym typeface="Roboto"/>
              </a:rPr>
              <a:t>will be able to</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Discuss what’s happening with our challenge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steps of the design thinking process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Collaborate with peers on a 5 whys activity</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Create a how might we statement to narrow the direction of the challenge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grpSp>
        <p:nvGrpSpPr>
          <p:cNvPr id="596" name="Google Shape;596;p63"/>
          <p:cNvGrpSpPr/>
          <p:nvPr/>
        </p:nvGrpSpPr>
        <p:grpSpPr>
          <a:xfrm>
            <a:off x="7686174" y="3855904"/>
            <a:ext cx="1251484" cy="1155127"/>
            <a:chOff x="5263074" y="1533724"/>
            <a:chExt cx="3732430" cy="3533579"/>
          </a:xfrm>
        </p:grpSpPr>
        <p:pic>
          <p:nvPicPr>
            <p:cNvPr id="597" name="Google Shape;597;p63"/>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598" name="Google Shape;598;p63"/>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599" name="Google Shape;599;p63"/>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05" name="Google Shape;605;p64"/>
          <p:cNvSpPr txBox="1"/>
          <p:nvPr>
            <p:ph idx="1" type="body"/>
          </p:nvPr>
        </p:nvSpPr>
        <p:spPr>
          <a:xfrm>
            <a:off x="311700" y="126877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our Challenge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5 Whys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How Might We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606" name="Google Shape;606;p6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607" name="Google Shape;607;p64"/>
          <p:cNvGrpSpPr/>
          <p:nvPr/>
        </p:nvGrpSpPr>
        <p:grpSpPr>
          <a:xfrm>
            <a:off x="7686174" y="3855904"/>
            <a:ext cx="1251484" cy="1155127"/>
            <a:chOff x="5263074" y="1533724"/>
            <a:chExt cx="3732430" cy="3533579"/>
          </a:xfrm>
        </p:grpSpPr>
        <p:pic>
          <p:nvPicPr>
            <p:cNvPr id="608" name="Google Shape;608;p6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609" name="Google Shape;609;p6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610" name="Google Shape;610;p6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611" name="Google Shape;611;p6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66" name="Google Shape;166;p3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67" name="Google Shape;167;p3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68" name="Google Shape;168;p38"/>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empathy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steps of the design thinking process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Demonstrate empathy in the design process  by understanding the user’s needs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Analyze the impact of pedestrian safety and associated policies in America</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grpSp>
        <p:nvGrpSpPr>
          <p:cNvPr id="169" name="Google Shape;169;p38"/>
          <p:cNvGrpSpPr/>
          <p:nvPr/>
        </p:nvGrpSpPr>
        <p:grpSpPr>
          <a:xfrm>
            <a:off x="7686174" y="3855904"/>
            <a:ext cx="1251484" cy="1155127"/>
            <a:chOff x="5263074" y="1533724"/>
            <a:chExt cx="3732430" cy="3533579"/>
          </a:xfrm>
        </p:grpSpPr>
        <p:pic>
          <p:nvPicPr>
            <p:cNvPr id="170" name="Google Shape;170;p3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71" name="Google Shape;171;p3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72" name="Google Shape;172;p3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pic>
        <p:nvPicPr>
          <p:cNvPr id="617" name="Google Shape;617;p6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618" name="Google Shape;618;p65"/>
          <p:cNvGraphicFramePr/>
          <p:nvPr/>
        </p:nvGraphicFramePr>
        <p:xfrm>
          <a:off x="803513" y="2411150"/>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What’s happening?</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619" name="Google Shape;619;p65"/>
          <p:cNvGrpSpPr/>
          <p:nvPr/>
        </p:nvGrpSpPr>
        <p:grpSpPr>
          <a:xfrm>
            <a:off x="7686174" y="3855904"/>
            <a:ext cx="1251484" cy="1155127"/>
            <a:chOff x="5263074" y="1533724"/>
            <a:chExt cx="3732430" cy="3533579"/>
          </a:xfrm>
        </p:grpSpPr>
        <p:pic>
          <p:nvPicPr>
            <p:cNvPr id="620" name="Google Shape;620;p6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621" name="Google Shape;621;p6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622" name="Google Shape;622;p6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623" name="Google Shape;623;p6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629" name="Google Shape;629;p6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630" name="Google Shape;630;p66"/>
          <p:cNvSpPr txBox="1"/>
          <p:nvPr/>
        </p:nvSpPr>
        <p:spPr>
          <a:xfrm>
            <a:off x="526525" y="1227775"/>
            <a:ext cx="6602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latin typeface="Roboto"/>
                <a:ea typeface="Roboto"/>
                <a:cs typeface="Roboto"/>
                <a:sym typeface="Roboto"/>
              </a:rPr>
              <a:t>Pedestrian safety is our focus challenge. Let’s dive into the issues behind pedestrian safety. Use the next few slides to learn more about pedestrian safety in New York City. </a:t>
            </a:r>
            <a:endParaRPr sz="2200">
              <a:latin typeface="Roboto"/>
              <a:ea typeface="Roboto"/>
              <a:cs typeface="Roboto"/>
              <a:sym typeface="Roboto"/>
            </a:endParaRPr>
          </a:p>
        </p:txBody>
      </p:sp>
      <p:grpSp>
        <p:nvGrpSpPr>
          <p:cNvPr id="631" name="Google Shape;631;p66"/>
          <p:cNvGrpSpPr/>
          <p:nvPr/>
        </p:nvGrpSpPr>
        <p:grpSpPr>
          <a:xfrm>
            <a:off x="7686174" y="3855904"/>
            <a:ext cx="1251484" cy="1155127"/>
            <a:chOff x="5263074" y="1533724"/>
            <a:chExt cx="3732430" cy="3533579"/>
          </a:xfrm>
        </p:grpSpPr>
        <p:pic>
          <p:nvPicPr>
            <p:cNvPr id="632" name="Google Shape;632;p6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633" name="Google Shape;633;p6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634" name="Google Shape;634;p6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635" name="Google Shape;635;p6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636" name="Google Shape;636;p66"/>
          <p:cNvPicPr preferRelativeResize="0"/>
          <p:nvPr/>
        </p:nvPicPr>
        <p:blipFill rotWithShape="1">
          <a:blip r:embed="rId7">
            <a:alphaModFix/>
          </a:blip>
          <a:srcRect b="16712" l="0" r="0" t="16249"/>
          <a:stretch/>
        </p:blipFill>
        <p:spPr>
          <a:xfrm>
            <a:off x="4258650" y="3119350"/>
            <a:ext cx="3061399" cy="1026125"/>
          </a:xfrm>
          <a:prstGeom prst="rect">
            <a:avLst/>
          </a:prstGeom>
          <a:noFill/>
          <a:ln>
            <a:noFill/>
          </a:ln>
        </p:spPr>
      </p:pic>
      <p:pic>
        <p:nvPicPr>
          <p:cNvPr id="637" name="Google Shape;637;p66"/>
          <p:cNvPicPr preferRelativeResize="0"/>
          <p:nvPr/>
        </p:nvPicPr>
        <p:blipFill rotWithShape="1">
          <a:blip r:embed="rId8">
            <a:alphaModFix/>
          </a:blip>
          <a:srcRect b="26792" l="0" r="0" t="26990"/>
          <a:stretch/>
        </p:blipFill>
        <p:spPr>
          <a:xfrm>
            <a:off x="1591050" y="3046900"/>
            <a:ext cx="2392736" cy="1105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643" name="Google Shape;643;p6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644" name="Google Shape;644;p67"/>
          <p:cNvGrpSpPr/>
          <p:nvPr/>
        </p:nvGrpSpPr>
        <p:grpSpPr>
          <a:xfrm>
            <a:off x="177" y="4325911"/>
            <a:ext cx="7187350" cy="817336"/>
            <a:chOff x="5013800" y="2994849"/>
            <a:chExt cx="3673200" cy="457200"/>
          </a:xfrm>
        </p:grpSpPr>
        <p:sp>
          <p:nvSpPr>
            <p:cNvPr id="645" name="Google Shape;645;p67"/>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7"/>
            <p:cNvSpPr txBox="1"/>
            <p:nvPr/>
          </p:nvSpPr>
          <p:spPr>
            <a:xfrm>
              <a:off x="5114568" y="3057550"/>
              <a:ext cx="3546600" cy="331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DID YOU KNOW: </a:t>
              </a:r>
              <a:r>
                <a:rPr lang="en">
                  <a:solidFill>
                    <a:srgbClr val="1F3A93"/>
                  </a:solidFill>
                  <a:latin typeface="Roboto"/>
                  <a:ea typeface="Roboto"/>
                  <a:cs typeface="Roboto"/>
                  <a:sym typeface="Roboto"/>
                </a:rPr>
                <a:t>Use </a:t>
              </a:r>
              <a:r>
                <a:rPr lang="en">
                  <a:solidFill>
                    <a:srgbClr val="1F3A93"/>
                  </a:solidFill>
                  <a:highlight>
                    <a:srgbClr val="91D5AC"/>
                  </a:highlight>
                  <a:latin typeface="Roboto"/>
                  <a:ea typeface="Roboto"/>
                  <a:cs typeface="Roboto"/>
                  <a:sym typeface="Roboto"/>
                </a:rPr>
                <a:t>the map linked above</a:t>
              </a:r>
              <a:r>
                <a:rPr lang="en">
                  <a:solidFill>
                    <a:srgbClr val="1F3A93"/>
                  </a:solidFill>
                  <a:latin typeface="Roboto"/>
                  <a:ea typeface="Roboto"/>
                  <a:cs typeface="Roboto"/>
                  <a:sym typeface="Roboto"/>
                </a:rPr>
                <a:t> to see how many pedestrians have been injured in New York City from 2013-2021. </a:t>
              </a:r>
              <a:endParaRPr b="1">
                <a:solidFill>
                  <a:srgbClr val="1F3A93"/>
                </a:solidFill>
                <a:latin typeface="Roboto"/>
                <a:ea typeface="Roboto"/>
                <a:cs typeface="Roboto"/>
                <a:sym typeface="Roboto"/>
              </a:endParaRPr>
            </a:p>
          </p:txBody>
        </p:sp>
      </p:grpSp>
      <p:grpSp>
        <p:nvGrpSpPr>
          <p:cNvPr id="647" name="Google Shape;647;p67"/>
          <p:cNvGrpSpPr/>
          <p:nvPr/>
        </p:nvGrpSpPr>
        <p:grpSpPr>
          <a:xfrm>
            <a:off x="7686174" y="3855904"/>
            <a:ext cx="1251484" cy="1155127"/>
            <a:chOff x="5263074" y="1533724"/>
            <a:chExt cx="3732430" cy="3533579"/>
          </a:xfrm>
        </p:grpSpPr>
        <p:pic>
          <p:nvPicPr>
            <p:cNvPr id="648" name="Google Shape;648;p67"/>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649" name="Google Shape;649;p67"/>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650" name="Google Shape;650;p67"/>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651" name="Google Shape;651;p67">
            <a:hlinkClick r:id="rId7"/>
          </p:cNvPr>
          <p:cNvPicPr preferRelativeResize="0"/>
          <p:nvPr/>
        </p:nvPicPr>
        <p:blipFill>
          <a:blip r:embed="rId8">
            <a:alphaModFix/>
          </a:blip>
          <a:stretch>
            <a:fillRect/>
          </a:stretch>
        </p:blipFill>
        <p:spPr>
          <a:xfrm>
            <a:off x="1438275" y="1113700"/>
            <a:ext cx="4327383" cy="3127210"/>
          </a:xfrm>
          <a:prstGeom prst="rect">
            <a:avLst/>
          </a:prstGeom>
          <a:noFill/>
          <a:ln>
            <a:noFill/>
          </a:ln>
        </p:spPr>
      </p:pic>
      <p:cxnSp>
        <p:nvCxnSpPr>
          <p:cNvPr id="652" name="Google Shape;652;p6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658" name="Google Shape;658;p6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659" name="Google Shape;659;p68"/>
          <p:cNvGrpSpPr/>
          <p:nvPr/>
        </p:nvGrpSpPr>
        <p:grpSpPr>
          <a:xfrm>
            <a:off x="7686174" y="3855904"/>
            <a:ext cx="1251484" cy="1155127"/>
            <a:chOff x="5263074" y="1533724"/>
            <a:chExt cx="3732430" cy="3533579"/>
          </a:xfrm>
        </p:grpSpPr>
        <p:pic>
          <p:nvPicPr>
            <p:cNvPr id="660" name="Google Shape;660;p6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661" name="Google Shape;661;p6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662" name="Google Shape;662;p6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663" name="Google Shape;663;p6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664" name="Google Shape;664;p68"/>
          <p:cNvSpPr txBox="1"/>
          <p:nvPr/>
        </p:nvSpPr>
        <p:spPr>
          <a:xfrm>
            <a:off x="479425" y="1154500"/>
            <a:ext cx="72069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1F3A93"/>
                </a:solidFill>
                <a:latin typeface="Roboto"/>
                <a:ea typeface="Roboto"/>
                <a:cs typeface="Roboto"/>
                <a:sym typeface="Roboto"/>
              </a:rPr>
              <a:t>“Every trip begins and ends with walking, and therefore everyone is a pedestrian on a city’s street at some point. Providing continuous and unobstructed clear paths ensures walkable neighborhoods for everyone. Each sidewalk’s clear path should be complemented with active street edges and accessible facilities to make the journey comfortable and engaging. Cities are places for people, and they use streets for not only walking, but also resting, sitting, playing, and waiting. This requires making people the highest priority in street design, with careful consideration for the most vulnerable users: the young, the elderly” (</a:t>
            </a:r>
            <a:r>
              <a:rPr lang="en" sz="2000" u="sng">
                <a:solidFill>
                  <a:srgbClr val="1F3A93"/>
                </a:solidFill>
                <a:latin typeface="Roboto"/>
                <a:ea typeface="Roboto"/>
                <a:cs typeface="Roboto"/>
                <a:sym typeface="Roboto"/>
                <a:hlinkClick r:id="rId7">
                  <a:extLst>
                    <a:ext uri="{A12FA001-AC4F-418D-AE19-62706E023703}">
                      <ahyp:hlinkClr val="tx"/>
                    </a:ext>
                  </a:extLst>
                </a:hlinkClick>
              </a:rPr>
              <a:t>Global Street Design</a:t>
            </a:r>
            <a:r>
              <a:rPr lang="en" sz="2000">
                <a:solidFill>
                  <a:srgbClr val="1F3A93"/>
                </a:solidFill>
                <a:latin typeface="Roboto"/>
                <a:ea typeface="Roboto"/>
                <a:cs typeface="Roboto"/>
                <a:sym typeface="Roboto"/>
              </a:rPr>
              <a:t>).</a:t>
            </a:r>
            <a:endParaRPr sz="2000">
              <a:solidFill>
                <a:srgbClr val="1F3A93"/>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grpSp>
        <p:nvGrpSpPr>
          <p:cNvPr id="670" name="Google Shape;670;p69"/>
          <p:cNvGrpSpPr/>
          <p:nvPr/>
        </p:nvGrpSpPr>
        <p:grpSpPr>
          <a:xfrm>
            <a:off x="7686174" y="3855904"/>
            <a:ext cx="1251484" cy="1155127"/>
            <a:chOff x="5263074" y="1533724"/>
            <a:chExt cx="3732430" cy="3533579"/>
          </a:xfrm>
        </p:grpSpPr>
        <p:pic>
          <p:nvPicPr>
            <p:cNvPr id="671" name="Google Shape;671;p69"/>
            <p:cNvPicPr preferRelativeResize="0"/>
            <p:nvPr/>
          </p:nvPicPr>
          <p:blipFill rotWithShape="1">
            <a:blip r:embed="rId3">
              <a:alphaModFix/>
            </a:blip>
            <a:srcRect b="19375" l="26058" r="26058" t="17369"/>
            <a:stretch/>
          </p:blipFill>
          <p:spPr>
            <a:xfrm>
              <a:off x="5949850" y="2810825"/>
              <a:ext cx="1708236" cy="2256471"/>
            </a:xfrm>
            <a:prstGeom prst="rect">
              <a:avLst/>
            </a:prstGeom>
            <a:noFill/>
            <a:ln>
              <a:noFill/>
            </a:ln>
          </p:spPr>
        </p:pic>
        <p:pic>
          <p:nvPicPr>
            <p:cNvPr id="672" name="Google Shape;672;p69"/>
            <p:cNvPicPr preferRelativeResize="0"/>
            <p:nvPr/>
          </p:nvPicPr>
          <p:blipFill rotWithShape="1">
            <a:blip r:embed="rId4">
              <a:alphaModFix/>
            </a:blip>
            <a:srcRect b="18704" l="26481" r="26970" t="18040"/>
            <a:stretch/>
          </p:blipFill>
          <p:spPr>
            <a:xfrm>
              <a:off x="6922075" y="2249800"/>
              <a:ext cx="2073429" cy="2817504"/>
            </a:xfrm>
            <a:prstGeom prst="rect">
              <a:avLst/>
            </a:prstGeom>
            <a:noFill/>
            <a:ln>
              <a:noFill/>
            </a:ln>
          </p:spPr>
        </p:pic>
        <p:pic>
          <p:nvPicPr>
            <p:cNvPr id="673" name="Google Shape;673;p69"/>
            <p:cNvPicPr preferRelativeResize="0"/>
            <p:nvPr/>
          </p:nvPicPr>
          <p:blipFill rotWithShape="1">
            <a:blip r:embed="rId5">
              <a:alphaModFix/>
            </a:blip>
            <a:srcRect b="18488" l="21385" r="20484" t="18260"/>
            <a:stretch/>
          </p:blipFill>
          <p:spPr>
            <a:xfrm>
              <a:off x="5263074" y="1533724"/>
              <a:ext cx="2221353" cy="2417103"/>
            </a:xfrm>
            <a:prstGeom prst="rect">
              <a:avLst/>
            </a:prstGeom>
            <a:noFill/>
            <a:ln>
              <a:noFill/>
            </a:ln>
          </p:spPr>
        </p:pic>
      </p:grpSp>
      <p:cxnSp>
        <p:nvCxnSpPr>
          <p:cNvPr id="674" name="Google Shape;674;p6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675" name="Google Shape;675;p69"/>
          <p:cNvPicPr preferRelativeResize="0"/>
          <p:nvPr/>
        </p:nvPicPr>
        <p:blipFill rotWithShape="1">
          <a:blip r:embed="rId6">
            <a:alphaModFix/>
          </a:blip>
          <a:srcRect b="38457" l="6014" r="3943" t="0"/>
          <a:stretch/>
        </p:blipFill>
        <p:spPr>
          <a:xfrm>
            <a:off x="231050" y="1292900"/>
            <a:ext cx="5832150" cy="3597152"/>
          </a:xfrm>
          <a:prstGeom prst="rect">
            <a:avLst/>
          </a:prstGeom>
          <a:noFill/>
          <a:ln>
            <a:noFill/>
          </a:ln>
        </p:spPr>
      </p:pic>
      <p:pic>
        <p:nvPicPr>
          <p:cNvPr id="676" name="Google Shape;676;p69"/>
          <p:cNvPicPr preferRelativeResize="0"/>
          <p:nvPr/>
        </p:nvPicPr>
        <p:blipFill rotWithShape="1">
          <a:blip r:embed="rId6">
            <a:alphaModFix/>
          </a:blip>
          <a:srcRect b="0" l="6016" r="49086" t="60871"/>
          <a:stretch/>
        </p:blipFill>
        <p:spPr>
          <a:xfrm>
            <a:off x="6230900" y="1178450"/>
            <a:ext cx="2513050" cy="1976325"/>
          </a:xfrm>
          <a:prstGeom prst="rect">
            <a:avLst/>
          </a:prstGeom>
          <a:noFill/>
          <a:ln>
            <a:noFill/>
          </a:ln>
        </p:spPr>
      </p:pic>
      <p:pic>
        <p:nvPicPr>
          <p:cNvPr id="677" name="Google Shape;677;p69"/>
          <p:cNvPicPr preferRelativeResize="0"/>
          <p:nvPr/>
        </p:nvPicPr>
        <p:blipFill rotWithShape="1">
          <a:blip r:embed="rId6">
            <a:alphaModFix/>
          </a:blip>
          <a:srcRect b="0" l="51160" r="3941" t="60871"/>
          <a:stretch/>
        </p:blipFill>
        <p:spPr>
          <a:xfrm>
            <a:off x="6230900" y="2960563"/>
            <a:ext cx="2513050" cy="1976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70"/>
          <p:cNvPicPr preferRelativeResize="0"/>
          <p:nvPr/>
        </p:nvPicPr>
        <p:blipFill>
          <a:blip r:embed="rId3">
            <a:alphaModFix/>
          </a:blip>
          <a:stretch>
            <a:fillRect/>
          </a:stretch>
        </p:blipFill>
        <p:spPr>
          <a:xfrm>
            <a:off x="226950" y="1114000"/>
            <a:ext cx="7360276" cy="3343699"/>
          </a:xfrm>
          <a:prstGeom prst="rect">
            <a:avLst/>
          </a:prstGeom>
          <a:noFill/>
          <a:ln>
            <a:noFill/>
          </a:ln>
        </p:spPr>
      </p:pic>
      <p:sp>
        <p:nvSpPr>
          <p:cNvPr id="683" name="Google Shape;683;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684" name="Google Shape;684;p7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pSp>
        <p:nvGrpSpPr>
          <p:cNvPr id="685" name="Google Shape;685;p70"/>
          <p:cNvGrpSpPr/>
          <p:nvPr/>
        </p:nvGrpSpPr>
        <p:grpSpPr>
          <a:xfrm>
            <a:off x="7686174" y="3855904"/>
            <a:ext cx="1251484" cy="1155127"/>
            <a:chOff x="5263074" y="1533724"/>
            <a:chExt cx="3732430" cy="3533579"/>
          </a:xfrm>
        </p:grpSpPr>
        <p:pic>
          <p:nvPicPr>
            <p:cNvPr id="686" name="Google Shape;686;p70"/>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687" name="Google Shape;687;p70"/>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688" name="Google Shape;688;p70"/>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cxnSp>
        <p:nvCxnSpPr>
          <p:cNvPr id="689" name="Google Shape;689;p7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71"/>
          <p:cNvPicPr preferRelativeResize="0"/>
          <p:nvPr/>
        </p:nvPicPr>
        <p:blipFill rotWithShape="1">
          <a:blip r:embed="rId3">
            <a:alphaModFix/>
          </a:blip>
          <a:srcRect b="0" l="2477" r="0" t="0"/>
          <a:stretch/>
        </p:blipFill>
        <p:spPr>
          <a:xfrm>
            <a:off x="372300" y="1557950"/>
            <a:ext cx="7469325" cy="2847575"/>
          </a:xfrm>
          <a:prstGeom prst="rect">
            <a:avLst/>
          </a:prstGeom>
          <a:noFill/>
          <a:ln>
            <a:noFill/>
          </a:ln>
        </p:spPr>
      </p:pic>
      <p:sp>
        <p:nvSpPr>
          <p:cNvPr id="695" name="Google Shape;695;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696" name="Google Shape;696;p7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pSp>
        <p:nvGrpSpPr>
          <p:cNvPr id="697" name="Google Shape;697;p71"/>
          <p:cNvGrpSpPr/>
          <p:nvPr/>
        </p:nvGrpSpPr>
        <p:grpSpPr>
          <a:xfrm>
            <a:off x="7686174" y="3855904"/>
            <a:ext cx="1251484" cy="1155127"/>
            <a:chOff x="5263074" y="1533724"/>
            <a:chExt cx="3732430" cy="3533579"/>
          </a:xfrm>
        </p:grpSpPr>
        <p:pic>
          <p:nvPicPr>
            <p:cNvPr id="698" name="Google Shape;698;p71"/>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699" name="Google Shape;699;p71"/>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700" name="Google Shape;700;p71"/>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cxnSp>
        <p:nvCxnSpPr>
          <p:cNvPr id="701" name="Google Shape;701;p7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702" name="Google Shape;702;p71"/>
          <p:cNvPicPr preferRelativeResize="0"/>
          <p:nvPr/>
        </p:nvPicPr>
        <p:blipFill rotWithShape="1">
          <a:blip r:embed="rId8">
            <a:alphaModFix/>
          </a:blip>
          <a:srcRect b="86722" l="0" r="0" t="0"/>
          <a:stretch/>
        </p:blipFill>
        <p:spPr>
          <a:xfrm>
            <a:off x="226950" y="1114000"/>
            <a:ext cx="7360276" cy="4439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72"/>
          <p:cNvPicPr preferRelativeResize="0"/>
          <p:nvPr/>
        </p:nvPicPr>
        <p:blipFill rotWithShape="1">
          <a:blip r:embed="rId3">
            <a:alphaModFix/>
          </a:blip>
          <a:srcRect b="0" l="1430" r="7487" t="0"/>
          <a:stretch/>
        </p:blipFill>
        <p:spPr>
          <a:xfrm>
            <a:off x="353662" y="1527125"/>
            <a:ext cx="7106851" cy="3053251"/>
          </a:xfrm>
          <a:prstGeom prst="rect">
            <a:avLst/>
          </a:prstGeom>
          <a:noFill/>
          <a:ln>
            <a:noFill/>
          </a:ln>
        </p:spPr>
      </p:pic>
      <p:sp>
        <p:nvSpPr>
          <p:cNvPr id="708" name="Google Shape;708;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09" name="Google Shape;709;p7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pSp>
        <p:nvGrpSpPr>
          <p:cNvPr id="710" name="Google Shape;710;p72"/>
          <p:cNvGrpSpPr/>
          <p:nvPr/>
        </p:nvGrpSpPr>
        <p:grpSpPr>
          <a:xfrm>
            <a:off x="7686174" y="3855904"/>
            <a:ext cx="1251484" cy="1155127"/>
            <a:chOff x="5263074" y="1533724"/>
            <a:chExt cx="3732430" cy="3533579"/>
          </a:xfrm>
        </p:grpSpPr>
        <p:pic>
          <p:nvPicPr>
            <p:cNvPr id="711" name="Google Shape;711;p72"/>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712" name="Google Shape;712;p72"/>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713" name="Google Shape;713;p72"/>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cxnSp>
        <p:nvCxnSpPr>
          <p:cNvPr id="714" name="Google Shape;714;p72"/>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715" name="Google Shape;715;p72"/>
          <p:cNvPicPr preferRelativeResize="0"/>
          <p:nvPr/>
        </p:nvPicPr>
        <p:blipFill rotWithShape="1">
          <a:blip r:embed="rId8">
            <a:alphaModFix/>
          </a:blip>
          <a:srcRect b="86722" l="0" r="0" t="0"/>
          <a:stretch/>
        </p:blipFill>
        <p:spPr>
          <a:xfrm>
            <a:off x="226950" y="1114000"/>
            <a:ext cx="7360276" cy="4439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73"/>
          <p:cNvPicPr preferRelativeResize="0"/>
          <p:nvPr/>
        </p:nvPicPr>
        <p:blipFill rotWithShape="1">
          <a:blip r:embed="rId3">
            <a:alphaModFix/>
          </a:blip>
          <a:srcRect b="3013" l="0" r="2315" t="43455"/>
          <a:stretch/>
        </p:blipFill>
        <p:spPr>
          <a:xfrm>
            <a:off x="4258452" y="1142225"/>
            <a:ext cx="3128399" cy="3086099"/>
          </a:xfrm>
          <a:prstGeom prst="rect">
            <a:avLst/>
          </a:prstGeom>
          <a:noFill/>
          <a:ln>
            <a:noFill/>
          </a:ln>
        </p:spPr>
      </p:pic>
      <p:sp>
        <p:nvSpPr>
          <p:cNvPr id="721" name="Google Shape;721;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22" name="Google Shape;722;p7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pSp>
        <p:nvGrpSpPr>
          <p:cNvPr id="723" name="Google Shape;723;p73"/>
          <p:cNvGrpSpPr/>
          <p:nvPr/>
        </p:nvGrpSpPr>
        <p:grpSpPr>
          <a:xfrm>
            <a:off x="7686174" y="3855904"/>
            <a:ext cx="1251484" cy="1155127"/>
            <a:chOff x="5263074" y="1533724"/>
            <a:chExt cx="3732430" cy="3533579"/>
          </a:xfrm>
        </p:grpSpPr>
        <p:pic>
          <p:nvPicPr>
            <p:cNvPr id="724" name="Google Shape;724;p73"/>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725" name="Google Shape;725;p73"/>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726" name="Google Shape;726;p73"/>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cxnSp>
        <p:nvCxnSpPr>
          <p:cNvPr id="727" name="Google Shape;727;p7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728" name="Google Shape;728;p73"/>
          <p:cNvPicPr preferRelativeResize="0"/>
          <p:nvPr/>
        </p:nvPicPr>
        <p:blipFill rotWithShape="1">
          <a:blip r:embed="rId3">
            <a:alphaModFix/>
          </a:blip>
          <a:srcRect b="56066" l="1401" r="2573" t="1657"/>
          <a:stretch/>
        </p:blipFill>
        <p:spPr>
          <a:xfrm>
            <a:off x="409575" y="1142225"/>
            <a:ext cx="3893602" cy="3086099"/>
          </a:xfrm>
          <a:prstGeom prst="rect">
            <a:avLst/>
          </a:prstGeom>
          <a:noFill/>
          <a:ln>
            <a:noFill/>
          </a:ln>
        </p:spPr>
      </p:pic>
      <p:pic>
        <p:nvPicPr>
          <p:cNvPr id="729" name="Google Shape;729;p73"/>
          <p:cNvPicPr preferRelativeResize="0"/>
          <p:nvPr/>
        </p:nvPicPr>
        <p:blipFill rotWithShape="1">
          <a:blip r:embed="rId3">
            <a:alphaModFix/>
          </a:blip>
          <a:srcRect b="3996" l="2561" r="2218" t="81915"/>
          <a:stretch/>
        </p:blipFill>
        <p:spPr>
          <a:xfrm>
            <a:off x="3537975" y="4076539"/>
            <a:ext cx="3893600" cy="93448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35" name="Google Shape;735;p7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736" name="Google Shape;736;p74"/>
          <p:cNvGrpSpPr/>
          <p:nvPr/>
        </p:nvGrpSpPr>
        <p:grpSpPr>
          <a:xfrm>
            <a:off x="7686174" y="3855904"/>
            <a:ext cx="1251484" cy="1155127"/>
            <a:chOff x="5263074" y="1533724"/>
            <a:chExt cx="3732430" cy="3533579"/>
          </a:xfrm>
        </p:grpSpPr>
        <p:pic>
          <p:nvPicPr>
            <p:cNvPr id="737" name="Google Shape;737;p7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738" name="Google Shape;738;p7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739" name="Google Shape;739;p7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740" name="Google Shape;740;p74"/>
          <p:cNvPicPr preferRelativeResize="0"/>
          <p:nvPr/>
        </p:nvPicPr>
        <p:blipFill>
          <a:blip r:embed="rId7">
            <a:alphaModFix/>
          </a:blip>
          <a:stretch>
            <a:fillRect/>
          </a:stretch>
        </p:blipFill>
        <p:spPr>
          <a:xfrm>
            <a:off x="2712475" y="1117375"/>
            <a:ext cx="3671487" cy="3944799"/>
          </a:xfrm>
          <a:prstGeom prst="rect">
            <a:avLst/>
          </a:prstGeom>
          <a:noFill/>
          <a:ln>
            <a:noFill/>
          </a:ln>
        </p:spPr>
      </p:pic>
      <p:cxnSp>
        <p:nvCxnSpPr>
          <p:cNvPr id="741" name="Google Shape;741;p7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78" name="Google Shape;178;p39"/>
          <p:cNvSpPr txBox="1"/>
          <p:nvPr>
            <p:ph idx="1" type="body"/>
          </p:nvPr>
        </p:nvSpPr>
        <p:spPr>
          <a:xfrm>
            <a:off x="311700" y="126877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Design Thinking Challenge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Empathy Map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179" name="Google Shape;179;p3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80" name="Google Shape;180;p39"/>
          <p:cNvGrpSpPr/>
          <p:nvPr/>
        </p:nvGrpSpPr>
        <p:grpSpPr>
          <a:xfrm>
            <a:off x="7686174" y="3855904"/>
            <a:ext cx="1251484" cy="1155127"/>
            <a:chOff x="5263074" y="1533724"/>
            <a:chExt cx="3732430" cy="3533579"/>
          </a:xfrm>
        </p:grpSpPr>
        <p:pic>
          <p:nvPicPr>
            <p:cNvPr id="181" name="Google Shape;181;p39"/>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82" name="Google Shape;182;p39"/>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83" name="Google Shape;183;p39"/>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84" name="Google Shape;184;p3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47" name="Google Shape;747;p7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748" name="Google Shape;748;p75"/>
          <p:cNvGrpSpPr/>
          <p:nvPr/>
        </p:nvGrpSpPr>
        <p:grpSpPr>
          <a:xfrm>
            <a:off x="7686174" y="3855904"/>
            <a:ext cx="1251484" cy="1155127"/>
            <a:chOff x="5263074" y="1533724"/>
            <a:chExt cx="3732430" cy="3533579"/>
          </a:xfrm>
        </p:grpSpPr>
        <p:pic>
          <p:nvPicPr>
            <p:cNvPr id="749" name="Google Shape;749;p7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750" name="Google Shape;750;p7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751" name="Google Shape;751;p7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752" name="Google Shape;752;p75"/>
          <p:cNvPicPr preferRelativeResize="0"/>
          <p:nvPr/>
        </p:nvPicPr>
        <p:blipFill>
          <a:blip r:embed="rId7">
            <a:alphaModFix/>
          </a:blip>
          <a:stretch>
            <a:fillRect/>
          </a:stretch>
        </p:blipFill>
        <p:spPr>
          <a:xfrm>
            <a:off x="2721125" y="1115500"/>
            <a:ext cx="3701757" cy="3944801"/>
          </a:xfrm>
          <a:prstGeom prst="rect">
            <a:avLst/>
          </a:prstGeom>
          <a:noFill/>
          <a:ln>
            <a:noFill/>
          </a:ln>
        </p:spPr>
      </p:pic>
      <p:cxnSp>
        <p:nvCxnSpPr>
          <p:cNvPr id="753" name="Google Shape;753;p7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59" name="Google Shape;759;p7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760" name="Google Shape;760;p76"/>
          <p:cNvGrpSpPr/>
          <p:nvPr/>
        </p:nvGrpSpPr>
        <p:grpSpPr>
          <a:xfrm>
            <a:off x="7686174" y="3855904"/>
            <a:ext cx="1251484" cy="1155127"/>
            <a:chOff x="5263074" y="1533724"/>
            <a:chExt cx="3732430" cy="3533579"/>
          </a:xfrm>
        </p:grpSpPr>
        <p:pic>
          <p:nvPicPr>
            <p:cNvPr id="761" name="Google Shape;761;p7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762" name="Google Shape;762;p7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763" name="Google Shape;763;p7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764" name="Google Shape;764;p76"/>
          <p:cNvPicPr preferRelativeResize="0"/>
          <p:nvPr/>
        </p:nvPicPr>
        <p:blipFill>
          <a:blip r:embed="rId7">
            <a:alphaModFix/>
          </a:blip>
          <a:stretch>
            <a:fillRect/>
          </a:stretch>
        </p:blipFill>
        <p:spPr>
          <a:xfrm>
            <a:off x="2501638" y="1163500"/>
            <a:ext cx="4140713" cy="3944797"/>
          </a:xfrm>
          <a:prstGeom prst="rect">
            <a:avLst/>
          </a:prstGeom>
          <a:noFill/>
          <a:ln>
            <a:noFill/>
          </a:ln>
        </p:spPr>
      </p:pic>
      <p:cxnSp>
        <p:nvCxnSpPr>
          <p:cNvPr id="765" name="Google Shape;765;p7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71" name="Google Shape;771;p7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772" name="Google Shape;772;p77"/>
          <p:cNvGrpSpPr/>
          <p:nvPr/>
        </p:nvGrpSpPr>
        <p:grpSpPr>
          <a:xfrm>
            <a:off x="7686174" y="3855904"/>
            <a:ext cx="1251484" cy="1155127"/>
            <a:chOff x="5263074" y="1533724"/>
            <a:chExt cx="3732430" cy="3533579"/>
          </a:xfrm>
        </p:grpSpPr>
        <p:pic>
          <p:nvPicPr>
            <p:cNvPr id="773" name="Google Shape;773;p77"/>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774" name="Google Shape;774;p77"/>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775" name="Google Shape;775;p77"/>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776" name="Google Shape;776;p77"/>
          <p:cNvPicPr preferRelativeResize="0"/>
          <p:nvPr/>
        </p:nvPicPr>
        <p:blipFill>
          <a:blip r:embed="rId7">
            <a:alphaModFix/>
          </a:blip>
          <a:stretch>
            <a:fillRect/>
          </a:stretch>
        </p:blipFill>
        <p:spPr>
          <a:xfrm>
            <a:off x="606025" y="1131125"/>
            <a:ext cx="6336548" cy="3879901"/>
          </a:xfrm>
          <a:prstGeom prst="rect">
            <a:avLst/>
          </a:prstGeom>
          <a:noFill/>
          <a:ln>
            <a:noFill/>
          </a:ln>
        </p:spPr>
      </p:pic>
      <p:cxnSp>
        <p:nvCxnSpPr>
          <p:cNvPr id="777" name="Google Shape;777;p7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83" name="Google Shape;783;p7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784" name="Google Shape;784;p78"/>
          <p:cNvGrpSpPr/>
          <p:nvPr/>
        </p:nvGrpSpPr>
        <p:grpSpPr>
          <a:xfrm>
            <a:off x="7686174" y="3855904"/>
            <a:ext cx="1251484" cy="1155127"/>
            <a:chOff x="5263074" y="1533724"/>
            <a:chExt cx="3732430" cy="3533579"/>
          </a:xfrm>
        </p:grpSpPr>
        <p:pic>
          <p:nvPicPr>
            <p:cNvPr id="785" name="Google Shape;785;p7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786" name="Google Shape;786;p7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787" name="Google Shape;787;p7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788" name="Google Shape;788;p78"/>
          <p:cNvPicPr preferRelativeResize="0"/>
          <p:nvPr/>
        </p:nvPicPr>
        <p:blipFill>
          <a:blip r:embed="rId7">
            <a:alphaModFix/>
          </a:blip>
          <a:stretch>
            <a:fillRect/>
          </a:stretch>
        </p:blipFill>
        <p:spPr>
          <a:xfrm>
            <a:off x="409575" y="1107825"/>
            <a:ext cx="6490639" cy="3964725"/>
          </a:xfrm>
          <a:prstGeom prst="rect">
            <a:avLst/>
          </a:prstGeom>
          <a:noFill/>
          <a:ln>
            <a:noFill/>
          </a:ln>
        </p:spPr>
      </p:pic>
      <p:cxnSp>
        <p:nvCxnSpPr>
          <p:cNvPr id="789" name="Google Shape;789;p7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795" name="Google Shape;795;p7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796" name="Google Shape;796;p79"/>
          <p:cNvGrpSpPr/>
          <p:nvPr/>
        </p:nvGrpSpPr>
        <p:grpSpPr>
          <a:xfrm>
            <a:off x="7686174" y="3855904"/>
            <a:ext cx="1251484" cy="1155127"/>
            <a:chOff x="5263074" y="1533724"/>
            <a:chExt cx="3732430" cy="3533579"/>
          </a:xfrm>
        </p:grpSpPr>
        <p:pic>
          <p:nvPicPr>
            <p:cNvPr id="797" name="Google Shape;797;p79"/>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798" name="Google Shape;798;p79"/>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799" name="Google Shape;799;p79"/>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800" name="Google Shape;800;p79"/>
          <p:cNvPicPr preferRelativeResize="0"/>
          <p:nvPr/>
        </p:nvPicPr>
        <p:blipFill>
          <a:blip r:embed="rId7">
            <a:alphaModFix/>
          </a:blip>
          <a:stretch>
            <a:fillRect/>
          </a:stretch>
        </p:blipFill>
        <p:spPr>
          <a:xfrm>
            <a:off x="2566525" y="1097000"/>
            <a:ext cx="3514696" cy="3944801"/>
          </a:xfrm>
          <a:prstGeom prst="rect">
            <a:avLst/>
          </a:prstGeom>
          <a:noFill/>
          <a:ln>
            <a:noFill/>
          </a:ln>
        </p:spPr>
      </p:pic>
      <p:cxnSp>
        <p:nvCxnSpPr>
          <p:cNvPr id="801" name="Google Shape;801;p7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807" name="Google Shape;807;p8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808" name="Google Shape;808;p80"/>
          <p:cNvGrpSpPr/>
          <p:nvPr/>
        </p:nvGrpSpPr>
        <p:grpSpPr>
          <a:xfrm>
            <a:off x="7686174" y="3855904"/>
            <a:ext cx="1251484" cy="1155127"/>
            <a:chOff x="5263074" y="1533724"/>
            <a:chExt cx="3732430" cy="3533579"/>
          </a:xfrm>
        </p:grpSpPr>
        <p:pic>
          <p:nvPicPr>
            <p:cNvPr id="809" name="Google Shape;809;p80"/>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810" name="Google Shape;810;p80"/>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811" name="Google Shape;811;p80"/>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812" name="Google Shape;812;p80"/>
          <p:cNvPicPr preferRelativeResize="0"/>
          <p:nvPr/>
        </p:nvPicPr>
        <p:blipFill>
          <a:blip r:embed="rId7">
            <a:alphaModFix/>
          </a:blip>
          <a:stretch>
            <a:fillRect/>
          </a:stretch>
        </p:blipFill>
        <p:spPr>
          <a:xfrm>
            <a:off x="2720325" y="1123175"/>
            <a:ext cx="3540318" cy="3944801"/>
          </a:xfrm>
          <a:prstGeom prst="rect">
            <a:avLst/>
          </a:prstGeom>
          <a:noFill/>
          <a:ln>
            <a:noFill/>
          </a:ln>
        </p:spPr>
      </p:pic>
      <p:cxnSp>
        <p:nvCxnSpPr>
          <p:cNvPr id="813" name="Google Shape;813;p8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819" name="Google Shape;819;p8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820" name="Google Shape;820;p81"/>
          <p:cNvGrpSpPr/>
          <p:nvPr/>
        </p:nvGrpSpPr>
        <p:grpSpPr>
          <a:xfrm>
            <a:off x="7686174" y="3855904"/>
            <a:ext cx="1251484" cy="1155127"/>
            <a:chOff x="5263074" y="1533724"/>
            <a:chExt cx="3732430" cy="3533579"/>
          </a:xfrm>
        </p:grpSpPr>
        <p:pic>
          <p:nvPicPr>
            <p:cNvPr id="821" name="Google Shape;821;p8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822" name="Google Shape;822;p8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823" name="Google Shape;823;p8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824" name="Google Shape;824;p81"/>
          <p:cNvPicPr preferRelativeResize="0"/>
          <p:nvPr/>
        </p:nvPicPr>
        <p:blipFill>
          <a:blip r:embed="rId7">
            <a:alphaModFix/>
          </a:blip>
          <a:stretch>
            <a:fillRect/>
          </a:stretch>
        </p:blipFill>
        <p:spPr>
          <a:xfrm>
            <a:off x="2820925" y="1100125"/>
            <a:ext cx="3502150" cy="3944801"/>
          </a:xfrm>
          <a:prstGeom prst="rect">
            <a:avLst/>
          </a:prstGeom>
          <a:noFill/>
          <a:ln>
            <a:noFill/>
          </a:ln>
        </p:spPr>
      </p:pic>
      <p:cxnSp>
        <p:nvCxnSpPr>
          <p:cNvPr id="825" name="Google Shape;825;p8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Pedestrian Safety</a:t>
            </a:r>
            <a:endParaRPr b="1">
              <a:solidFill>
                <a:srgbClr val="1F3A93"/>
              </a:solidFill>
              <a:latin typeface="Roboto Condensed"/>
              <a:ea typeface="Roboto Condensed"/>
              <a:cs typeface="Roboto Condensed"/>
              <a:sym typeface="Roboto Condensed"/>
            </a:endParaRPr>
          </a:p>
        </p:txBody>
      </p:sp>
      <p:pic>
        <p:nvPicPr>
          <p:cNvPr id="831" name="Google Shape;831;p82"/>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832" name="Google Shape;832;p82"/>
          <p:cNvGrpSpPr/>
          <p:nvPr/>
        </p:nvGrpSpPr>
        <p:grpSpPr>
          <a:xfrm>
            <a:off x="7686174" y="3855904"/>
            <a:ext cx="1251484" cy="1155127"/>
            <a:chOff x="5263074" y="1533724"/>
            <a:chExt cx="3732430" cy="3533579"/>
          </a:xfrm>
        </p:grpSpPr>
        <p:pic>
          <p:nvPicPr>
            <p:cNvPr id="833" name="Google Shape;833;p82"/>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834" name="Google Shape;834;p82"/>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835" name="Google Shape;835;p82"/>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sp>
        <p:nvSpPr>
          <p:cNvPr id="836" name="Google Shape;836;p82"/>
          <p:cNvSpPr txBox="1"/>
          <p:nvPr>
            <p:ph idx="1" type="body"/>
          </p:nvPr>
        </p:nvSpPr>
        <p:spPr>
          <a:xfrm>
            <a:off x="477400" y="1022525"/>
            <a:ext cx="6332400" cy="85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Access more information about </a:t>
            </a:r>
            <a:r>
              <a:rPr b="1" lang="en" sz="2200">
                <a:solidFill>
                  <a:srgbClr val="00B2A9"/>
                </a:solidFill>
                <a:latin typeface="Roboto"/>
                <a:ea typeface="Roboto"/>
                <a:cs typeface="Roboto"/>
                <a:sym typeface="Roboto"/>
              </a:rPr>
              <a:t>pedestrian</a:t>
            </a:r>
            <a:r>
              <a:rPr b="1" lang="en" sz="2200">
                <a:solidFill>
                  <a:srgbClr val="00B2A9"/>
                </a:solidFill>
                <a:latin typeface="Roboto"/>
                <a:ea typeface="Roboto"/>
                <a:cs typeface="Roboto"/>
                <a:sym typeface="Roboto"/>
              </a:rPr>
              <a:t> safety at the websites below. </a:t>
            </a:r>
            <a:endParaRPr b="1" sz="2800">
              <a:solidFill>
                <a:srgbClr val="00B2A9"/>
              </a:solidFill>
              <a:latin typeface="Roboto"/>
              <a:ea typeface="Roboto"/>
              <a:cs typeface="Roboto"/>
              <a:sym typeface="Roboto"/>
            </a:endParaRPr>
          </a:p>
        </p:txBody>
      </p:sp>
      <p:grpSp>
        <p:nvGrpSpPr>
          <p:cNvPr id="837" name="Google Shape;837;p82"/>
          <p:cNvGrpSpPr/>
          <p:nvPr/>
        </p:nvGrpSpPr>
        <p:grpSpPr>
          <a:xfrm>
            <a:off x="2680295" y="2872622"/>
            <a:ext cx="3783413" cy="404211"/>
            <a:chOff x="4867300" y="1166049"/>
            <a:chExt cx="3819700" cy="457200"/>
          </a:xfrm>
        </p:grpSpPr>
        <p:sp>
          <p:nvSpPr>
            <p:cNvPr id="838" name="Google Shape;838;p82"/>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1F3A93"/>
                </a:solidFill>
                <a:latin typeface="Roboto"/>
                <a:ea typeface="Roboto"/>
                <a:cs typeface="Roboto"/>
                <a:sym typeface="Roboto"/>
              </a:endParaRPr>
            </a:p>
          </p:txBody>
        </p:sp>
        <p:sp>
          <p:nvSpPr>
            <p:cNvPr id="839" name="Google Shape;839;p82"/>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1F3A93"/>
                </a:solidFill>
                <a:latin typeface="Roboto"/>
                <a:ea typeface="Roboto"/>
                <a:cs typeface="Roboto"/>
                <a:sym typeface="Roboto"/>
              </a:endParaRPr>
            </a:p>
          </p:txBody>
        </p:sp>
        <p:sp>
          <p:nvSpPr>
            <p:cNvPr id="840" name="Google Shape;840;p82"/>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u="sng">
                  <a:solidFill>
                    <a:srgbClr val="1F3A93"/>
                  </a:solidFill>
                  <a:latin typeface="Roboto"/>
                  <a:ea typeface="Roboto"/>
                  <a:cs typeface="Roboto"/>
                  <a:sym typeface="Roboto"/>
                  <a:hlinkClick r:id="rId7">
                    <a:extLst>
                      <a:ext uri="{A12FA001-AC4F-418D-AE19-62706E023703}">
                        <ahyp:hlinkClr val="tx"/>
                      </a:ext>
                    </a:extLst>
                  </a:hlinkClick>
                </a:rPr>
                <a:t>National Safety Council</a:t>
              </a:r>
              <a:endParaRPr sz="1300">
                <a:solidFill>
                  <a:srgbClr val="1F3A93"/>
                </a:solidFill>
                <a:latin typeface="Roboto"/>
                <a:ea typeface="Roboto"/>
                <a:cs typeface="Roboto"/>
                <a:sym typeface="Roboto"/>
              </a:endParaRPr>
            </a:p>
          </p:txBody>
        </p:sp>
      </p:grpSp>
      <p:grpSp>
        <p:nvGrpSpPr>
          <p:cNvPr id="841" name="Google Shape;841;p82"/>
          <p:cNvGrpSpPr/>
          <p:nvPr/>
        </p:nvGrpSpPr>
        <p:grpSpPr>
          <a:xfrm>
            <a:off x="2680295" y="2293509"/>
            <a:ext cx="3783413" cy="404211"/>
            <a:chOff x="4867300" y="2385249"/>
            <a:chExt cx="3819700" cy="457200"/>
          </a:xfrm>
        </p:grpSpPr>
        <p:sp>
          <p:nvSpPr>
            <p:cNvPr id="842" name="Google Shape;842;p82"/>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1F3A93"/>
                </a:solidFill>
                <a:latin typeface="Roboto"/>
                <a:ea typeface="Roboto"/>
                <a:cs typeface="Roboto"/>
                <a:sym typeface="Roboto"/>
              </a:endParaRPr>
            </a:p>
          </p:txBody>
        </p:sp>
        <p:sp>
          <p:nvSpPr>
            <p:cNvPr id="843" name="Google Shape;843;p82"/>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1F3A93"/>
                </a:solidFill>
                <a:latin typeface="Roboto"/>
                <a:ea typeface="Roboto"/>
                <a:cs typeface="Roboto"/>
                <a:sym typeface="Roboto"/>
              </a:endParaRPr>
            </a:p>
          </p:txBody>
        </p:sp>
        <p:sp>
          <p:nvSpPr>
            <p:cNvPr id="844" name="Google Shape;844;p82"/>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u="sng">
                  <a:solidFill>
                    <a:srgbClr val="1F3A93"/>
                  </a:solidFill>
                  <a:latin typeface="Roboto"/>
                  <a:ea typeface="Roboto"/>
                  <a:cs typeface="Roboto"/>
                  <a:sym typeface="Roboto"/>
                  <a:hlinkClick r:id="rId8">
                    <a:extLst>
                      <a:ext uri="{A12FA001-AC4F-418D-AE19-62706E023703}">
                        <ahyp:hlinkClr val="tx"/>
                      </a:ext>
                    </a:extLst>
                  </a:hlinkClick>
                </a:rPr>
                <a:t>Families for Safe Streets</a:t>
              </a:r>
              <a:endParaRPr sz="1300">
                <a:solidFill>
                  <a:srgbClr val="1F3A93"/>
                </a:solidFill>
                <a:latin typeface="Roboto"/>
                <a:ea typeface="Roboto"/>
                <a:cs typeface="Roboto"/>
                <a:sym typeface="Roboto"/>
              </a:endParaRPr>
            </a:p>
          </p:txBody>
        </p:sp>
      </p:grpSp>
      <p:grpSp>
        <p:nvGrpSpPr>
          <p:cNvPr id="845" name="Google Shape;845;p82"/>
          <p:cNvGrpSpPr/>
          <p:nvPr/>
        </p:nvGrpSpPr>
        <p:grpSpPr>
          <a:xfrm>
            <a:off x="2680295" y="3451690"/>
            <a:ext cx="3783413" cy="404211"/>
            <a:chOff x="4867300" y="2994849"/>
            <a:chExt cx="3819700" cy="457200"/>
          </a:xfrm>
        </p:grpSpPr>
        <p:sp>
          <p:nvSpPr>
            <p:cNvPr id="846" name="Google Shape;846;p82"/>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1F3A93"/>
                </a:solidFill>
                <a:latin typeface="Roboto"/>
                <a:ea typeface="Roboto"/>
                <a:cs typeface="Roboto"/>
                <a:sym typeface="Roboto"/>
              </a:endParaRPr>
            </a:p>
          </p:txBody>
        </p:sp>
        <p:sp>
          <p:nvSpPr>
            <p:cNvPr id="847" name="Google Shape;847;p82"/>
            <p:cNvSpPr/>
            <p:nvPr/>
          </p:nvSpPr>
          <p:spPr>
            <a:xfrm>
              <a:off x="4867300" y="30575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1F3A93"/>
                </a:solidFill>
                <a:latin typeface="Roboto"/>
                <a:ea typeface="Roboto"/>
                <a:cs typeface="Roboto"/>
                <a:sym typeface="Roboto"/>
              </a:endParaRPr>
            </a:p>
          </p:txBody>
        </p:sp>
        <p:sp>
          <p:nvSpPr>
            <p:cNvPr id="848" name="Google Shape;848;p82"/>
            <p:cNvSpPr txBox="1"/>
            <p:nvPr/>
          </p:nvSpPr>
          <p:spPr>
            <a:xfrm>
              <a:off x="5613025" y="3057549"/>
              <a:ext cx="2794800" cy="33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u="sng">
                  <a:solidFill>
                    <a:srgbClr val="1F3A93"/>
                  </a:solidFill>
                  <a:latin typeface="Roboto"/>
                  <a:ea typeface="Roboto"/>
                  <a:cs typeface="Roboto"/>
                  <a:sym typeface="Roboto"/>
                  <a:hlinkClick r:id="rId9">
                    <a:extLst>
                      <a:ext uri="{A12FA001-AC4F-418D-AE19-62706E023703}">
                        <ahyp:hlinkClr val="tx"/>
                      </a:ext>
                    </a:extLst>
                  </a:hlinkClick>
                </a:rPr>
                <a:t>National Highway Safety Traffic </a:t>
              </a:r>
              <a:r>
                <a:rPr lang="en" sz="1300" u="sng">
                  <a:solidFill>
                    <a:srgbClr val="1F3A93"/>
                  </a:solidFill>
                  <a:latin typeface="Roboto"/>
                  <a:ea typeface="Roboto"/>
                  <a:cs typeface="Roboto"/>
                  <a:sym typeface="Roboto"/>
                  <a:hlinkClick r:id="rId10">
                    <a:extLst>
                      <a:ext uri="{A12FA001-AC4F-418D-AE19-62706E023703}">
                        <ahyp:hlinkClr val="tx"/>
                      </a:ext>
                    </a:extLst>
                  </a:hlinkClick>
                </a:rPr>
                <a:t>Administration</a:t>
              </a:r>
              <a:endParaRPr sz="1300">
                <a:solidFill>
                  <a:srgbClr val="1F3A93"/>
                </a:solidFill>
                <a:latin typeface="Roboto"/>
                <a:ea typeface="Roboto"/>
                <a:cs typeface="Roboto"/>
                <a:sym typeface="Roboto"/>
              </a:endParaRPr>
            </a:p>
          </p:txBody>
        </p:sp>
      </p:grpSp>
      <p:cxnSp>
        <p:nvCxnSpPr>
          <p:cNvPr id="849" name="Google Shape;849;p82"/>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grpSp>
        <p:nvGrpSpPr>
          <p:cNvPr id="850" name="Google Shape;850;p82"/>
          <p:cNvGrpSpPr/>
          <p:nvPr/>
        </p:nvGrpSpPr>
        <p:grpSpPr>
          <a:xfrm>
            <a:off x="2680295" y="4030765"/>
            <a:ext cx="3783413" cy="404211"/>
            <a:chOff x="4867300" y="2994849"/>
            <a:chExt cx="3819700" cy="457200"/>
          </a:xfrm>
        </p:grpSpPr>
        <p:sp>
          <p:nvSpPr>
            <p:cNvPr id="851" name="Google Shape;851;p82"/>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1F3A93"/>
                </a:solidFill>
                <a:latin typeface="Roboto"/>
                <a:ea typeface="Roboto"/>
                <a:cs typeface="Roboto"/>
                <a:sym typeface="Roboto"/>
              </a:endParaRPr>
            </a:p>
          </p:txBody>
        </p:sp>
        <p:sp>
          <p:nvSpPr>
            <p:cNvPr id="852" name="Google Shape;852;p82"/>
            <p:cNvSpPr/>
            <p:nvPr/>
          </p:nvSpPr>
          <p:spPr>
            <a:xfrm>
              <a:off x="4867300" y="30575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1F3A93"/>
                </a:solidFill>
                <a:latin typeface="Roboto"/>
                <a:ea typeface="Roboto"/>
                <a:cs typeface="Roboto"/>
                <a:sym typeface="Roboto"/>
              </a:endParaRPr>
            </a:p>
          </p:txBody>
        </p:sp>
        <p:sp>
          <p:nvSpPr>
            <p:cNvPr id="853" name="Google Shape;853;p82"/>
            <p:cNvSpPr txBox="1"/>
            <p:nvPr/>
          </p:nvSpPr>
          <p:spPr>
            <a:xfrm>
              <a:off x="5613025" y="3057549"/>
              <a:ext cx="2794800" cy="33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u="sng">
                  <a:solidFill>
                    <a:srgbClr val="1F3A93"/>
                  </a:solidFill>
                  <a:latin typeface="Roboto"/>
                  <a:ea typeface="Roboto"/>
                  <a:cs typeface="Roboto"/>
                  <a:sym typeface="Roboto"/>
                  <a:hlinkClick r:id="rId11">
                    <a:extLst>
                      <a:ext uri="{A12FA001-AC4F-418D-AE19-62706E023703}">
                        <ahyp:hlinkClr val="tx"/>
                      </a:ext>
                    </a:extLst>
                  </a:hlinkClick>
                </a:rPr>
                <a:t>Global Street Design Guide</a:t>
              </a:r>
              <a:endParaRPr sz="1300">
                <a:solidFill>
                  <a:srgbClr val="1F3A93"/>
                </a:solidFill>
                <a:latin typeface="Roboto"/>
                <a:ea typeface="Roboto"/>
                <a:cs typeface="Roboto"/>
                <a:sym typeface="Roboto"/>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859" name="Google Shape;859;p8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860" name="Google Shape;860;p83"/>
          <p:cNvGrpSpPr/>
          <p:nvPr/>
        </p:nvGrpSpPr>
        <p:grpSpPr>
          <a:xfrm>
            <a:off x="7686174" y="3855904"/>
            <a:ext cx="1251484" cy="1155127"/>
            <a:chOff x="5263074" y="1533724"/>
            <a:chExt cx="3732430" cy="3533579"/>
          </a:xfrm>
        </p:grpSpPr>
        <p:pic>
          <p:nvPicPr>
            <p:cNvPr id="861" name="Google Shape;861;p83"/>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862" name="Google Shape;862;p83"/>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863" name="Google Shape;863;p83"/>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864" name="Google Shape;864;p8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865" name="Google Shape;865;p83"/>
          <p:cNvSpPr txBox="1"/>
          <p:nvPr/>
        </p:nvSpPr>
        <p:spPr>
          <a:xfrm>
            <a:off x="409575" y="1147700"/>
            <a:ext cx="38508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How Might We...</a:t>
            </a:r>
            <a:endParaRPr sz="2400">
              <a:solidFill>
                <a:srgbClr val="00B2A9"/>
              </a:solidFill>
              <a:latin typeface="Roboto"/>
              <a:ea typeface="Roboto"/>
              <a:cs typeface="Roboto"/>
              <a:sym typeface="Roboto"/>
            </a:endParaRPr>
          </a:p>
        </p:txBody>
      </p:sp>
      <p:sp>
        <p:nvSpPr>
          <p:cNvPr id="866" name="Google Shape;866;p83"/>
          <p:cNvSpPr txBox="1"/>
          <p:nvPr/>
        </p:nvSpPr>
        <p:spPr>
          <a:xfrm>
            <a:off x="409565" y="1641700"/>
            <a:ext cx="8171400" cy="331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lang="en" sz="4800">
                <a:solidFill>
                  <a:srgbClr val="1F3A93"/>
                </a:solidFill>
                <a:latin typeface="Roboto"/>
                <a:ea typeface="Roboto"/>
                <a:cs typeface="Roboto"/>
                <a:sym typeface="Roboto"/>
              </a:rPr>
              <a:t>A </a:t>
            </a:r>
            <a:r>
              <a:rPr lang="en" sz="4800">
                <a:solidFill>
                  <a:srgbClr val="1F3A93"/>
                </a:solidFill>
                <a:highlight>
                  <a:srgbClr val="91D5AC"/>
                </a:highlight>
                <a:latin typeface="Roboto"/>
                <a:ea typeface="Roboto"/>
                <a:cs typeface="Roboto"/>
                <a:sym typeface="Roboto"/>
              </a:rPr>
              <a:t>How </a:t>
            </a:r>
            <a:r>
              <a:rPr lang="en" sz="4800">
                <a:solidFill>
                  <a:srgbClr val="1F3A93"/>
                </a:solidFill>
                <a:highlight>
                  <a:srgbClr val="91D5AC"/>
                </a:highlight>
                <a:latin typeface="Roboto"/>
                <a:ea typeface="Roboto"/>
                <a:cs typeface="Roboto"/>
                <a:sym typeface="Roboto"/>
              </a:rPr>
              <a:t>Might</a:t>
            </a:r>
            <a:r>
              <a:rPr lang="en" sz="4800">
                <a:solidFill>
                  <a:srgbClr val="1F3A93"/>
                </a:solidFill>
                <a:highlight>
                  <a:srgbClr val="91D5AC"/>
                </a:highlight>
                <a:latin typeface="Roboto"/>
                <a:ea typeface="Roboto"/>
                <a:cs typeface="Roboto"/>
                <a:sym typeface="Roboto"/>
              </a:rPr>
              <a:t> We</a:t>
            </a:r>
            <a:r>
              <a:rPr lang="en" sz="4800">
                <a:solidFill>
                  <a:srgbClr val="1F3A93"/>
                </a:solidFill>
                <a:latin typeface="Roboto"/>
                <a:ea typeface="Roboto"/>
                <a:cs typeface="Roboto"/>
                <a:sym typeface="Roboto"/>
              </a:rPr>
              <a:t> statement turns your problem into an opportunity for design!</a:t>
            </a:r>
            <a:endParaRPr sz="800">
              <a:solidFill>
                <a:srgbClr val="1F3A93"/>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872" name="Google Shape;872;p8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873" name="Google Shape;873;p84"/>
          <p:cNvGrpSpPr/>
          <p:nvPr/>
        </p:nvGrpSpPr>
        <p:grpSpPr>
          <a:xfrm>
            <a:off x="7686174" y="3855904"/>
            <a:ext cx="1251484" cy="1155127"/>
            <a:chOff x="5263074" y="1533724"/>
            <a:chExt cx="3732430" cy="3533579"/>
          </a:xfrm>
        </p:grpSpPr>
        <p:pic>
          <p:nvPicPr>
            <p:cNvPr id="874" name="Google Shape;874;p8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875" name="Google Shape;875;p8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876" name="Google Shape;876;p8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877" name="Google Shape;877;p8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878" name="Google Shape;878;p84"/>
          <p:cNvSpPr txBox="1"/>
          <p:nvPr/>
        </p:nvSpPr>
        <p:spPr>
          <a:xfrm>
            <a:off x="409575" y="1147700"/>
            <a:ext cx="81591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00B2A9"/>
                </a:solidFill>
                <a:latin typeface="Roboto"/>
                <a:ea typeface="Roboto"/>
                <a:cs typeface="Roboto"/>
                <a:sym typeface="Roboto"/>
              </a:rPr>
              <a:t>Example How Might We (HMW) Statements</a:t>
            </a:r>
            <a:endParaRPr sz="2500">
              <a:solidFill>
                <a:srgbClr val="00B2A9"/>
              </a:solidFill>
              <a:latin typeface="Roboto"/>
              <a:ea typeface="Roboto"/>
              <a:cs typeface="Roboto"/>
              <a:sym typeface="Roboto"/>
            </a:endParaRPr>
          </a:p>
        </p:txBody>
      </p:sp>
      <p:sp>
        <p:nvSpPr>
          <p:cNvPr id="879" name="Google Shape;879;p84"/>
          <p:cNvSpPr/>
          <p:nvPr/>
        </p:nvSpPr>
        <p:spPr>
          <a:xfrm>
            <a:off x="907163" y="1714988"/>
            <a:ext cx="3022500" cy="3009600"/>
          </a:xfrm>
          <a:prstGeom prst="ellipse">
            <a:avLst/>
          </a:prstGeom>
          <a:noFill/>
          <a:ln cap="flat" cmpd="sng" w="3810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4"/>
          <p:cNvSpPr txBox="1"/>
          <p:nvPr/>
        </p:nvSpPr>
        <p:spPr>
          <a:xfrm>
            <a:off x="907163" y="1957050"/>
            <a:ext cx="3022500" cy="207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57430"/>
              </a:solidFill>
            </a:endParaRPr>
          </a:p>
          <a:p>
            <a:pPr indent="0" lvl="0" marL="0" rtl="0" algn="ctr">
              <a:spcBef>
                <a:spcPts val="0"/>
              </a:spcBef>
              <a:spcAft>
                <a:spcPts val="0"/>
              </a:spcAft>
              <a:buNone/>
            </a:pPr>
            <a:r>
              <a:rPr lang="en" sz="2000">
                <a:solidFill>
                  <a:srgbClr val="F57430"/>
                </a:solidFill>
                <a:latin typeface="Montserrat"/>
                <a:ea typeface="Montserrat"/>
                <a:cs typeface="Montserrat"/>
                <a:sym typeface="Montserrat"/>
              </a:rPr>
              <a:t>HMW</a:t>
            </a:r>
            <a:endParaRPr sz="2000">
              <a:solidFill>
                <a:srgbClr val="F5743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F57430"/>
                </a:solidFill>
                <a:latin typeface="Montserrat"/>
                <a:ea typeface="Montserrat"/>
                <a:cs typeface="Montserrat"/>
                <a:sym typeface="Montserrat"/>
              </a:rPr>
              <a:t>create an accessible path</a:t>
            </a:r>
            <a:r>
              <a:rPr lang="en" sz="2000">
                <a:solidFill>
                  <a:srgbClr val="F57430"/>
                </a:solidFill>
                <a:latin typeface="Montserrat"/>
                <a:ea typeface="Montserrat"/>
                <a:cs typeface="Montserrat"/>
                <a:sym typeface="Montserrat"/>
              </a:rPr>
              <a:t> for </a:t>
            </a:r>
            <a:r>
              <a:rPr b="1" lang="en" sz="2000">
                <a:solidFill>
                  <a:srgbClr val="F57430"/>
                </a:solidFill>
                <a:latin typeface="Montserrat"/>
                <a:ea typeface="Montserrat"/>
                <a:cs typeface="Montserrat"/>
                <a:sym typeface="Montserrat"/>
              </a:rPr>
              <a:t>Martha</a:t>
            </a:r>
            <a:r>
              <a:rPr lang="en" sz="2000">
                <a:solidFill>
                  <a:srgbClr val="F57430"/>
                </a:solidFill>
                <a:latin typeface="Montserrat"/>
                <a:ea typeface="Montserrat"/>
                <a:cs typeface="Montserrat"/>
                <a:sym typeface="Montserrat"/>
              </a:rPr>
              <a:t> in order to </a:t>
            </a:r>
            <a:r>
              <a:rPr b="1" lang="en" sz="2000">
                <a:solidFill>
                  <a:srgbClr val="F57430"/>
                </a:solidFill>
                <a:latin typeface="Montserrat"/>
                <a:ea typeface="Montserrat"/>
                <a:cs typeface="Montserrat"/>
                <a:sym typeface="Montserrat"/>
              </a:rPr>
              <a:t>meet the needs of her disability</a:t>
            </a:r>
            <a:r>
              <a:rPr lang="en" sz="2000">
                <a:solidFill>
                  <a:srgbClr val="F57430"/>
                </a:solidFill>
                <a:latin typeface="Montserrat"/>
                <a:ea typeface="Montserrat"/>
                <a:cs typeface="Montserrat"/>
                <a:sym typeface="Montserrat"/>
              </a:rPr>
              <a:t> </a:t>
            </a:r>
            <a:r>
              <a:rPr b="1" lang="en" sz="2000">
                <a:solidFill>
                  <a:srgbClr val="F57430"/>
                </a:solidFill>
                <a:latin typeface="Montserrat"/>
                <a:ea typeface="Montserrat"/>
                <a:cs typeface="Montserrat"/>
                <a:sym typeface="Montserrat"/>
              </a:rPr>
              <a:t>.</a:t>
            </a:r>
            <a:endParaRPr b="1" sz="2000">
              <a:solidFill>
                <a:srgbClr val="F57430"/>
              </a:solidFill>
              <a:latin typeface="Montserrat"/>
              <a:ea typeface="Montserrat"/>
              <a:cs typeface="Montserrat"/>
              <a:sym typeface="Montserrat"/>
            </a:endParaRPr>
          </a:p>
        </p:txBody>
      </p:sp>
      <p:sp>
        <p:nvSpPr>
          <p:cNvPr id="881" name="Google Shape;881;p84"/>
          <p:cNvSpPr/>
          <p:nvPr/>
        </p:nvSpPr>
        <p:spPr>
          <a:xfrm>
            <a:off x="4190313" y="1715000"/>
            <a:ext cx="3235200" cy="3128700"/>
          </a:xfrm>
          <a:prstGeom prst="ellipse">
            <a:avLst/>
          </a:prstGeom>
          <a:noFill/>
          <a:ln cap="flat" cmpd="sng" w="3810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84"/>
          <p:cNvSpPr txBox="1"/>
          <p:nvPr/>
        </p:nvSpPr>
        <p:spPr>
          <a:xfrm>
            <a:off x="4385138" y="1818800"/>
            <a:ext cx="2871300" cy="25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57430"/>
              </a:solidFill>
            </a:endParaRPr>
          </a:p>
          <a:p>
            <a:pPr indent="0" lvl="0" marL="0" rtl="0" algn="ctr">
              <a:spcBef>
                <a:spcPts val="0"/>
              </a:spcBef>
              <a:spcAft>
                <a:spcPts val="0"/>
              </a:spcAft>
              <a:buNone/>
            </a:pPr>
            <a:r>
              <a:rPr lang="en" sz="2000">
                <a:solidFill>
                  <a:srgbClr val="F57430"/>
                </a:solidFill>
                <a:latin typeface="Montserrat"/>
                <a:ea typeface="Montserrat"/>
                <a:cs typeface="Montserrat"/>
                <a:sym typeface="Montserrat"/>
              </a:rPr>
              <a:t>HMW</a:t>
            </a:r>
            <a:endParaRPr sz="2000">
              <a:solidFill>
                <a:srgbClr val="F57430"/>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rPr b="1" lang="en" sz="2000">
                <a:solidFill>
                  <a:srgbClr val="F57430"/>
                </a:solidFill>
                <a:latin typeface="Montserrat"/>
                <a:ea typeface="Montserrat"/>
                <a:cs typeface="Montserrat"/>
                <a:sym typeface="Montserrat"/>
              </a:rPr>
              <a:t>reduce traffic speed</a:t>
            </a:r>
            <a:r>
              <a:rPr lang="en" sz="2000">
                <a:solidFill>
                  <a:srgbClr val="F57430"/>
                </a:solidFill>
                <a:latin typeface="Montserrat"/>
                <a:ea typeface="Montserrat"/>
                <a:cs typeface="Montserrat"/>
                <a:sym typeface="Montserrat"/>
              </a:rPr>
              <a:t> for </a:t>
            </a:r>
            <a:r>
              <a:rPr b="1" lang="en" sz="2000">
                <a:solidFill>
                  <a:srgbClr val="F57430"/>
                </a:solidFill>
                <a:latin typeface="Montserrat"/>
                <a:ea typeface="Montserrat"/>
                <a:cs typeface="Montserrat"/>
                <a:sym typeface="Montserrat"/>
              </a:rPr>
              <a:t>children</a:t>
            </a:r>
            <a:r>
              <a:rPr b="1" lang="en" sz="2000">
                <a:solidFill>
                  <a:srgbClr val="F57430"/>
                </a:solidFill>
                <a:latin typeface="Montserrat"/>
                <a:ea typeface="Montserrat"/>
                <a:cs typeface="Montserrat"/>
                <a:sym typeface="Montserrat"/>
              </a:rPr>
              <a:t> </a:t>
            </a:r>
            <a:r>
              <a:rPr lang="en" sz="2000">
                <a:solidFill>
                  <a:srgbClr val="F57430"/>
                </a:solidFill>
                <a:latin typeface="Montserrat"/>
                <a:ea typeface="Montserrat"/>
                <a:cs typeface="Montserrat"/>
                <a:sym typeface="Montserrat"/>
              </a:rPr>
              <a:t>in order to </a:t>
            </a:r>
            <a:r>
              <a:rPr b="1" lang="en" sz="2000">
                <a:solidFill>
                  <a:srgbClr val="F57430"/>
                </a:solidFill>
                <a:latin typeface="Montserrat"/>
                <a:ea typeface="Montserrat"/>
                <a:cs typeface="Montserrat"/>
                <a:sym typeface="Montserrat"/>
              </a:rPr>
              <a:t>help them walk to school safely. </a:t>
            </a:r>
            <a:endParaRPr b="1" sz="2000">
              <a:solidFill>
                <a:srgbClr val="F5743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190" name="Google Shape;190;p4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91" name="Google Shape;191;p40"/>
          <p:cNvSpPr txBox="1"/>
          <p:nvPr/>
        </p:nvSpPr>
        <p:spPr>
          <a:xfrm>
            <a:off x="3672951" y="1163500"/>
            <a:ext cx="5096100" cy="2767200"/>
          </a:xfrm>
          <a:prstGeom prst="rect">
            <a:avLst/>
          </a:prstGeom>
          <a:noFill/>
          <a:ln>
            <a:noFill/>
          </a:ln>
        </p:spPr>
        <p:txBody>
          <a:bodyPr anchorCtr="0" anchor="t" bIns="91425" lIns="91425" spcFirstLastPara="1" rIns="91425" wrap="square" tIns="91425">
            <a:noAutofit/>
          </a:bodyPr>
          <a:lstStyle/>
          <a:p>
            <a:pPr indent="0" lvl="0" marL="0" rtl="0" algn="ctr">
              <a:lnSpc>
                <a:spcPct val="105000"/>
              </a:lnSpc>
              <a:spcBef>
                <a:spcPts val="0"/>
              </a:spcBef>
              <a:spcAft>
                <a:spcPts val="1200"/>
              </a:spcAft>
              <a:buSzPts val="1018"/>
              <a:buNone/>
            </a:pPr>
            <a:r>
              <a:rPr lang="en" sz="1950">
                <a:solidFill>
                  <a:srgbClr val="1F3A93"/>
                </a:solidFill>
                <a:latin typeface="Roboto"/>
                <a:ea typeface="Roboto"/>
                <a:cs typeface="Roboto"/>
                <a:sym typeface="Roboto"/>
              </a:rPr>
              <a:t>Through Unconstruct,  students will uncover a problem and use the design thinking process to create a solution to that problem.  Students will identify a user and learn to empathize with them, define a problem, ideate possible solutions, build prototypes of their solutions, and then test their prototypes to perfect them.</a:t>
            </a:r>
            <a:endParaRPr sz="1950">
              <a:solidFill>
                <a:srgbClr val="1F3A93"/>
              </a:solidFill>
              <a:latin typeface="Roboto"/>
              <a:ea typeface="Roboto"/>
              <a:cs typeface="Roboto"/>
              <a:sym typeface="Roboto"/>
            </a:endParaRPr>
          </a:p>
        </p:txBody>
      </p:sp>
      <p:sp>
        <p:nvSpPr>
          <p:cNvPr id="192" name="Google Shape;192;p40"/>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93" name="Google Shape;193;p40"/>
          <p:cNvGrpSpPr/>
          <p:nvPr/>
        </p:nvGrpSpPr>
        <p:grpSpPr>
          <a:xfrm flipH="1" rot="-1818">
            <a:off x="3925951" y="3990111"/>
            <a:ext cx="893737" cy="610535"/>
            <a:chOff x="3104742" y="3437775"/>
            <a:chExt cx="1575700" cy="1076781"/>
          </a:xfrm>
        </p:grpSpPr>
        <p:sp>
          <p:nvSpPr>
            <p:cNvPr id="194" name="Google Shape;194;p4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5" name="Google Shape;195;p4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6" name="Google Shape;196;p4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7" name="Google Shape;197;p4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8" name="Google Shape;198;p4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9" name="Google Shape;199;p4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0" name="Google Shape;200;p4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1" name="Google Shape;201;p4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2" name="Google Shape;202;p4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3" name="Google Shape;203;p4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204" name="Google Shape;204;p40"/>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888" name="Google Shape;888;p8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889" name="Google Shape;889;p85"/>
          <p:cNvGrpSpPr/>
          <p:nvPr/>
        </p:nvGrpSpPr>
        <p:grpSpPr>
          <a:xfrm>
            <a:off x="7686174" y="3855904"/>
            <a:ext cx="1251484" cy="1155127"/>
            <a:chOff x="5263074" y="1533724"/>
            <a:chExt cx="3732430" cy="3533579"/>
          </a:xfrm>
        </p:grpSpPr>
        <p:pic>
          <p:nvPicPr>
            <p:cNvPr id="890" name="Google Shape;890;p8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891" name="Google Shape;891;p8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892" name="Google Shape;892;p8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893" name="Google Shape;893;p8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894" name="Google Shape;894;p85"/>
          <p:cNvSpPr txBox="1"/>
          <p:nvPr/>
        </p:nvSpPr>
        <p:spPr>
          <a:xfrm>
            <a:off x="409575" y="2031550"/>
            <a:ext cx="5249400" cy="23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F3A93"/>
                </a:solidFill>
                <a:latin typeface="Roboto"/>
                <a:ea typeface="Roboto"/>
                <a:cs typeface="Roboto"/>
                <a:sym typeface="Roboto"/>
              </a:rPr>
              <a:t>Use strong verbs to take action with your problem.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457200" rtl="0" algn="l">
              <a:spcBef>
                <a:spcPts val="0"/>
              </a:spcBef>
              <a:spcAft>
                <a:spcPts val="0"/>
              </a:spcAft>
              <a:buNone/>
            </a:pPr>
            <a:r>
              <a:rPr b="1" lang="en" u="sng">
                <a:solidFill>
                  <a:srgbClr val="1F3A93"/>
                </a:solidFill>
                <a:latin typeface="Roboto"/>
                <a:ea typeface="Roboto"/>
                <a:cs typeface="Roboto"/>
                <a:sym typeface="Roboto"/>
              </a:rPr>
              <a:t>Examples</a:t>
            </a:r>
            <a:endParaRPr b="1" u="sng">
              <a:solidFill>
                <a:srgbClr val="1F3A93"/>
              </a:solidFill>
              <a:latin typeface="Roboto"/>
              <a:ea typeface="Roboto"/>
              <a:cs typeface="Roboto"/>
              <a:sym typeface="Roboto"/>
            </a:endParaRPr>
          </a:p>
          <a:p>
            <a:pPr indent="0" lvl="0" marL="457200" rtl="0" algn="l">
              <a:spcBef>
                <a:spcPts val="0"/>
              </a:spcBef>
              <a:spcAft>
                <a:spcPts val="0"/>
              </a:spcAft>
              <a:buNone/>
            </a:pPr>
            <a:r>
              <a:rPr lang="en">
                <a:solidFill>
                  <a:srgbClr val="1F3A93"/>
                </a:solidFill>
                <a:latin typeface="Roboto"/>
                <a:ea typeface="Roboto"/>
                <a:cs typeface="Roboto"/>
                <a:sym typeface="Roboto"/>
              </a:rPr>
              <a:t>No Action </a:t>
            </a:r>
            <a:endParaRPr>
              <a:solidFill>
                <a:srgbClr val="1F3A93"/>
              </a:solidFill>
              <a:latin typeface="Roboto"/>
              <a:ea typeface="Roboto"/>
              <a:cs typeface="Roboto"/>
              <a:sym typeface="Roboto"/>
            </a:endParaRPr>
          </a:p>
          <a:p>
            <a:pPr indent="0" lvl="0" marL="914400" rtl="0" algn="l">
              <a:spcBef>
                <a:spcPts val="0"/>
              </a:spcBef>
              <a:spcAft>
                <a:spcPts val="0"/>
              </a:spcAft>
              <a:buNone/>
            </a:pPr>
            <a:r>
              <a:rPr lang="en">
                <a:solidFill>
                  <a:srgbClr val="1F3A93"/>
                </a:solidFill>
                <a:latin typeface="Roboto"/>
                <a:ea typeface="Roboto"/>
                <a:cs typeface="Roboto"/>
                <a:sym typeface="Roboto"/>
              </a:rPr>
              <a:t>How Might We create a way for Jack to walk to school &amp; work. </a:t>
            </a:r>
            <a:endParaRPr>
              <a:solidFill>
                <a:srgbClr val="1F3A93"/>
              </a:solidFill>
              <a:latin typeface="Roboto"/>
              <a:ea typeface="Roboto"/>
              <a:cs typeface="Roboto"/>
              <a:sym typeface="Roboto"/>
            </a:endParaRPr>
          </a:p>
          <a:p>
            <a:pPr indent="0" lvl="0" marL="457200" rtl="0" algn="l">
              <a:spcBef>
                <a:spcPts val="0"/>
              </a:spcBef>
              <a:spcAft>
                <a:spcPts val="0"/>
              </a:spcAft>
              <a:buNone/>
            </a:pPr>
            <a:r>
              <a:t/>
            </a:r>
            <a:endParaRPr>
              <a:solidFill>
                <a:srgbClr val="1F3A93"/>
              </a:solidFill>
              <a:latin typeface="Roboto"/>
              <a:ea typeface="Roboto"/>
              <a:cs typeface="Roboto"/>
              <a:sym typeface="Roboto"/>
            </a:endParaRPr>
          </a:p>
          <a:p>
            <a:pPr indent="0" lvl="0" marL="457200" rtl="0" algn="l">
              <a:spcBef>
                <a:spcPts val="0"/>
              </a:spcBef>
              <a:spcAft>
                <a:spcPts val="0"/>
              </a:spcAft>
              <a:buNone/>
            </a:pPr>
            <a:r>
              <a:rPr lang="en">
                <a:solidFill>
                  <a:srgbClr val="1F3A93"/>
                </a:solidFill>
                <a:latin typeface="Roboto"/>
                <a:ea typeface="Roboto"/>
                <a:cs typeface="Roboto"/>
                <a:sym typeface="Roboto"/>
              </a:rPr>
              <a:t>Action Packed</a:t>
            </a:r>
            <a:endParaRPr>
              <a:solidFill>
                <a:srgbClr val="1F3A93"/>
              </a:solidFill>
              <a:latin typeface="Roboto"/>
              <a:ea typeface="Roboto"/>
              <a:cs typeface="Roboto"/>
              <a:sym typeface="Roboto"/>
            </a:endParaRPr>
          </a:p>
          <a:p>
            <a:pPr indent="0" lvl="0" marL="914400" rtl="0" algn="l">
              <a:spcBef>
                <a:spcPts val="0"/>
              </a:spcBef>
              <a:spcAft>
                <a:spcPts val="0"/>
              </a:spcAft>
              <a:buNone/>
            </a:pPr>
            <a:r>
              <a:rPr lang="en">
                <a:solidFill>
                  <a:srgbClr val="1F3A93"/>
                </a:solidFill>
                <a:latin typeface="Roboto"/>
                <a:ea typeface="Roboto"/>
                <a:cs typeface="Roboto"/>
                <a:sym typeface="Roboto"/>
              </a:rPr>
              <a:t>How Might We</a:t>
            </a:r>
            <a:r>
              <a:rPr b="1" lang="en">
                <a:solidFill>
                  <a:srgbClr val="1F3A93"/>
                </a:solidFill>
                <a:latin typeface="Roboto"/>
                <a:ea typeface="Roboto"/>
                <a:cs typeface="Roboto"/>
                <a:sym typeface="Roboto"/>
              </a:rPr>
              <a:t> remodel </a:t>
            </a:r>
            <a:r>
              <a:rPr lang="en">
                <a:solidFill>
                  <a:srgbClr val="1F3A93"/>
                </a:solidFill>
                <a:latin typeface="Roboto"/>
                <a:ea typeface="Roboto"/>
                <a:cs typeface="Roboto"/>
                <a:sym typeface="Roboto"/>
              </a:rPr>
              <a:t>Jack’s community to make room for a safe </a:t>
            </a:r>
            <a:r>
              <a:rPr lang="en">
                <a:solidFill>
                  <a:srgbClr val="1F3A93"/>
                </a:solidFill>
                <a:latin typeface="Roboto"/>
                <a:ea typeface="Roboto"/>
                <a:cs typeface="Roboto"/>
                <a:sym typeface="Roboto"/>
              </a:rPr>
              <a:t>pedestrian</a:t>
            </a:r>
            <a:r>
              <a:rPr lang="en">
                <a:solidFill>
                  <a:srgbClr val="1F3A93"/>
                </a:solidFill>
                <a:latin typeface="Roboto"/>
                <a:ea typeface="Roboto"/>
                <a:cs typeface="Roboto"/>
                <a:sym typeface="Roboto"/>
              </a:rPr>
              <a:t> route. </a:t>
            </a:r>
            <a:endParaRPr>
              <a:solidFill>
                <a:srgbClr val="1F3A93"/>
              </a:solidFill>
              <a:latin typeface="Roboto"/>
              <a:ea typeface="Roboto"/>
              <a:cs typeface="Roboto"/>
              <a:sym typeface="Roboto"/>
            </a:endParaRPr>
          </a:p>
        </p:txBody>
      </p:sp>
      <p:sp>
        <p:nvSpPr>
          <p:cNvPr id="895" name="Google Shape;895;p85"/>
          <p:cNvSpPr txBox="1"/>
          <p:nvPr/>
        </p:nvSpPr>
        <p:spPr>
          <a:xfrm>
            <a:off x="409575" y="1147700"/>
            <a:ext cx="5898000" cy="81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00B2A9"/>
                </a:solidFill>
                <a:latin typeface="Roboto"/>
                <a:ea typeface="Roboto"/>
                <a:cs typeface="Roboto"/>
                <a:sym typeface="Roboto"/>
              </a:rPr>
              <a:t>How Might We statements </a:t>
            </a:r>
            <a:endParaRPr b="1" sz="3000">
              <a:solidFill>
                <a:srgbClr val="00B2A9"/>
              </a:solidFill>
              <a:latin typeface="Roboto"/>
              <a:ea typeface="Roboto"/>
              <a:cs typeface="Roboto"/>
              <a:sym typeface="Roboto"/>
            </a:endParaRPr>
          </a:p>
          <a:p>
            <a:pPr indent="0" lvl="0" marL="0" rtl="0" algn="l">
              <a:spcBef>
                <a:spcPts val="0"/>
              </a:spcBef>
              <a:spcAft>
                <a:spcPts val="0"/>
              </a:spcAft>
              <a:buNone/>
            </a:pPr>
            <a:r>
              <a:rPr b="1" lang="en" sz="3000">
                <a:solidFill>
                  <a:srgbClr val="00B2A9"/>
                </a:solidFill>
                <a:latin typeface="Roboto"/>
                <a:ea typeface="Roboto"/>
                <a:cs typeface="Roboto"/>
                <a:sym typeface="Roboto"/>
              </a:rPr>
              <a:t>Take Action</a:t>
            </a:r>
            <a:endParaRPr sz="3000">
              <a:solidFill>
                <a:srgbClr val="00B2A9"/>
              </a:solidFill>
              <a:latin typeface="Roboto"/>
              <a:ea typeface="Roboto"/>
              <a:cs typeface="Roboto"/>
              <a:sym typeface="Roboto"/>
            </a:endParaRPr>
          </a:p>
        </p:txBody>
      </p:sp>
      <p:sp>
        <p:nvSpPr>
          <p:cNvPr id="896" name="Google Shape;896;p85"/>
          <p:cNvSpPr/>
          <p:nvPr/>
        </p:nvSpPr>
        <p:spPr>
          <a:xfrm rot="-5400000">
            <a:off x="3365725" y="1321399"/>
            <a:ext cx="456300" cy="71874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85"/>
          <p:cNvSpPr txBox="1"/>
          <p:nvPr/>
        </p:nvSpPr>
        <p:spPr>
          <a:xfrm>
            <a:off x="49475" y="4793501"/>
            <a:ext cx="7187400" cy="232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ACTION WORDS</a:t>
            </a:r>
            <a:r>
              <a:rPr b="1" lang="en">
                <a:solidFill>
                  <a:srgbClr val="1F3A93"/>
                </a:solidFill>
                <a:latin typeface="Roboto"/>
                <a:ea typeface="Roboto"/>
                <a:cs typeface="Roboto"/>
                <a:sym typeface="Roboto"/>
              </a:rPr>
              <a:t>: </a:t>
            </a:r>
            <a:r>
              <a:rPr lang="en">
                <a:solidFill>
                  <a:srgbClr val="1F3A93"/>
                </a:solidFill>
                <a:latin typeface="Roboto"/>
                <a:ea typeface="Roboto"/>
                <a:cs typeface="Roboto"/>
                <a:sym typeface="Roboto"/>
              </a:rPr>
              <a:t>Control, Display, Produce, Test, Navigate, Identify, Remodel, Upgrade</a:t>
            </a:r>
            <a:endParaRPr b="1">
              <a:solidFill>
                <a:srgbClr val="1F3A93"/>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903" name="Google Shape;903;p8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904" name="Google Shape;904;p86"/>
          <p:cNvGrpSpPr/>
          <p:nvPr/>
        </p:nvGrpSpPr>
        <p:grpSpPr>
          <a:xfrm>
            <a:off x="7686174" y="3855904"/>
            <a:ext cx="1251484" cy="1155127"/>
            <a:chOff x="5263074" y="1533724"/>
            <a:chExt cx="3732430" cy="3533579"/>
          </a:xfrm>
        </p:grpSpPr>
        <p:pic>
          <p:nvPicPr>
            <p:cNvPr id="905" name="Google Shape;905;p8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906" name="Google Shape;906;p8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907" name="Google Shape;907;p8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908" name="Google Shape;908;p8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909" name="Google Shape;909;p86"/>
          <p:cNvSpPr txBox="1"/>
          <p:nvPr/>
        </p:nvSpPr>
        <p:spPr>
          <a:xfrm>
            <a:off x="409575" y="1028700"/>
            <a:ext cx="2694900" cy="15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00B2A9"/>
                </a:solidFill>
                <a:latin typeface="Roboto"/>
                <a:ea typeface="Roboto"/>
                <a:cs typeface="Roboto"/>
                <a:sym typeface="Roboto"/>
              </a:rPr>
              <a:t>How Might We…?</a:t>
            </a:r>
            <a:endParaRPr b="1" sz="2500">
              <a:solidFill>
                <a:srgbClr val="00B2A9"/>
              </a:solidFill>
              <a:latin typeface="Roboto"/>
              <a:ea typeface="Roboto"/>
              <a:cs typeface="Roboto"/>
              <a:sym typeface="Roboto"/>
            </a:endParaRPr>
          </a:p>
          <a:p>
            <a:pPr indent="0" lvl="0" marL="0" rtl="0" algn="l">
              <a:spcBef>
                <a:spcPts val="0"/>
              </a:spcBef>
              <a:spcAft>
                <a:spcPts val="0"/>
              </a:spcAft>
              <a:buNone/>
            </a:pPr>
            <a:r>
              <a:t/>
            </a:r>
            <a:endParaRPr b="1" sz="500">
              <a:solidFill>
                <a:srgbClr val="00B2A9"/>
              </a:solidFill>
              <a:latin typeface="Roboto"/>
              <a:ea typeface="Roboto"/>
              <a:cs typeface="Roboto"/>
              <a:sym typeface="Roboto"/>
            </a:endParaRPr>
          </a:p>
          <a:p>
            <a:pPr indent="0" lvl="0" marL="0" rtl="0" algn="l">
              <a:spcBef>
                <a:spcPts val="0"/>
              </a:spcBef>
              <a:spcAft>
                <a:spcPts val="0"/>
              </a:spcAft>
              <a:buNone/>
            </a:pPr>
            <a:r>
              <a:rPr lang="en" sz="1700">
                <a:solidFill>
                  <a:srgbClr val="1F3A93"/>
                </a:solidFill>
                <a:latin typeface="Roboto"/>
                <a:ea typeface="Roboto"/>
                <a:cs typeface="Roboto"/>
                <a:sym typeface="Roboto"/>
              </a:rPr>
              <a:t>Here’s the framework to develop your How Might We statement.</a:t>
            </a:r>
            <a:endParaRPr sz="1700">
              <a:solidFill>
                <a:srgbClr val="1F3A93"/>
              </a:solidFill>
              <a:latin typeface="Roboto"/>
              <a:ea typeface="Roboto"/>
              <a:cs typeface="Roboto"/>
              <a:sym typeface="Roboto"/>
            </a:endParaRPr>
          </a:p>
        </p:txBody>
      </p:sp>
      <p:grpSp>
        <p:nvGrpSpPr>
          <p:cNvPr id="910" name="Google Shape;910;p86"/>
          <p:cNvGrpSpPr/>
          <p:nvPr/>
        </p:nvGrpSpPr>
        <p:grpSpPr>
          <a:xfrm>
            <a:off x="3230950" y="1248600"/>
            <a:ext cx="5578800" cy="2646300"/>
            <a:chOff x="3459550" y="1248600"/>
            <a:chExt cx="5578800" cy="2646300"/>
          </a:xfrm>
        </p:grpSpPr>
        <p:sp>
          <p:nvSpPr>
            <p:cNvPr id="911" name="Google Shape;911;p86"/>
            <p:cNvSpPr txBox="1"/>
            <p:nvPr/>
          </p:nvSpPr>
          <p:spPr>
            <a:xfrm>
              <a:off x="3459550" y="1248600"/>
              <a:ext cx="5578800" cy="2646300"/>
            </a:xfrm>
            <a:prstGeom prst="rect">
              <a:avLst/>
            </a:prstGeom>
            <a:noFill/>
            <a:ln cap="flat" cmpd="sng" w="19050">
              <a:solidFill>
                <a:srgbClr val="F574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200000"/>
                </a:lnSpc>
                <a:spcBef>
                  <a:spcPts val="0"/>
                </a:spcBef>
                <a:spcAft>
                  <a:spcPts val="0"/>
                </a:spcAft>
                <a:buNone/>
              </a:pPr>
              <a:r>
                <a:rPr lang="en" sz="2500">
                  <a:solidFill>
                    <a:srgbClr val="404040"/>
                  </a:solidFill>
                </a:rPr>
                <a:t>How might we </a:t>
              </a:r>
              <a:r>
                <a:rPr lang="en" sz="2500">
                  <a:solidFill>
                    <a:srgbClr val="00B2A9"/>
                  </a:solidFill>
                </a:rPr>
                <a:t>__________________</a:t>
              </a:r>
              <a:endParaRPr sz="2500">
                <a:solidFill>
                  <a:srgbClr val="00B2A9"/>
                </a:solidFill>
              </a:endParaRPr>
            </a:p>
            <a:p>
              <a:pPr indent="0" lvl="0" marL="0" rtl="0" algn="l">
                <a:lnSpc>
                  <a:spcPct val="200000"/>
                </a:lnSpc>
                <a:spcBef>
                  <a:spcPts val="0"/>
                </a:spcBef>
                <a:spcAft>
                  <a:spcPts val="0"/>
                </a:spcAft>
                <a:buNone/>
              </a:pPr>
              <a:r>
                <a:rPr lang="en" sz="2500">
                  <a:solidFill>
                    <a:srgbClr val="00B2A9"/>
                  </a:solidFill>
                </a:rPr>
                <a:t>________________</a:t>
              </a:r>
              <a:r>
                <a:rPr lang="en" sz="2500">
                  <a:solidFill>
                    <a:srgbClr val="404040"/>
                  </a:solidFill>
                </a:rPr>
                <a:t> for </a:t>
              </a:r>
              <a:r>
                <a:rPr lang="en" sz="2500">
                  <a:solidFill>
                    <a:srgbClr val="00B2A9"/>
                  </a:solidFill>
                </a:rPr>
                <a:t>___________</a:t>
              </a:r>
              <a:endParaRPr sz="2500">
                <a:solidFill>
                  <a:srgbClr val="00B2A9"/>
                </a:solidFill>
              </a:endParaRPr>
            </a:p>
            <a:p>
              <a:pPr indent="0" lvl="0" marL="0" rtl="0" algn="l">
                <a:lnSpc>
                  <a:spcPct val="200000"/>
                </a:lnSpc>
                <a:spcBef>
                  <a:spcPts val="0"/>
                </a:spcBef>
                <a:spcAft>
                  <a:spcPts val="0"/>
                </a:spcAft>
                <a:buNone/>
              </a:pPr>
              <a:r>
                <a:rPr lang="en" sz="2500">
                  <a:solidFill>
                    <a:srgbClr val="404040"/>
                  </a:solidFill>
                </a:rPr>
                <a:t>in order to </a:t>
              </a:r>
              <a:r>
                <a:rPr lang="en" sz="2500">
                  <a:solidFill>
                    <a:srgbClr val="00B2A9"/>
                  </a:solidFill>
                </a:rPr>
                <a:t>____________________</a:t>
              </a:r>
              <a:r>
                <a:rPr lang="en" sz="2500">
                  <a:solidFill>
                    <a:srgbClr val="404040"/>
                  </a:solidFill>
                </a:rPr>
                <a:t> ?</a:t>
              </a:r>
              <a:endParaRPr sz="2500">
                <a:solidFill>
                  <a:srgbClr val="404040"/>
                </a:solidFill>
              </a:endParaRPr>
            </a:p>
          </p:txBody>
        </p:sp>
        <p:sp>
          <p:nvSpPr>
            <p:cNvPr id="912" name="Google Shape;912;p86"/>
            <p:cNvSpPr txBox="1"/>
            <p:nvPr/>
          </p:nvSpPr>
          <p:spPr>
            <a:xfrm>
              <a:off x="6025575" y="1798500"/>
              <a:ext cx="2222400" cy="2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0B2A9"/>
                  </a:solidFill>
                  <a:latin typeface="Roboto"/>
                  <a:ea typeface="Roboto"/>
                  <a:cs typeface="Roboto"/>
                  <a:sym typeface="Roboto"/>
                </a:rPr>
                <a:t>(Action)</a:t>
              </a:r>
              <a:endParaRPr b="1" sz="1200">
                <a:solidFill>
                  <a:srgbClr val="00B2A9"/>
                </a:solidFill>
                <a:latin typeface="Roboto"/>
                <a:ea typeface="Roboto"/>
                <a:cs typeface="Roboto"/>
                <a:sym typeface="Roboto"/>
              </a:endParaRPr>
            </a:p>
          </p:txBody>
        </p:sp>
        <p:sp>
          <p:nvSpPr>
            <p:cNvPr id="913" name="Google Shape;913;p86"/>
            <p:cNvSpPr txBox="1"/>
            <p:nvPr/>
          </p:nvSpPr>
          <p:spPr>
            <a:xfrm>
              <a:off x="3852525" y="2571750"/>
              <a:ext cx="2222400" cy="2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0B2A9"/>
                  </a:solidFill>
                  <a:latin typeface="Roboto"/>
                  <a:ea typeface="Roboto"/>
                  <a:cs typeface="Roboto"/>
                  <a:sym typeface="Roboto"/>
                </a:rPr>
                <a:t>(What)</a:t>
              </a:r>
              <a:endParaRPr b="1" sz="1200">
                <a:solidFill>
                  <a:srgbClr val="00B2A9"/>
                </a:solidFill>
                <a:latin typeface="Roboto"/>
                <a:ea typeface="Roboto"/>
                <a:cs typeface="Roboto"/>
                <a:sym typeface="Roboto"/>
              </a:endParaRPr>
            </a:p>
          </p:txBody>
        </p:sp>
        <p:sp>
          <p:nvSpPr>
            <p:cNvPr id="914" name="Google Shape;914;p86"/>
            <p:cNvSpPr txBox="1"/>
            <p:nvPr/>
          </p:nvSpPr>
          <p:spPr>
            <a:xfrm>
              <a:off x="6754225" y="2571750"/>
              <a:ext cx="2222400" cy="2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0B2A9"/>
                  </a:solidFill>
                  <a:latin typeface="Roboto"/>
                  <a:ea typeface="Roboto"/>
                  <a:cs typeface="Roboto"/>
                  <a:sym typeface="Roboto"/>
                </a:rPr>
                <a:t>(Client)</a:t>
              </a:r>
              <a:endParaRPr b="1" sz="1200">
                <a:solidFill>
                  <a:srgbClr val="00B2A9"/>
                </a:solidFill>
                <a:latin typeface="Roboto"/>
                <a:ea typeface="Roboto"/>
                <a:cs typeface="Roboto"/>
                <a:sym typeface="Roboto"/>
              </a:endParaRPr>
            </a:p>
          </p:txBody>
        </p:sp>
        <p:sp>
          <p:nvSpPr>
            <p:cNvPr id="915" name="Google Shape;915;p86"/>
            <p:cNvSpPr txBox="1"/>
            <p:nvPr/>
          </p:nvSpPr>
          <p:spPr>
            <a:xfrm>
              <a:off x="5783975" y="3298150"/>
              <a:ext cx="2222400" cy="2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0B2A9"/>
                  </a:solidFill>
                  <a:latin typeface="Roboto"/>
                  <a:ea typeface="Roboto"/>
                  <a:cs typeface="Roboto"/>
                  <a:sym typeface="Roboto"/>
                </a:rPr>
                <a:t>(What changes?)</a:t>
              </a:r>
              <a:endParaRPr b="1" sz="1200">
                <a:solidFill>
                  <a:srgbClr val="00B2A9"/>
                </a:solidFill>
                <a:latin typeface="Roboto"/>
                <a:ea typeface="Roboto"/>
                <a:cs typeface="Roboto"/>
                <a:sym typeface="Roboto"/>
              </a:endParaRPr>
            </a:p>
          </p:txBody>
        </p:sp>
      </p:grpSp>
      <p:sp>
        <p:nvSpPr>
          <p:cNvPr id="916" name="Google Shape;916;p86"/>
          <p:cNvSpPr/>
          <p:nvPr/>
        </p:nvSpPr>
        <p:spPr>
          <a:xfrm rot="-5400000">
            <a:off x="3225025" y="1180701"/>
            <a:ext cx="737700" cy="71874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86"/>
          <p:cNvSpPr txBox="1"/>
          <p:nvPr/>
        </p:nvSpPr>
        <p:spPr>
          <a:xfrm>
            <a:off x="49475" y="4511975"/>
            <a:ext cx="6935400" cy="513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EXAMPLE</a:t>
            </a:r>
            <a:r>
              <a:rPr b="1" lang="en">
                <a:solidFill>
                  <a:srgbClr val="1F3A93"/>
                </a:solidFill>
                <a:latin typeface="Roboto"/>
                <a:ea typeface="Roboto"/>
                <a:cs typeface="Roboto"/>
                <a:sym typeface="Roboto"/>
              </a:rPr>
              <a:t>: </a:t>
            </a:r>
            <a:r>
              <a:rPr lang="en">
                <a:solidFill>
                  <a:srgbClr val="1F3A93"/>
                </a:solidFill>
                <a:latin typeface="Roboto"/>
                <a:ea typeface="Roboto"/>
                <a:cs typeface="Roboto"/>
                <a:sym typeface="Roboto"/>
              </a:rPr>
              <a:t>How Might We</a:t>
            </a:r>
            <a:r>
              <a:rPr b="1" lang="en">
                <a:solidFill>
                  <a:srgbClr val="1F3A93"/>
                </a:solidFill>
                <a:latin typeface="Roboto"/>
                <a:ea typeface="Roboto"/>
                <a:cs typeface="Roboto"/>
                <a:sym typeface="Roboto"/>
              </a:rPr>
              <a:t> remodel the community </a:t>
            </a:r>
            <a:r>
              <a:rPr lang="en">
                <a:solidFill>
                  <a:srgbClr val="1F3A93"/>
                </a:solidFill>
                <a:latin typeface="Roboto"/>
                <a:ea typeface="Roboto"/>
                <a:cs typeface="Roboto"/>
                <a:sym typeface="Roboto"/>
              </a:rPr>
              <a:t>for</a:t>
            </a:r>
            <a:r>
              <a:rPr b="1" lang="en">
                <a:solidFill>
                  <a:srgbClr val="1F3A93"/>
                </a:solidFill>
                <a:latin typeface="Roboto"/>
                <a:ea typeface="Roboto"/>
                <a:cs typeface="Roboto"/>
                <a:sym typeface="Roboto"/>
              </a:rPr>
              <a:t> Jack</a:t>
            </a:r>
            <a:r>
              <a:rPr lang="en">
                <a:solidFill>
                  <a:srgbClr val="1F3A93"/>
                </a:solidFill>
                <a:latin typeface="Roboto"/>
                <a:ea typeface="Roboto"/>
                <a:cs typeface="Roboto"/>
                <a:sym typeface="Roboto"/>
              </a:rPr>
              <a:t> in order to </a:t>
            </a:r>
            <a:r>
              <a:rPr b="1" lang="en">
                <a:solidFill>
                  <a:srgbClr val="1F3A93"/>
                </a:solidFill>
                <a:latin typeface="Roboto"/>
                <a:ea typeface="Roboto"/>
                <a:cs typeface="Roboto"/>
                <a:sym typeface="Roboto"/>
              </a:rPr>
              <a:t>create a safe pedestrian route</a:t>
            </a:r>
            <a:r>
              <a:rPr lang="en">
                <a:solidFill>
                  <a:srgbClr val="1F3A93"/>
                </a:solidFill>
                <a:latin typeface="Roboto"/>
                <a:ea typeface="Roboto"/>
                <a:cs typeface="Roboto"/>
                <a:sym typeface="Roboto"/>
              </a:rPr>
              <a:t>. </a:t>
            </a:r>
            <a:endParaRPr b="1">
              <a:solidFill>
                <a:srgbClr val="1F3A93"/>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923" name="Google Shape;923;p8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924" name="Google Shape;924;p87"/>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 - PAIR - SHARE</a:t>
            </a:r>
            <a:endParaRPr b="1" sz="3000">
              <a:solidFill>
                <a:srgbClr val="00B2A9"/>
              </a:solidFill>
              <a:latin typeface="Roboto"/>
              <a:ea typeface="Roboto"/>
              <a:cs typeface="Roboto"/>
              <a:sym typeface="Roboto"/>
            </a:endParaRPr>
          </a:p>
        </p:txBody>
      </p:sp>
      <p:sp>
        <p:nvSpPr>
          <p:cNvPr id="925" name="Google Shape;925;p87"/>
          <p:cNvSpPr txBox="1"/>
          <p:nvPr>
            <p:ph idx="1" type="body"/>
          </p:nvPr>
        </p:nvSpPr>
        <p:spPr>
          <a:xfrm>
            <a:off x="477400" y="1505900"/>
            <a:ext cx="5896800" cy="123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THINK:</a:t>
            </a:r>
            <a:r>
              <a:rPr lang="en" sz="1600">
                <a:solidFill>
                  <a:srgbClr val="1F3A93"/>
                </a:solidFill>
                <a:latin typeface="Roboto"/>
                <a:ea typeface="Roboto"/>
                <a:cs typeface="Roboto"/>
                <a:sym typeface="Roboto"/>
              </a:rPr>
              <a:t> think about your own how might we statement.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PAIR:</a:t>
            </a:r>
            <a:r>
              <a:rPr lang="en" sz="1600">
                <a:solidFill>
                  <a:srgbClr val="1F3A93"/>
                </a:solidFill>
                <a:latin typeface="Roboto"/>
                <a:ea typeface="Roboto"/>
                <a:cs typeface="Roboto"/>
                <a:sym typeface="Roboto"/>
              </a:rPr>
              <a:t> Rotate through groups (as shown) discussing your how might we </a:t>
            </a:r>
            <a:r>
              <a:rPr lang="en" sz="1600">
                <a:solidFill>
                  <a:srgbClr val="1F3A93"/>
                </a:solidFill>
                <a:latin typeface="Roboto"/>
                <a:ea typeface="Roboto"/>
                <a:cs typeface="Roboto"/>
                <a:sym typeface="Roboto"/>
              </a:rPr>
              <a:t>statement</a:t>
            </a:r>
            <a:r>
              <a:rPr lang="en" sz="1600">
                <a:solidFill>
                  <a:srgbClr val="1F3A93"/>
                </a:solidFill>
                <a:latin typeface="Roboto"/>
                <a:ea typeface="Roboto"/>
                <a:cs typeface="Roboto"/>
                <a:sym typeface="Roboto"/>
              </a:rPr>
              <a:t> and make any changes needed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SHARE:</a:t>
            </a:r>
            <a:r>
              <a:rPr lang="en" sz="1600">
                <a:solidFill>
                  <a:srgbClr val="1F3A93"/>
                </a:solidFill>
                <a:latin typeface="Roboto"/>
                <a:ea typeface="Roboto"/>
                <a:cs typeface="Roboto"/>
                <a:sym typeface="Roboto"/>
              </a:rPr>
              <a:t> share what you learned with the class</a:t>
            </a:r>
            <a:endParaRPr sz="1600">
              <a:solidFill>
                <a:srgbClr val="1F3A93"/>
              </a:solidFill>
              <a:latin typeface="Roboto"/>
              <a:ea typeface="Roboto"/>
              <a:cs typeface="Roboto"/>
              <a:sym typeface="Roboto"/>
            </a:endParaRPr>
          </a:p>
        </p:txBody>
      </p:sp>
      <p:sp>
        <p:nvSpPr>
          <p:cNvPr id="926" name="Google Shape;926;p87"/>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927" name="Google Shape;927;p87"/>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928" name="Google Shape;928;p87"/>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929" name="Google Shape;929;p87"/>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87"/>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7"/>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87"/>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87"/>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87"/>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87"/>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87"/>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937" name="Google Shape;937;p87"/>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938" name="Google Shape;938;p87"/>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939" name="Google Shape;939;p87"/>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940" name="Google Shape;940;p87"/>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87"/>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87"/>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7"/>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87"/>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87"/>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87"/>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7"/>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7"/>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87"/>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87"/>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7"/>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2" name="Google Shape;952;p87"/>
          <p:cNvGrpSpPr/>
          <p:nvPr/>
        </p:nvGrpSpPr>
        <p:grpSpPr>
          <a:xfrm rot="-1757404">
            <a:off x="6550684" y="3481420"/>
            <a:ext cx="893763" cy="610497"/>
            <a:chOff x="3104742" y="3437775"/>
            <a:chExt cx="1575700" cy="1076781"/>
          </a:xfrm>
        </p:grpSpPr>
        <p:sp>
          <p:nvSpPr>
            <p:cNvPr id="953" name="Google Shape;953;p8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4" name="Google Shape;954;p8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5" name="Google Shape;955;p8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6" name="Google Shape;956;p8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7" name="Google Shape;957;p8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8" name="Google Shape;958;p8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9" name="Google Shape;959;p8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60" name="Google Shape;960;p8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61" name="Google Shape;961;p8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62" name="Google Shape;962;p8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963" name="Google Shape;963;p87"/>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grpSp>
        <p:nvGrpSpPr>
          <p:cNvPr id="964" name="Google Shape;964;p87"/>
          <p:cNvGrpSpPr/>
          <p:nvPr/>
        </p:nvGrpSpPr>
        <p:grpSpPr>
          <a:xfrm>
            <a:off x="7686174" y="3855904"/>
            <a:ext cx="1251484" cy="1155127"/>
            <a:chOff x="5263074" y="1533724"/>
            <a:chExt cx="3732430" cy="3533579"/>
          </a:xfrm>
        </p:grpSpPr>
        <p:pic>
          <p:nvPicPr>
            <p:cNvPr id="965" name="Google Shape;965;p87"/>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966" name="Google Shape;966;p87"/>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967" name="Google Shape;967;p87"/>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968" name="Google Shape;968;p8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8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pic>
        <p:nvPicPr>
          <p:cNvPr id="974" name="Google Shape;974;p8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975" name="Google Shape;975;p88"/>
          <p:cNvGrpSpPr/>
          <p:nvPr/>
        </p:nvGrpSpPr>
        <p:grpSpPr>
          <a:xfrm>
            <a:off x="7686174" y="3855904"/>
            <a:ext cx="1251484" cy="1155127"/>
            <a:chOff x="5263074" y="1533724"/>
            <a:chExt cx="3732430" cy="3533579"/>
          </a:xfrm>
        </p:grpSpPr>
        <p:pic>
          <p:nvPicPr>
            <p:cNvPr id="976" name="Google Shape;976;p8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977" name="Google Shape;977;p8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978" name="Google Shape;978;p8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graphicFrame>
        <p:nvGraphicFramePr>
          <p:cNvPr id="979" name="Google Shape;979;p88"/>
          <p:cNvGraphicFramePr/>
          <p:nvPr/>
        </p:nvGraphicFramePr>
        <p:xfrm>
          <a:off x="729588" y="1512925"/>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What’s happening in this challenge? Complete the </a:t>
                      </a:r>
                      <a:r>
                        <a:rPr lang="en" sz="2600">
                          <a:solidFill>
                            <a:srgbClr val="1F3A93"/>
                          </a:solidFill>
                          <a:highlight>
                            <a:srgbClr val="FFB82E"/>
                          </a:highlight>
                          <a:latin typeface="Roboto"/>
                          <a:ea typeface="Roboto"/>
                          <a:cs typeface="Roboto"/>
                          <a:sym typeface="Roboto"/>
                        </a:rPr>
                        <a:t>Observations</a:t>
                      </a:r>
                      <a:r>
                        <a:rPr lang="en" sz="2600">
                          <a:solidFill>
                            <a:srgbClr val="1F3A93"/>
                          </a:solidFill>
                          <a:latin typeface="Roboto"/>
                          <a:ea typeface="Roboto"/>
                          <a:cs typeface="Roboto"/>
                          <a:sym typeface="Roboto"/>
                        </a:rPr>
                        <a:t> section of the Innovators Compass handout!</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980" name="Google Shape;980;p8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981" name="Google Shape;981;p88"/>
          <p:cNvPicPr preferRelativeResize="0"/>
          <p:nvPr/>
        </p:nvPicPr>
        <p:blipFill>
          <a:blip r:embed="rId7">
            <a:alphaModFix/>
          </a:blip>
          <a:stretch>
            <a:fillRect/>
          </a:stretch>
        </p:blipFill>
        <p:spPr>
          <a:xfrm>
            <a:off x="2795334" y="3008025"/>
            <a:ext cx="2145699" cy="2003001"/>
          </a:xfrm>
          <a:prstGeom prst="rect">
            <a:avLst/>
          </a:prstGeom>
          <a:noFill/>
          <a:ln>
            <a:noFill/>
          </a:ln>
        </p:spPr>
      </p:pic>
      <p:sp>
        <p:nvSpPr>
          <p:cNvPr id="982" name="Google Shape;982;p88"/>
          <p:cNvSpPr/>
          <p:nvPr/>
        </p:nvSpPr>
        <p:spPr>
          <a:xfrm>
            <a:off x="7046101" y="71677"/>
            <a:ext cx="2017200" cy="15045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DB82C"/>
                </a:solidFill>
                <a:latin typeface="Roboto"/>
                <a:ea typeface="Roboto"/>
                <a:cs typeface="Roboto"/>
                <a:sym typeface="Roboto"/>
              </a:rPr>
              <a:t>Don’t forget to complete your daily learning log!! </a:t>
            </a:r>
            <a:endParaRPr b="1" sz="1700">
              <a:solidFill>
                <a:srgbClr val="FDB82C"/>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986" name="Shape 986"/>
        <p:cNvGrpSpPr/>
        <p:nvPr/>
      </p:nvGrpSpPr>
      <p:grpSpPr>
        <a:xfrm>
          <a:off x="0" y="0"/>
          <a:ext cx="0" cy="0"/>
          <a:chOff x="0" y="0"/>
          <a:chExt cx="0" cy="0"/>
        </a:xfrm>
      </p:grpSpPr>
      <p:pic>
        <p:nvPicPr>
          <p:cNvPr id="987" name="Google Shape;987;p8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988" name="Google Shape;988;p89"/>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989" name="Google Shape;989;p89"/>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Principles</a:t>
            </a:r>
            <a:r>
              <a:rPr lang="en" sz="2600">
                <a:solidFill>
                  <a:schemeClr val="lt1"/>
                </a:solidFill>
                <a:latin typeface="Raleway Medium"/>
                <a:ea typeface="Raleway Medium"/>
                <a:cs typeface="Raleway Medium"/>
                <a:sym typeface="Raleway Medium"/>
              </a:rPr>
              <a:t> </a:t>
            </a:r>
            <a:endParaRPr sz="2600">
              <a:solidFill>
                <a:schemeClr val="lt1"/>
              </a:solidFill>
              <a:latin typeface="Raleway Medium"/>
              <a:ea typeface="Raleway Medium"/>
              <a:cs typeface="Raleway Medium"/>
              <a:sym typeface="Raleway Medium"/>
            </a:endParaRPr>
          </a:p>
        </p:txBody>
      </p:sp>
      <p:cxnSp>
        <p:nvCxnSpPr>
          <p:cNvPr id="990" name="Google Shape;990;p8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991" name="Google Shape;991;p8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992" name="Google Shape;992;p89"/>
          <p:cNvPicPr preferRelativeResize="0"/>
          <p:nvPr/>
        </p:nvPicPr>
        <p:blipFill rotWithShape="1">
          <a:blip r:embed="rId5">
            <a:alphaModFix/>
          </a:blip>
          <a:srcRect b="0" l="0" r="0" t="0"/>
          <a:stretch/>
        </p:blipFill>
        <p:spPr>
          <a:xfrm>
            <a:off x="5575402" y="911075"/>
            <a:ext cx="3337100" cy="3337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998" name="Google Shape;998;p9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999" name="Google Shape;999;p9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000" name="Google Shape;1000;p90"/>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a:t>
            </a:r>
            <a:r>
              <a:rPr b="1" lang="en" sz="2200">
                <a:solidFill>
                  <a:srgbClr val="00B2A9"/>
                </a:solidFill>
                <a:latin typeface="Roboto"/>
                <a:ea typeface="Roboto"/>
                <a:cs typeface="Roboto"/>
                <a:sym typeface="Roboto"/>
              </a:rPr>
              <a:t>will be able to</a:t>
            </a:r>
            <a:r>
              <a:rPr b="1" lang="en" sz="2200">
                <a:solidFill>
                  <a:srgbClr val="00B2A9"/>
                </a:solidFill>
                <a:latin typeface="Roboto"/>
                <a:ea typeface="Roboto"/>
                <a:cs typeface="Roboto"/>
                <a:sym typeface="Roboto"/>
              </a:rPr>
              <a: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Discuss what matters most in the challenge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steps of the design process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Participate in a design sprint and goal jam to find appropriate solutions</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grpSp>
        <p:nvGrpSpPr>
          <p:cNvPr id="1001" name="Google Shape;1001;p90"/>
          <p:cNvGrpSpPr/>
          <p:nvPr/>
        </p:nvGrpSpPr>
        <p:grpSpPr>
          <a:xfrm>
            <a:off x="7686174" y="3855904"/>
            <a:ext cx="1251484" cy="1155127"/>
            <a:chOff x="5263074" y="1533724"/>
            <a:chExt cx="3732430" cy="3533579"/>
          </a:xfrm>
        </p:grpSpPr>
        <p:pic>
          <p:nvPicPr>
            <p:cNvPr id="1002" name="Google Shape;1002;p90"/>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03" name="Google Shape;1003;p90"/>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04" name="Google Shape;1004;p90"/>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010" name="Google Shape;1010;p91"/>
          <p:cNvSpPr txBox="1"/>
          <p:nvPr>
            <p:ph idx="1" type="body"/>
          </p:nvPr>
        </p:nvSpPr>
        <p:spPr>
          <a:xfrm>
            <a:off x="311700" y="126877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the activity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Crazy 8s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Goal Jam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1011" name="Google Shape;1011;p9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012" name="Google Shape;1012;p91"/>
          <p:cNvGrpSpPr/>
          <p:nvPr/>
        </p:nvGrpSpPr>
        <p:grpSpPr>
          <a:xfrm>
            <a:off x="7686174" y="3855904"/>
            <a:ext cx="1251484" cy="1155127"/>
            <a:chOff x="5263074" y="1533724"/>
            <a:chExt cx="3732430" cy="3533579"/>
          </a:xfrm>
        </p:grpSpPr>
        <p:pic>
          <p:nvPicPr>
            <p:cNvPr id="1013" name="Google Shape;1013;p9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14" name="Google Shape;1014;p9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15" name="Google Shape;1015;p9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016" name="Google Shape;1016;p9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9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pic>
        <p:nvPicPr>
          <p:cNvPr id="1022" name="Google Shape;1022;p92"/>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023" name="Google Shape;1023;p92"/>
          <p:cNvGraphicFramePr/>
          <p:nvPr/>
        </p:nvGraphicFramePr>
        <p:xfrm>
          <a:off x="803513" y="2411150"/>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matters most</a:t>
                      </a:r>
                      <a:r>
                        <a:rPr lang="en" sz="2600">
                          <a:solidFill>
                            <a:srgbClr val="1F3A93"/>
                          </a:solidFill>
                          <a:latin typeface="Roboto"/>
                          <a:ea typeface="Roboto"/>
                          <a:cs typeface="Roboto"/>
                          <a:sym typeface="Roboto"/>
                        </a:rPr>
                        <a:t> in the challenge?</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1024" name="Google Shape;1024;p92"/>
          <p:cNvGrpSpPr/>
          <p:nvPr/>
        </p:nvGrpSpPr>
        <p:grpSpPr>
          <a:xfrm>
            <a:off x="7686174" y="3855904"/>
            <a:ext cx="1251484" cy="1155127"/>
            <a:chOff x="5263074" y="1533724"/>
            <a:chExt cx="3732430" cy="3533579"/>
          </a:xfrm>
        </p:grpSpPr>
        <p:pic>
          <p:nvPicPr>
            <p:cNvPr id="1025" name="Google Shape;1025;p92"/>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26" name="Google Shape;1026;p92"/>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27" name="Google Shape;1027;p92"/>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028" name="Google Shape;1028;p92"/>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pic>
        <p:nvPicPr>
          <p:cNvPr id="1034" name="Google Shape;1034;p9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035" name="Google Shape;1035;p93"/>
          <p:cNvGrpSpPr/>
          <p:nvPr/>
        </p:nvGrpSpPr>
        <p:grpSpPr>
          <a:xfrm>
            <a:off x="7686174" y="3855904"/>
            <a:ext cx="1251484" cy="1155127"/>
            <a:chOff x="5263074" y="1533724"/>
            <a:chExt cx="3732430" cy="3533579"/>
          </a:xfrm>
        </p:grpSpPr>
        <p:pic>
          <p:nvPicPr>
            <p:cNvPr id="1036" name="Google Shape;1036;p93"/>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37" name="Google Shape;1037;p93"/>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38" name="Google Shape;1038;p93"/>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039" name="Google Shape;1039;p9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040" name="Google Shape;1040;p93"/>
          <p:cNvSpPr txBox="1"/>
          <p:nvPr/>
        </p:nvSpPr>
        <p:spPr>
          <a:xfrm>
            <a:off x="446775" y="1752675"/>
            <a:ext cx="6194700" cy="30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1F3A93"/>
                </a:solidFill>
                <a:latin typeface="Roboto"/>
                <a:ea typeface="Roboto"/>
                <a:cs typeface="Roboto"/>
                <a:sym typeface="Roboto"/>
              </a:rPr>
              <a:t>Crazy 8’s is a fast sketching exercise that asks you to sketch eight distinct ideas in eight minutes. </a:t>
            </a:r>
            <a:endParaRPr sz="2000">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t/>
            </a:r>
            <a:endParaRPr sz="2000">
              <a:solidFill>
                <a:srgbClr val="1F3A93"/>
              </a:solidFill>
              <a:latin typeface="Roboto"/>
              <a:ea typeface="Roboto"/>
              <a:cs typeface="Roboto"/>
              <a:sym typeface="Roboto"/>
            </a:endParaRPr>
          </a:p>
          <a:p>
            <a:pPr indent="0" lvl="0" marL="0" rtl="0" algn="l">
              <a:spcBef>
                <a:spcPts val="0"/>
              </a:spcBef>
              <a:spcAft>
                <a:spcPts val="0"/>
              </a:spcAft>
              <a:buNone/>
            </a:pPr>
            <a:r>
              <a:rPr lang="en" sz="2000">
                <a:solidFill>
                  <a:srgbClr val="1F3A93"/>
                </a:solidFill>
                <a:latin typeface="Roboto"/>
                <a:ea typeface="Roboto"/>
                <a:cs typeface="Roboto"/>
                <a:sym typeface="Roboto"/>
              </a:rPr>
              <a:t>The goal is to push beyond your first idea, which is frequently the least innovative, and to generate a wide variety of solutions.</a:t>
            </a:r>
            <a:endParaRPr sz="2000">
              <a:solidFill>
                <a:srgbClr val="1F3A93"/>
              </a:solidFill>
              <a:latin typeface="Roboto"/>
              <a:ea typeface="Roboto"/>
              <a:cs typeface="Roboto"/>
              <a:sym typeface="Roboto"/>
            </a:endParaRPr>
          </a:p>
        </p:txBody>
      </p:sp>
      <p:sp>
        <p:nvSpPr>
          <p:cNvPr id="1041" name="Google Shape;1041;p93"/>
          <p:cNvSpPr txBox="1"/>
          <p:nvPr/>
        </p:nvSpPr>
        <p:spPr>
          <a:xfrm>
            <a:off x="409575" y="1147700"/>
            <a:ext cx="51006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Design Sprint: Crazy 8’s</a:t>
            </a:r>
            <a:endParaRPr sz="2400">
              <a:solidFill>
                <a:srgbClr val="00B2A9"/>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9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pic>
        <p:nvPicPr>
          <p:cNvPr id="1047" name="Google Shape;1047;p9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048" name="Google Shape;1048;p94"/>
          <p:cNvGrpSpPr/>
          <p:nvPr/>
        </p:nvGrpSpPr>
        <p:grpSpPr>
          <a:xfrm>
            <a:off x="7686174" y="3855904"/>
            <a:ext cx="1251484" cy="1155127"/>
            <a:chOff x="5263074" y="1533724"/>
            <a:chExt cx="3732430" cy="3533579"/>
          </a:xfrm>
        </p:grpSpPr>
        <p:pic>
          <p:nvPicPr>
            <p:cNvPr id="1049" name="Google Shape;1049;p9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50" name="Google Shape;1050;p9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51" name="Google Shape;1051;p9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052" name="Google Shape;1052;p9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053" name="Google Shape;1053;p94"/>
          <p:cNvSpPr txBox="1"/>
          <p:nvPr/>
        </p:nvSpPr>
        <p:spPr>
          <a:xfrm>
            <a:off x="409575" y="1147700"/>
            <a:ext cx="51006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Design Sprint: Crazy 8’s</a:t>
            </a:r>
            <a:endParaRPr sz="2400">
              <a:solidFill>
                <a:srgbClr val="00B2A9"/>
              </a:solidFill>
              <a:latin typeface="Roboto"/>
              <a:ea typeface="Roboto"/>
              <a:cs typeface="Roboto"/>
              <a:sym typeface="Roboto"/>
            </a:endParaRPr>
          </a:p>
        </p:txBody>
      </p:sp>
      <p:sp>
        <p:nvSpPr>
          <p:cNvPr id="1054" name="Google Shape;1054;p94"/>
          <p:cNvSpPr txBox="1"/>
          <p:nvPr/>
        </p:nvSpPr>
        <p:spPr>
          <a:xfrm>
            <a:off x="203425" y="2934425"/>
            <a:ext cx="2019300" cy="1654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600">
                <a:solidFill>
                  <a:srgbClr val="595959"/>
                </a:solidFill>
                <a:latin typeface="Roboto"/>
                <a:ea typeface="Roboto"/>
                <a:cs typeface="Roboto"/>
                <a:sym typeface="Roboto"/>
              </a:rPr>
              <a:t>Divide your paper into 8 sections. Grab a pencil or pen to sketch, draw, and write potential solutions.</a:t>
            </a:r>
            <a:endParaRPr sz="1600">
              <a:solidFill>
                <a:srgbClr val="595959"/>
              </a:solidFill>
              <a:latin typeface="Roboto"/>
              <a:ea typeface="Roboto"/>
              <a:cs typeface="Roboto"/>
              <a:sym typeface="Roboto"/>
            </a:endParaRPr>
          </a:p>
        </p:txBody>
      </p:sp>
      <p:sp>
        <p:nvSpPr>
          <p:cNvPr id="1055" name="Google Shape;1055;p94"/>
          <p:cNvSpPr txBox="1"/>
          <p:nvPr/>
        </p:nvSpPr>
        <p:spPr>
          <a:xfrm>
            <a:off x="2272113" y="2934425"/>
            <a:ext cx="2426700" cy="190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600">
                <a:solidFill>
                  <a:srgbClr val="595959"/>
                </a:solidFill>
                <a:latin typeface="Roboto"/>
                <a:ea typeface="Roboto"/>
                <a:cs typeface="Roboto"/>
                <a:sym typeface="Roboto"/>
              </a:rPr>
              <a:t>You will have one minute for each of the </a:t>
            </a:r>
            <a:r>
              <a:rPr lang="en" sz="1600">
                <a:solidFill>
                  <a:srgbClr val="595959"/>
                </a:solidFill>
                <a:latin typeface="Roboto"/>
                <a:ea typeface="Roboto"/>
                <a:cs typeface="Roboto"/>
                <a:sym typeface="Roboto"/>
              </a:rPr>
              <a:t>eight</a:t>
            </a:r>
            <a:r>
              <a:rPr lang="en" sz="1600">
                <a:solidFill>
                  <a:srgbClr val="595959"/>
                </a:solidFill>
                <a:latin typeface="Roboto"/>
                <a:ea typeface="Roboto"/>
                <a:cs typeface="Roboto"/>
                <a:sym typeface="Roboto"/>
              </a:rPr>
              <a:t> boxes to design a solution. Make sure to do a different solution for each block.</a:t>
            </a:r>
            <a:endParaRPr sz="1600">
              <a:solidFill>
                <a:srgbClr val="595959"/>
              </a:solidFill>
              <a:latin typeface="Roboto"/>
              <a:ea typeface="Roboto"/>
              <a:cs typeface="Roboto"/>
              <a:sym typeface="Roboto"/>
            </a:endParaRPr>
          </a:p>
        </p:txBody>
      </p:sp>
      <p:sp>
        <p:nvSpPr>
          <p:cNvPr id="1056" name="Google Shape;1056;p94"/>
          <p:cNvSpPr txBox="1"/>
          <p:nvPr/>
        </p:nvSpPr>
        <p:spPr>
          <a:xfrm>
            <a:off x="4649425" y="2934425"/>
            <a:ext cx="2067300" cy="102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595959"/>
                </a:solidFill>
                <a:latin typeface="Roboto"/>
                <a:ea typeface="Roboto"/>
                <a:cs typeface="Roboto"/>
                <a:sym typeface="Roboto"/>
              </a:rPr>
              <a:t> Complete all 8 squares over the next eight minutes.  </a:t>
            </a:r>
            <a:endParaRPr sz="1600">
              <a:solidFill>
                <a:srgbClr val="595959"/>
              </a:solidFill>
              <a:latin typeface="Roboto"/>
              <a:ea typeface="Roboto"/>
              <a:cs typeface="Roboto"/>
              <a:sym typeface="Roboto"/>
            </a:endParaRPr>
          </a:p>
          <a:p>
            <a:pPr indent="0" lvl="0" marL="0" rtl="0" algn="l">
              <a:lnSpc>
                <a:spcPct val="115000"/>
              </a:lnSpc>
              <a:spcBef>
                <a:spcPts val="1600"/>
              </a:spcBef>
              <a:spcAft>
                <a:spcPts val="1600"/>
              </a:spcAft>
              <a:buNone/>
            </a:pPr>
            <a:r>
              <a:t/>
            </a:r>
            <a:endParaRPr sz="1600">
              <a:solidFill>
                <a:srgbClr val="595959"/>
              </a:solidFill>
              <a:latin typeface="Roboto"/>
              <a:ea typeface="Roboto"/>
              <a:cs typeface="Roboto"/>
              <a:sym typeface="Roboto"/>
            </a:endParaRPr>
          </a:p>
        </p:txBody>
      </p:sp>
      <p:sp>
        <p:nvSpPr>
          <p:cNvPr id="1057" name="Google Shape;1057;p94"/>
          <p:cNvSpPr txBox="1"/>
          <p:nvPr/>
        </p:nvSpPr>
        <p:spPr>
          <a:xfrm>
            <a:off x="412675" y="2566738"/>
            <a:ext cx="16008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Clr>
                <a:schemeClr val="dk1"/>
              </a:buClr>
              <a:buSzPts val="1100"/>
              <a:buFont typeface="Arial"/>
              <a:buNone/>
            </a:pPr>
            <a:r>
              <a:rPr b="1" lang="en" sz="1600">
                <a:solidFill>
                  <a:srgbClr val="1F3A92"/>
                </a:solidFill>
                <a:latin typeface="Roboto"/>
                <a:ea typeface="Roboto"/>
                <a:cs typeface="Roboto"/>
                <a:sym typeface="Roboto"/>
              </a:rPr>
              <a:t>STEP ONE</a:t>
            </a:r>
            <a:endParaRPr/>
          </a:p>
        </p:txBody>
      </p:sp>
      <p:sp>
        <p:nvSpPr>
          <p:cNvPr id="1058" name="Google Shape;1058;p94"/>
          <p:cNvSpPr txBox="1"/>
          <p:nvPr/>
        </p:nvSpPr>
        <p:spPr>
          <a:xfrm>
            <a:off x="2630275" y="2566738"/>
            <a:ext cx="16008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600">
                <a:solidFill>
                  <a:srgbClr val="1F3A92"/>
                </a:solidFill>
                <a:latin typeface="Roboto"/>
                <a:ea typeface="Roboto"/>
                <a:cs typeface="Roboto"/>
                <a:sym typeface="Roboto"/>
              </a:rPr>
              <a:t>STEP TWO</a:t>
            </a:r>
            <a:endParaRPr/>
          </a:p>
        </p:txBody>
      </p:sp>
      <p:sp>
        <p:nvSpPr>
          <p:cNvPr id="1059" name="Google Shape;1059;p94"/>
          <p:cNvSpPr txBox="1"/>
          <p:nvPr/>
        </p:nvSpPr>
        <p:spPr>
          <a:xfrm>
            <a:off x="4858700" y="2566750"/>
            <a:ext cx="16008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600">
                <a:solidFill>
                  <a:srgbClr val="1F3A92"/>
                </a:solidFill>
                <a:latin typeface="Roboto"/>
                <a:ea typeface="Roboto"/>
                <a:cs typeface="Roboto"/>
                <a:sym typeface="Roboto"/>
              </a:rPr>
              <a:t>STEP THREE</a:t>
            </a:r>
            <a:endParaRPr/>
          </a:p>
        </p:txBody>
      </p:sp>
      <p:pic>
        <p:nvPicPr>
          <p:cNvPr id="1060" name="Google Shape;1060;p94"/>
          <p:cNvPicPr preferRelativeResize="0"/>
          <p:nvPr/>
        </p:nvPicPr>
        <p:blipFill>
          <a:blip r:embed="rId7">
            <a:alphaModFix/>
          </a:blip>
          <a:stretch>
            <a:fillRect/>
          </a:stretch>
        </p:blipFill>
        <p:spPr>
          <a:xfrm>
            <a:off x="3055975" y="1725500"/>
            <a:ext cx="749400" cy="749400"/>
          </a:xfrm>
          <a:prstGeom prst="rect">
            <a:avLst/>
          </a:prstGeom>
          <a:noFill/>
          <a:ln>
            <a:noFill/>
          </a:ln>
        </p:spPr>
      </p:pic>
      <p:pic>
        <p:nvPicPr>
          <p:cNvPr id="1061" name="Google Shape;1061;p94"/>
          <p:cNvPicPr preferRelativeResize="0"/>
          <p:nvPr/>
        </p:nvPicPr>
        <p:blipFill>
          <a:blip r:embed="rId8">
            <a:alphaModFix/>
          </a:blip>
          <a:stretch>
            <a:fillRect/>
          </a:stretch>
        </p:blipFill>
        <p:spPr>
          <a:xfrm>
            <a:off x="5282173" y="1725498"/>
            <a:ext cx="749400" cy="749400"/>
          </a:xfrm>
          <a:prstGeom prst="rect">
            <a:avLst/>
          </a:prstGeom>
          <a:noFill/>
          <a:ln>
            <a:noFill/>
          </a:ln>
        </p:spPr>
      </p:pic>
      <p:pic>
        <p:nvPicPr>
          <p:cNvPr id="1062" name="Google Shape;1062;p94"/>
          <p:cNvPicPr preferRelativeResize="0"/>
          <p:nvPr/>
        </p:nvPicPr>
        <p:blipFill>
          <a:blip r:embed="rId9">
            <a:alphaModFix/>
          </a:blip>
          <a:stretch>
            <a:fillRect/>
          </a:stretch>
        </p:blipFill>
        <p:spPr>
          <a:xfrm>
            <a:off x="829775" y="1725500"/>
            <a:ext cx="749400" cy="749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Design Thinking? </a:t>
            </a:r>
            <a:endParaRPr b="1">
              <a:solidFill>
                <a:srgbClr val="1F3A93"/>
              </a:solidFill>
              <a:latin typeface="Roboto Condensed"/>
              <a:ea typeface="Roboto Condensed"/>
              <a:cs typeface="Roboto Condensed"/>
              <a:sym typeface="Roboto Condensed"/>
            </a:endParaRPr>
          </a:p>
        </p:txBody>
      </p:sp>
      <p:pic>
        <p:nvPicPr>
          <p:cNvPr id="210" name="Google Shape;210;p4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211" name="Google Shape;211;p41"/>
          <p:cNvSpPr txBox="1"/>
          <p:nvPr/>
        </p:nvSpPr>
        <p:spPr>
          <a:xfrm>
            <a:off x="1055275" y="1291275"/>
            <a:ext cx="54519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DESIGN THINKING</a:t>
            </a:r>
            <a:r>
              <a:rPr lang="en" sz="2200">
                <a:solidFill>
                  <a:srgbClr val="1F3A93"/>
                </a:solidFill>
              </a:rPr>
              <a:t> is a process for creative problem solving centered around humans. For this </a:t>
            </a:r>
            <a:r>
              <a:rPr lang="en" sz="2200">
                <a:solidFill>
                  <a:srgbClr val="1F3A93"/>
                </a:solidFill>
              </a:rPr>
              <a:t>initiative</a:t>
            </a:r>
            <a:r>
              <a:rPr lang="en" sz="2200">
                <a:solidFill>
                  <a:srgbClr val="1F3A93"/>
                </a:solidFill>
              </a:rPr>
              <a:t>, we are using the process of Innovators Compass. </a:t>
            </a:r>
            <a:endParaRPr sz="2200"/>
          </a:p>
        </p:txBody>
      </p:sp>
      <p:grpSp>
        <p:nvGrpSpPr>
          <p:cNvPr id="212" name="Google Shape;212;p41"/>
          <p:cNvGrpSpPr/>
          <p:nvPr/>
        </p:nvGrpSpPr>
        <p:grpSpPr>
          <a:xfrm>
            <a:off x="7686174" y="3855904"/>
            <a:ext cx="1251484" cy="1155127"/>
            <a:chOff x="5263074" y="1533724"/>
            <a:chExt cx="3732430" cy="3533579"/>
          </a:xfrm>
        </p:grpSpPr>
        <p:pic>
          <p:nvPicPr>
            <p:cNvPr id="213" name="Google Shape;213;p4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214" name="Google Shape;214;p4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215" name="Google Shape;215;p4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216" name="Google Shape;216;p41"/>
          <p:cNvPicPr preferRelativeResize="0"/>
          <p:nvPr/>
        </p:nvPicPr>
        <p:blipFill>
          <a:blip r:embed="rId7">
            <a:alphaModFix/>
          </a:blip>
          <a:stretch>
            <a:fillRect/>
          </a:stretch>
        </p:blipFill>
        <p:spPr>
          <a:xfrm>
            <a:off x="409575" y="2890200"/>
            <a:ext cx="2232349" cy="2083899"/>
          </a:xfrm>
          <a:prstGeom prst="rect">
            <a:avLst/>
          </a:prstGeom>
          <a:noFill/>
          <a:ln>
            <a:noFill/>
          </a:ln>
        </p:spPr>
      </p:pic>
      <p:cxnSp>
        <p:nvCxnSpPr>
          <p:cNvPr id="217" name="Google Shape;217;p4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218" name="Google Shape;218;p41" title="Unconstruct Design Thinking Explanation">
            <a:hlinkClick r:id="rId8"/>
          </p:cNvPr>
          <p:cNvPicPr preferRelativeResize="0"/>
          <p:nvPr/>
        </p:nvPicPr>
        <p:blipFill>
          <a:blip r:embed="rId9">
            <a:alphaModFix/>
          </a:blip>
          <a:stretch>
            <a:fillRect/>
          </a:stretch>
        </p:blipFill>
        <p:spPr>
          <a:xfrm>
            <a:off x="3253746" y="2841925"/>
            <a:ext cx="2907266" cy="2180450"/>
          </a:xfrm>
          <a:prstGeom prst="rect">
            <a:avLst/>
          </a:prstGeom>
          <a:noFill/>
          <a:ln>
            <a:noFill/>
          </a:ln>
        </p:spPr>
      </p:pic>
      <p:grpSp>
        <p:nvGrpSpPr>
          <p:cNvPr id="219" name="Google Shape;219;p41"/>
          <p:cNvGrpSpPr/>
          <p:nvPr/>
        </p:nvGrpSpPr>
        <p:grpSpPr>
          <a:xfrm rot="-1757404">
            <a:off x="6103334" y="2860220"/>
            <a:ext cx="893763" cy="610497"/>
            <a:chOff x="3104742" y="3437775"/>
            <a:chExt cx="1575700" cy="1076781"/>
          </a:xfrm>
        </p:grpSpPr>
        <p:sp>
          <p:nvSpPr>
            <p:cNvPr id="220" name="Google Shape;220;p4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1" name="Google Shape;221;p4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2" name="Google Shape;222;p4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3" name="Google Shape;223;p4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4" name="Google Shape;224;p4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5" name="Google Shape;225;p4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6" name="Google Shape;226;p4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7" name="Google Shape;227;p4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8" name="Google Shape;228;p4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9" name="Google Shape;229;p4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30" name="Google Shape;230;p41"/>
          <p:cNvSpPr txBox="1"/>
          <p:nvPr/>
        </p:nvSpPr>
        <p:spPr>
          <a:xfrm>
            <a:off x="6819950" y="2538400"/>
            <a:ext cx="2183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Watch this video to learn more about Design Thinking and the Unconstruct challenge!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9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pic>
        <p:nvPicPr>
          <p:cNvPr id="1068" name="Google Shape;1068;p9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069" name="Google Shape;1069;p95"/>
          <p:cNvGrpSpPr/>
          <p:nvPr/>
        </p:nvGrpSpPr>
        <p:grpSpPr>
          <a:xfrm>
            <a:off x="7686174" y="3855904"/>
            <a:ext cx="1251484" cy="1155127"/>
            <a:chOff x="5263074" y="1533724"/>
            <a:chExt cx="3732430" cy="3533579"/>
          </a:xfrm>
        </p:grpSpPr>
        <p:pic>
          <p:nvPicPr>
            <p:cNvPr id="1070" name="Google Shape;1070;p9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71" name="Google Shape;1071;p9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72" name="Google Shape;1072;p9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073" name="Google Shape;1073;p9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074" name="Google Shape;1074;p95"/>
          <p:cNvSpPr txBox="1"/>
          <p:nvPr/>
        </p:nvSpPr>
        <p:spPr>
          <a:xfrm>
            <a:off x="409575" y="1147700"/>
            <a:ext cx="61380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Design Sprint: Crazy 8’s  Example</a:t>
            </a:r>
            <a:endParaRPr sz="2400">
              <a:solidFill>
                <a:srgbClr val="00B2A9"/>
              </a:solidFill>
              <a:latin typeface="Roboto"/>
              <a:ea typeface="Roboto"/>
              <a:cs typeface="Roboto"/>
              <a:sym typeface="Roboto"/>
            </a:endParaRPr>
          </a:p>
        </p:txBody>
      </p:sp>
      <p:pic>
        <p:nvPicPr>
          <p:cNvPr id="1075" name="Google Shape;1075;p95"/>
          <p:cNvPicPr preferRelativeResize="0"/>
          <p:nvPr/>
        </p:nvPicPr>
        <p:blipFill>
          <a:blip r:embed="rId7">
            <a:alphaModFix/>
          </a:blip>
          <a:stretch>
            <a:fillRect/>
          </a:stretch>
        </p:blipFill>
        <p:spPr>
          <a:xfrm rot="-5400000">
            <a:off x="1697385" y="1183527"/>
            <a:ext cx="3435024" cy="43513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9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081" name="Google Shape;1081;p9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082" name="Google Shape;1082;p96"/>
          <p:cNvSpPr txBox="1"/>
          <p:nvPr>
            <p:ph idx="1" type="body"/>
          </p:nvPr>
        </p:nvSpPr>
        <p:spPr>
          <a:xfrm>
            <a:off x="477400" y="1022525"/>
            <a:ext cx="4959300" cy="389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Goal Jam</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2400">
                <a:solidFill>
                  <a:srgbClr val="1F3A92"/>
                </a:solidFill>
                <a:latin typeface="Roboto"/>
                <a:ea typeface="Roboto"/>
                <a:cs typeface="Roboto"/>
                <a:sym typeface="Roboto"/>
              </a:rPr>
              <a:t>Place each solution from your Crazy 8 exercise onto </a:t>
            </a:r>
            <a:r>
              <a:rPr lang="en" sz="2400">
                <a:solidFill>
                  <a:srgbClr val="1F3A92"/>
                </a:solidFill>
                <a:latin typeface="Roboto"/>
                <a:ea typeface="Roboto"/>
                <a:cs typeface="Roboto"/>
                <a:sym typeface="Roboto"/>
              </a:rPr>
              <a:t>its</a:t>
            </a:r>
            <a:r>
              <a:rPr lang="en" sz="2400">
                <a:solidFill>
                  <a:srgbClr val="1F3A92"/>
                </a:solidFill>
                <a:latin typeface="Roboto"/>
                <a:ea typeface="Roboto"/>
                <a:cs typeface="Roboto"/>
                <a:sym typeface="Roboto"/>
              </a:rPr>
              <a:t> own </a:t>
            </a:r>
            <a:r>
              <a:rPr lang="en" sz="2400">
                <a:solidFill>
                  <a:srgbClr val="1F3A92"/>
                </a:solidFill>
                <a:latin typeface="Roboto"/>
                <a:ea typeface="Roboto"/>
                <a:cs typeface="Roboto"/>
                <a:sym typeface="Roboto"/>
              </a:rPr>
              <a:t>sticky</a:t>
            </a:r>
            <a:r>
              <a:rPr lang="en" sz="2400">
                <a:solidFill>
                  <a:srgbClr val="1F3A92"/>
                </a:solidFill>
                <a:latin typeface="Roboto"/>
                <a:ea typeface="Roboto"/>
                <a:cs typeface="Roboto"/>
                <a:sym typeface="Roboto"/>
              </a:rPr>
              <a:t> </a:t>
            </a:r>
            <a:r>
              <a:rPr lang="en" sz="2400">
                <a:solidFill>
                  <a:srgbClr val="1F3A92"/>
                </a:solidFill>
                <a:latin typeface="Roboto"/>
                <a:ea typeface="Roboto"/>
                <a:cs typeface="Roboto"/>
                <a:sym typeface="Roboto"/>
              </a:rPr>
              <a:t>note</a:t>
            </a:r>
            <a:r>
              <a:rPr lang="en" sz="2400">
                <a:solidFill>
                  <a:srgbClr val="1F3A92"/>
                </a:solidFill>
                <a:latin typeface="Roboto"/>
                <a:ea typeface="Roboto"/>
                <a:cs typeface="Roboto"/>
                <a:sym typeface="Roboto"/>
              </a:rPr>
              <a:t>.</a:t>
            </a:r>
            <a:r>
              <a:rPr b="1" lang="en" sz="2400">
                <a:solidFill>
                  <a:srgbClr val="1F3A92"/>
                </a:solidFill>
                <a:latin typeface="Roboto"/>
                <a:ea typeface="Roboto"/>
                <a:cs typeface="Roboto"/>
                <a:sym typeface="Roboto"/>
              </a:rPr>
              <a:t> </a:t>
            </a:r>
            <a:endParaRPr b="1" sz="2400">
              <a:solidFill>
                <a:srgbClr val="1F3A92"/>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1F3A92"/>
              </a:solidFill>
              <a:latin typeface="Roboto"/>
              <a:ea typeface="Roboto"/>
              <a:cs typeface="Roboto"/>
              <a:sym typeface="Roboto"/>
            </a:endParaRPr>
          </a:p>
          <a:p>
            <a:pPr indent="0" lvl="0" marL="0" rtl="0" algn="l">
              <a:lnSpc>
                <a:spcPct val="100000"/>
              </a:lnSpc>
              <a:spcBef>
                <a:spcPts val="0"/>
              </a:spcBef>
              <a:spcAft>
                <a:spcPts val="0"/>
              </a:spcAft>
              <a:buNone/>
            </a:pPr>
            <a:r>
              <a:rPr lang="en" sz="2400">
                <a:solidFill>
                  <a:srgbClr val="1F3A92"/>
                </a:solidFill>
                <a:latin typeface="Roboto"/>
                <a:ea typeface="Roboto"/>
                <a:cs typeface="Roboto"/>
                <a:sym typeface="Roboto"/>
              </a:rPr>
              <a:t>Follow the directions on the next few slides to select the solutions that are most appropriate for your challenge! </a:t>
            </a:r>
            <a:endParaRPr sz="2400">
              <a:solidFill>
                <a:srgbClr val="1F3A92"/>
              </a:solidFill>
              <a:latin typeface="Roboto"/>
              <a:ea typeface="Roboto"/>
              <a:cs typeface="Roboto"/>
              <a:sym typeface="Roboto"/>
            </a:endParaRPr>
          </a:p>
        </p:txBody>
      </p:sp>
      <p:grpSp>
        <p:nvGrpSpPr>
          <p:cNvPr id="1083" name="Google Shape;1083;p96"/>
          <p:cNvGrpSpPr/>
          <p:nvPr/>
        </p:nvGrpSpPr>
        <p:grpSpPr>
          <a:xfrm>
            <a:off x="7686174" y="3855904"/>
            <a:ext cx="1251484" cy="1155127"/>
            <a:chOff x="5263074" y="1533724"/>
            <a:chExt cx="3732430" cy="3533579"/>
          </a:xfrm>
        </p:grpSpPr>
        <p:pic>
          <p:nvPicPr>
            <p:cNvPr id="1084" name="Google Shape;1084;p9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085" name="Google Shape;1085;p9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086" name="Google Shape;1086;p9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087" name="Google Shape;1087;p9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088" name="Google Shape;1088;p96"/>
          <p:cNvPicPr preferRelativeResize="0"/>
          <p:nvPr/>
        </p:nvPicPr>
        <p:blipFill>
          <a:blip r:embed="rId7">
            <a:alphaModFix/>
          </a:blip>
          <a:stretch>
            <a:fillRect/>
          </a:stretch>
        </p:blipFill>
        <p:spPr>
          <a:xfrm>
            <a:off x="6871650" y="2314300"/>
            <a:ext cx="1071000" cy="1071000"/>
          </a:xfrm>
          <a:prstGeom prst="rect">
            <a:avLst/>
          </a:prstGeom>
          <a:noFill/>
          <a:ln>
            <a:noFill/>
          </a:ln>
        </p:spPr>
      </p:pic>
      <p:pic>
        <p:nvPicPr>
          <p:cNvPr id="1089" name="Google Shape;1089;p96"/>
          <p:cNvPicPr preferRelativeResize="0"/>
          <p:nvPr/>
        </p:nvPicPr>
        <p:blipFill>
          <a:blip r:embed="rId7">
            <a:alphaModFix/>
          </a:blip>
          <a:stretch>
            <a:fillRect/>
          </a:stretch>
        </p:blipFill>
        <p:spPr>
          <a:xfrm>
            <a:off x="5575825" y="2327488"/>
            <a:ext cx="1071000" cy="1071000"/>
          </a:xfrm>
          <a:prstGeom prst="rect">
            <a:avLst/>
          </a:prstGeom>
          <a:noFill/>
          <a:ln>
            <a:noFill/>
          </a:ln>
        </p:spPr>
      </p:pic>
      <p:pic>
        <p:nvPicPr>
          <p:cNvPr id="1090" name="Google Shape;1090;p96"/>
          <p:cNvPicPr preferRelativeResize="0"/>
          <p:nvPr/>
        </p:nvPicPr>
        <p:blipFill>
          <a:blip r:embed="rId7">
            <a:alphaModFix/>
          </a:blip>
          <a:stretch>
            <a:fillRect/>
          </a:stretch>
        </p:blipFill>
        <p:spPr>
          <a:xfrm>
            <a:off x="5575825" y="3530938"/>
            <a:ext cx="1071000" cy="1071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9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 Goal Jam</a:t>
            </a:r>
            <a:endParaRPr b="1">
              <a:solidFill>
                <a:srgbClr val="1F3A93"/>
              </a:solidFill>
              <a:latin typeface="Roboto Condensed"/>
              <a:ea typeface="Roboto Condensed"/>
              <a:cs typeface="Roboto Condensed"/>
              <a:sym typeface="Roboto Condensed"/>
            </a:endParaRPr>
          </a:p>
        </p:txBody>
      </p:sp>
      <p:cxnSp>
        <p:nvCxnSpPr>
          <p:cNvPr id="1096" name="Google Shape;1096;p9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097" name="Google Shape;1097;p97"/>
          <p:cNvPicPr preferRelativeResize="0"/>
          <p:nvPr/>
        </p:nvPicPr>
        <p:blipFill>
          <a:blip r:embed="rId3">
            <a:alphaModFix/>
          </a:blip>
          <a:stretch>
            <a:fillRect/>
          </a:stretch>
        </p:blipFill>
        <p:spPr>
          <a:xfrm>
            <a:off x="423725" y="2217513"/>
            <a:ext cx="1071000" cy="1071000"/>
          </a:xfrm>
          <a:prstGeom prst="rect">
            <a:avLst/>
          </a:prstGeom>
          <a:noFill/>
          <a:ln>
            <a:noFill/>
          </a:ln>
        </p:spPr>
      </p:pic>
      <p:pic>
        <p:nvPicPr>
          <p:cNvPr id="1098" name="Google Shape;1098;p97"/>
          <p:cNvPicPr preferRelativeResize="0"/>
          <p:nvPr/>
        </p:nvPicPr>
        <p:blipFill>
          <a:blip r:embed="rId3">
            <a:alphaModFix/>
          </a:blip>
          <a:stretch>
            <a:fillRect/>
          </a:stretch>
        </p:blipFill>
        <p:spPr>
          <a:xfrm>
            <a:off x="2765725" y="2217513"/>
            <a:ext cx="1071000" cy="1071000"/>
          </a:xfrm>
          <a:prstGeom prst="rect">
            <a:avLst/>
          </a:prstGeom>
          <a:noFill/>
          <a:ln>
            <a:noFill/>
          </a:ln>
        </p:spPr>
      </p:pic>
      <p:pic>
        <p:nvPicPr>
          <p:cNvPr id="1099" name="Google Shape;1099;p97"/>
          <p:cNvPicPr preferRelativeResize="0"/>
          <p:nvPr/>
        </p:nvPicPr>
        <p:blipFill>
          <a:blip r:embed="rId3">
            <a:alphaModFix/>
          </a:blip>
          <a:stretch>
            <a:fillRect/>
          </a:stretch>
        </p:blipFill>
        <p:spPr>
          <a:xfrm>
            <a:off x="1594725" y="2217513"/>
            <a:ext cx="1071000" cy="1071000"/>
          </a:xfrm>
          <a:prstGeom prst="rect">
            <a:avLst/>
          </a:prstGeom>
          <a:noFill/>
          <a:ln>
            <a:noFill/>
          </a:ln>
        </p:spPr>
      </p:pic>
      <p:pic>
        <p:nvPicPr>
          <p:cNvPr id="1100" name="Google Shape;1100;p97"/>
          <p:cNvPicPr preferRelativeResize="0"/>
          <p:nvPr/>
        </p:nvPicPr>
        <p:blipFill>
          <a:blip r:embed="rId3">
            <a:alphaModFix/>
          </a:blip>
          <a:stretch>
            <a:fillRect/>
          </a:stretch>
        </p:blipFill>
        <p:spPr>
          <a:xfrm>
            <a:off x="5075350" y="2217513"/>
            <a:ext cx="1071000" cy="1071000"/>
          </a:xfrm>
          <a:prstGeom prst="rect">
            <a:avLst/>
          </a:prstGeom>
          <a:noFill/>
          <a:ln>
            <a:noFill/>
          </a:ln>
        </p:spPr>
      </p:pic>
      <p:pic>
        <p:nvPicPr>
          <p:cNvPr id="1101" name="Google Shape;1101;p97"/>
          <p:cNvPicPr preferRelativeResize="0"/>
          <p:nvPr/>
        </p:nvPicPr>
        <p:blipFill>
          <a:blip r:embed="rId3">
            <a:alphaModFix/>
          </a:blip>
          <a:stretch>
            <a:fillRect/>
          </a:stretch>
        </p:blipFill>
        <p:spPr>
          <a:xfrm>
            <a:off x="3936725" y="2217513"/>
            <a:ext cx="1071000" cy="1071000"/>
          </a:xfrm>
          <a:prstGeom prst="rect">
            <a:avLst/>
          </a:prstGeom>
          <a:noFill/>
          <a:ln>
            <a:noFill/>
          </a:ln>
        </p:spPr>
      </p:pic>
      <p:pic>
        <p:nvPicPr>
          <p:cNvPr id="1102" name="Google Shape;1102;p97"/>
          <p:cNvPicPr preferRelativeResize="0"/>
          <p:nvPr/>
        </p:nvPicPr>
        <p:blipFill>
          <a:blip r:embed="rId3">
            <a:alphaModFix/>
          </a:blip>
          <a:stretch>
            <a:fillRect/>
          </a:stretch>
        </p:blipFill>
        <p:spPr>
          <a:xfrm>
            <a:off x="7352600" y="2217513"/>
            <a:ext cx="1071000" cy="1071000"/>
          </a:xfrm>
          <a:prstGeom prst="rect">
            <a:avLst/>
          </a:prstGeom>
          <a:noFill/>
          <a:ln>
            <a:noFill/>
          </a:ln>
        </p:spPr>
      </p:pic>
      <p:pic>
        <p:nvPicPr>
          <p:cNvPr id="1103" name="Google Shape;1103;p97"/>
          <p:cNvPicPr preferRelativeResize="0"/>
          <p:nvPr/>
        </p:nvPicPr>
        <p:blipFill>
          <a:blip r:embed="rId3">
            <a:alphaModFix/>
          </a:blip>
          <a:stretch>
            <a:fillRect/>
          </a:stretch>
        </p:blipFill>
        <p:spPr>
          <a:xfrm>
            <a:off x="6213975" y="2217513"/>
            <a:ext cx="1071000" cy="1071000"/>
          </a:xfrm>
          <a:prstGeom prst="rect">
            <a:avLst/>
          </a:prstGeom>
          <a:noFill/>
          <a:ln>
            <a:noFill/>
          </a:ln>
        </p:spPr>
      </p:pic>
      <p:cxnSp>
        <p:nvCxnSpPr>
          <p:cNvPr id="1104" name="Google Shape;1104;p97"/>
          <p:cNvCxnSpPr/>
          <p:nvPr/>
        </p:nvCxnSpPr>
        <p:spPr>
          <a:xfrm flipH="1" rot="10800000">
            <a:off x="5026275" y="3613663"/>
            <a:ext cx="3446400" cy="19800"/>
          </a:xfrm>
          <a:prstGeom prst="straightConnector1">
            <a:avLst/>
          </a:prstGeom>
          <a:noFill/>
          <a:ln cap="flat" cmpd="sng" w="28575">
            <a:solidFill>
              <a:srgbClr val="595959"/>
            </a:solidFill>
            <a:prstDash val="solid"/>
            <a:round/>
            <a:headEnd len="med" w="med" type="none"/>
            <a:tailEnd len="med" w="med" type="triangle"/>
          </a:ln>
        </p:spPr>
      </p:cxnSp>
      <p:cxnSp>
        <p:nvCxnSpPr>
          <p:cNvPr id="1105" name="Google Shape;1105;p97"/>
          <p:cNvCxnSpPr/>
          <p:nvPr/>
        </p:nvCxnSpPr>
        <p:spPr>
          <a:xfrm rot="10800000">
            <a:off x="371000" y="3633463"/>
            <a:ext cx="3654000" cy="0"/>
          </a:xfrm>
          <a:prstGeom prst="straightConnector1">
            <a:avLst/>
          </a:prstGeom>
          <a:noFill/>
          <a:ln cap="flat" cmpd="sng" w="28575">
            <a:solidFill>
              <a:srgbClr val="595959"/>
            </a:solidFill>
            <a:prstDash val="solid"/>
            <a:round/>
            <a:headEnd len="med" w="med" type="none"/>
            <a:tailEnd len="med" w="med" type="triangle"/>
          </a:ln>
        </p:spPr>
      </p:cxnSp>
      <p:sp>
        <p:nvSpPr>
          <p:cNvPr id="1106" name="Google Shape;1106;p97"/>
          <p:cNvSpPr txBox="1"/>
          <p:nvPr/>
        </p:nvSpPr>
        <p:spPr>
          <a:xfrm>
            <a:off x="299400" y="3737688"/>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possible</a:t>
            </a:r>
            <a:endParaRPr sz="1600">
              <a:solidFill>
                <a:srgbClr val="595959"/>
              </a:solidFill>
              <a:latin typeface="Roboto"/>
              <a:ea typeface="Roboto"/>
              <a:cs typeface="Roboto"/>
              <a:sym typeface="Roboto"/>
            </a:endParaRPr>
          </a:p>
        </p:txBody>
      </p:sp>
      <p:sp>
        <p:nvSpPr>
          <p:cNvPr id="1107" name="Google Shape;1107;p97"/>
          <p:cNvSpPr txBox="1"/>
          <p:nvPr/>
        </p:nvSpPr>
        <p:spPr>
          <a:xfrm>
            <a:off x="6809700" y="3737688"/>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possible </a:t>
            </a:r>
            <a:endParaRPr sz="1600">
              <a:solidFill>
                <a:srgbClr val="595959"/>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9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 Goal Jam</a:t>
            </a:r>
            <a:endParaRPr b="1">
              <a:solidFill>
                <a:srgbClr val="1F3A93"/>
              </a:solidFill>
              <a:latin typeface="Roboto Condensed"/>
              <a:ea typeface="Roboto Condensed"/>
              <a:cs typeface="Roboto Condensed"/>
              <a:sym typeface="Roboto Condensed"/>
            </a:endParaRPr>
          </a:p>
        </p:txBody>
      </p:sp>
      <p:cxnSp>
        <p:nvCxnSpPr>
          <p:cNvPr id="1113" name="Google Shape;1113;p9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114" name="Google Shape;1114;p98"/>
          <p:cNvSpPr/>
          <p:nvPr/>
        </p:nvSpPr>
        <p:spPr>
          <a:xfrm>
            <a:off x="119975" y="952675"/>
            <a:ext cx="8888400" cy="4138200"/>
          </a:xfrm>
          <a:prstGeom prst="roundRect">
            <a:avLst>
              <a:gd fmla="val 7214"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t/>
            </a:r>
            <a:endParaRPr>
              <a:solidFill>
                <a:srgbClr val="3C4043"/>
              </a:solidFill>
              <a:latin typeface="Google Sans"/>
              <a:ea typeface="Google Sans"/>
              <a:cs typeface="Google Sans"/>
              <a:sym typeface="Google Sans"/>
            </a:endParaRPr>
          </a:p>
        </p:txBody>
      </p:sp>
      <p:pic>
        <p:nvPicPr>
          <p:cNvPr id="1115" name="Google Shape;1115;p98"/>
          <p:cNvPicPr preferRelativeResize="0"/>
          <p:nvPr/>
        </p:nvPicPr>
        <p:blipFill>
          <a:blip r:embed="rId3">
            <a:alphaModFix/>
          </a:blip>
          <a:stretch>
            <a:fillRect/>
          </a:stretch>
        </p:blipFill>
        <p:spPr>
          <a:xfrm>
            <a:off x="461975" y="3491075"/>
            <a:ext cx="1071000" cy="1071000"/>
          </a:xfrm>
          <a:prstGeom prst="rect">
            <a:avLst/>
          </a:prstGeom>
          <a:noFill/>
          <a:ln>
            <a:noFill/>
          </a:ln>
        </p:spPr>
      </p:pic>
      <p:pic>
        <p:nvPicPr>
          <p:cNvPr id="1116" name="Google Shape;1116;p98"/>
          <p:cNvPicPr preferRelativeResize="0"/>
          <p:nvPr/>
        </p:nvPicPr>
        <p:blipFill>
          <a:blip r:embed="rId3">
            <a:alphaModFix/>
          </a:blip>
          <a:stretch>
            <a:fillRect/>
          </a:stretch>
        </p:blipFill>
        <p:spPr>
          <a:xfrm>
            <a:off x="2618350" y="2948075"/>
            <a:ext cx="1071000" cy="1071000"/>
          </a:xfrm>
          <a:prstGeom prst="rect">
            <a:avLst/>
          </a:prstGeom>
          <a:noFill/>
          <a:ln>
            <a:noFill/>
          </a:ln>
        </p:spPr>
      </p:pic>
      <p:pic>
        <p:nvPicPr>
          <p:cNvPr id="1117" name="Google Shape;1117;p98"/>
          <p:cNvPicPr preferRelativeResize="0"/>
          <p:nvPr/>
        </p:nvPicPr>
        <p:blipFill>
          <a:blip r:embed="rId3">
            <a:alphaModFix/>
          </a:blip>
          <a:stretch>
            <a:fillRect/>
          </a:stretch>
        </p:blipFill>
        <p:spPr>
          <a:xfrm>
            <a:off x="1547350" y="1432000"/>
            <a:ext cx="1071000" cy="1071000"/>
          </a:xfrm>
          <a:prstGeom prst="rect">
            <a:avLst/>
          </a:prstGeom>
          <a:noFill/>
          <a:ln>
            <a:noFill/>
          </a:ln>
        </p:spPr>
      </p:pic>
      <p:pic>
        <p:nvPicPr>
          <p:cNvPr id="1118" name="Google Shape;1118;p98"/>
          <p:cNvPicPr preferRelativeResize="0"/>
          <p:nvPr/>
        </p:nvPicPr>
        <p:blipFill>
          <a:blip r:embed="rId3">
            <a:alphaModFix/>
          </a:blip>
          <a:stretch>
            <a:fillRect/>
          </a:stretch>
        </p:blipFill>
        <p:spPr>
          <a:xfrm>
            <a:off x="4968550" y="2571750"/>
            <a:ext cx="1071000" cy="1071000"/>
          </a:xfrm>
          <a:prstGeom prst="rect">
            <a:avLst/>
          </a:prstGeom>
          <a:noFill/>
          <a:ln>
            <a:noFill/>
          </a:ln>
        </p:spPr>
      </p:pic>
      <p:pic>
        <p:nvPicPr>
          <p:cNvPr id="1119" name="Google Shape;1119;p98"/>
          <p:cNvPicPr preferRelativeResize="0"/>
          <p:nvPr/>
        </p:nvPicPr>
        <p:blipFill>
          <a:blip r:embed="rId3">
            <a:alphaModFix/>
          </a:blip>
          <a:stretch>
            <a:fillRect/>
          </a:stretch>
        </p:blipFill>
        <p:spPr>
          <a:xfrm>
            <a:off x="3856350" y="1756725"/>
            <a:ext cx="1071000" cy="1071000"/>
          </a:xfrm>
          <a:prstGeom prst="rect">
            <a:avLst/>
          </a:prstGeom>
          <a:noFill/>
          <a:ln>
            <a:noFill/>
          </a:ln>
        </p:spPr>
      </p:pic>
      <p:pic>
        <p:nvPicPr>
          <p:cNvPr id="1120" name="Google Shape;1120;p98"/>
          <p:cNvPicPr preferRelativeResize="0"/>
          <p:nvPr/>
        </p:nvPicPr>
        <p:blipFill>
          <a:blip r:embed="rId3">
            <a:alphaModFix/>
          </a:blip>
          <a:stretch>
            <a:fillRect/>
          </a:stretch>
        </p:blipFill>
        <p:spPr>
          <a:xfrm>
            <a:off x="7245800" y="2571750"/>
            <a:ext cx="1071000" cy="1071000"/>
          </a:xfrm>
          <a:prstGeom prst="rect">
            <a:avLst/>
          </a:prstGeom>
          <a:noFill/>
          <a:ln>
            <a:noFill/>
          </a:ln>
        </p:spPr>
      </p:pic>
      <p:pic>
        <p:nvPicPr>
          <p:cNvPr id="1121" name="Google Shape;1121;p98"/>
          <p:cNvPicPr preferRelativeResize="0"/>
          <p:nvPr/>
        </p:nvPicPr>
        <p:blipFill>
          <a:blip r:embed="rId3">
            <a:alphaModFix/>
          </a:blip>
          <a:stretch>
            <a:fillRect/>
          </a:stretch>
        </p:blipFill>
        <p:spPr>
          <a:xfrm>
            <a:off x="6107175" y="3251775"/>
            <a:ext cx="1071000" cy="1071000"/>
          </a:xfrm>
          <a:prstGeom prst="rect">
            <a:avLst/>
          </a:prstGeom>
          <a:noFill/>
          <a:ln>
            <a:noFill/>
          </a:ln>
        </p:spPr>
      </p:pic>
      <p:sp>
        <p:nvSpPr>
          <p:cNvPr id="1122" name="Google Shape;1122;p98"/>
          <p:cNvSpPr txBox="1"/>
          <p:nvPr/>
        </p:nvSpPr>
        <p:spPr>
          <a:xfrm>
            <a:off x="7245800" y="1332225"/>
            <a:ext cx="13722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people affected </a:t>
            </a:r>
            <a:endParaRPr sz="1600">
              <a:solidFill>
                <a:srgbClr val="595959"/>
              </a:solidFill>
              <a:latin typeface="Roboto"/>
              <a:ea typeface="Roboto"/>
              <a:cs typeface="Roboto"/>
              <a:sym typeface="Roboto"/>
            </a:endParaRPr>
          </a:p>
        </p:txBody>
      </p:sp>
      <p:sp>
        <p:nvSpPr>
          <p:cNvPr id="1123" name="Google Shape;1123;p98"/>
          <p:cNvSpPr txBox="1"/>
          <p:nvPr/>
        </p:nvSpPr>
        <p:spPr>
          <a:xfrm>
            <a:off x="7435050" y="3710400"/>
            <a:ext cx="13056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people affected </a:t>
            </a:r>
            <a:endParaRPr sz="1600">
              <a:solidFill>
                <a:srgbClr val="595959"/>
              </a:solidFill>
              <a:latin typeface="Roboto"/>
              <a:ea typeface="Roboto"/>
              <a:cs typeface="Roboto"/>
              <a:sym typeface="Roboto"/>
            </a:endParaRPr>
          </a:p>
        </p:txBody>
      </p:sp>
      <p:cxnSp>
        <p:nvCxnSpPr>
          <p:cNvPr id="1124" name="Google Shape;1124;p98"/>
          <p:cNvCxnSpPr/>
          <p:nvPr/>
        </p:nvCxnSpPr>
        <p:spPr>
          <a:xfrm rot="10800000">
            <a:off x="8714850" y="1366750"/>
            <a:ext cx="6600" cy="1201500"/>
          </a:xfrm>
          <a:prstGeom prst="straightConnector1">
            <a:avLst/>
          </a:prstGeom>
          <a:noFill/>
          <a:ln cap="flat" cmpd="sng" w="28575">
            <a:solidFill>
              <a:srgbClr val="595959"/>
            </a:solidFill>
            <a:prstDash val="solid"/>
            <a:round/>
            <a:headEnd len="med" w="med" type="none"/>
            <a:tailEnd len="med" w="med" type="triangle"/>
          </a:ln>
        </p:spPr>
      </p:cxnSp>
      <p:cxnSp>
        <p:nvCxnSpPr>
          <p:cNvPr id="1125" name="Google Shape;1125;p98"/>
          <p:cNvCxnSpPr/>
          <p:nvPr/>
        </p:nvCxnSpPr>
        <p:spPr>
          <a:xfrm>
            <a:off x="8721450" y="2773600"/>
            <a:ext cx="19200" cy="1194300"/>
          </a:xfrm>
          <a:prstGeom prst="straightConnector1">
            <a:avLst/>
          </a:prstGeom>
          <a:noFill/>
          <a:ln cap="flat" cmpd="sng" w="28575">
            <a:solidFill>
              <a:srgbClr val="595959"/>
            </a:solidFill>
            <a:prstDash val="solid"/>
            <a:round/>
            <a:headEnd len="med" w="med" type="none"/>
            <a:tailEnd len="med" w="med" type="triangle"/>
          </a:ln>
        </p:spPr>
      </p:cxnSp>
      <p:cxnSp>
        <p:nvCxnSpPr>
          <p:cNvPr id="1126" name="Google Shape;1126;p98"/>
          <p:cNvCxnSpPr/>
          <p:nvPr/>
        </p:nvCxnSpPr>
        <p:spPr>
          <a:xfrm flipH="1" rot="10800000">
            <a:off x="4846850" y="4542275"/>
            <a:ext cx="3446400" cy="19800"/>
          </a:xfrm>
          <a:prstGeom prst="straightConnector1">
            <a:avLst/>
          </a:prstGeom>
          <a:noFill/>
          <a:ln cap="flat" cmpd="sng" w="28575">
            <a:solidFill>
              <a:srgbClr val="595959"/>
            </a:solidFill>
            <a:prstDash val="solid"/>
            <a:round/>
            <a:headEnd len="med" w="med" type="none"/>
            <a:tailEnd len="med" w="med" type="triangle"/>
          </a:ln>
        </p:spPr>
      </p:cxnSp>
      <p:cxnSp>
        <p:nvCxnSpPr>
          <p:cNvPr id="1127" name="Google Shape;1127;p98"/>
          <p:cNvCxnSpPr/>
          <p:nvPr/>
        </p:nvCxnSpPr>
        <p:spPr>
          <a:xfrm rot="10800000">
            <a:off x="191575" y="4562075"/>
            <a:ext cx="3654000" cy="0"/>
          </a:xfrm>
          <a:prstGeom prst="straightConnector1">
            <a:avLst/>
          </a:prstGeom>
          <a:noFill/>
          <a:ln cap="flat" cmpd="sng" w="28575">
            <a:solidFill>
              <a:srgbClr val="595959"/>
            </a:solidFill>
            <a:prstDash val="solid"/>
            <a:round/>
            <a:headEnd len="med" w="med" type="none"/>
            <a:tailEnd len="med" w="med" type="triangle"/>
          </a:ln>
        </p:spPr>
      </p:cxnSp>
      <p:sp>
        <p:nvSpPr>
          <p:cNvPr id="1128" name="Google Shape;1128;p98"/>
          <p:cNvSpPr txBox="1"/>
          <p:nvPr/>
        </p:nvSpPr>
        <p:spPr>
          <a:xfrm>
            <a:off x="242125" y="4666300"/>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possible</a:t>
            </a:r>
            <a:endParaRPr sz="1600">
              <a:solidFill>
                <a:srgbClr val="595959"/>
              </a:solidFill>
              <a:latin typeface="Roboto"/>
              <a:ea typeface="Roboto"/>
              <a:cs typeface="Roboto"/>
              <a:sym typeface="Roboto"/>
            </a:endParaRPr>
          </a:p>
        </p:txBody>
      </p:sp>
      <p:sp>
        <p:nvSpPr>
          <p:cNvPr id="1129" name="Google Shape;1129;p98"/>
          <p:cNvSpPr txBox="1"/>
          <p:nvPr/>
        </p:nvSpPr>
        <p:spPr>
          <a:xfrm>
            <a:off x="6630275" y="4666300"/>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a:t>
            </a:r>
            <a:r>
              <a:rPr lang="en" sz="1600">
                <a:solidFill>
                  <a:srgbClr val="595959"/>
                </a:solidFill>
                <a:latin typeface="Roboto"/>
                <a:ea typeface="Roboto"/>
                <a:cs typeface="Roboto"/>
                <a:sym typeface="Roboto"/>
              </a:rPr>
              <a:t>possible</a:t>
            </a:r>
            <a:r>
              <a:rPr lang="en" sz="1600">
                <a:solidFill>
                  <a:srgbClr val="595959"/>
                </a:solidFill>
                <a:latin typeface="Roboto"/>
                <a:ea typeface="Roboto"/>
                <a:cs typeface="Roboto"/>
                <a:sym typeface="Roboto"/>
              </a:rPr>
              <a:t> </a:t>
            </a:r>
            <a:endParaRPr sz="1600">
              <a:solidFill>
                <a:srgbClr val="595959"/>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9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 Goal Jam</a:t>
            </a:r>
            <a:endParaRPr b="1">
              <a:solidFill>
                <a:srgbClr val="1F3A93"/>
              </a:solidFill>
              <a:latin typeface="Roboto Condensed"/>
              <a:ea typeface="Roboto Condensed"/>
              <a:cs typeface="Roboto Condensed"/>
              <a:sym typeface="Roboto Condensed"/>
            </a:endParaRPr>
          </a:p>
        </p:txBody>
      </p:sp>
      <p:cxnSp>
        <p:nvCxnSpPr>
          <p:cNvPr id="1135" name="Google Shape;1135;p9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136" name="Google Shape;1136;p99"/>
          <p:cNvSpPr/>
          <p:nvPr/>
        </p:nvSpPr>
        <p:spPr>
          <a:xfrm>
            <a:off x="119975" y="952675"/>
            <a:ext cx="8888400" cy="4138200"/>
          </a:xfrm>
          <a:prstGeom prst="roundRect">
            <a:avLst>
              <a:gd fmla="val 7214"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t/>
            </a:r>
            <a:endParaRPr>
              <a:solidFill>
                <a:srgbClr val="3C4043"/>
              </a:solidFill>
              <a:latin typeface="Google Sans"/>
              <a:ea typeface="Google Sans"/>
              <a:cs typeface="Google Sans"/>
              <a:sym typeface="Google Sans"/>
            </a:endParaRPr>
          </a:p>
        </p:txBody>
      </p:sp>
      <p:pic>
        <p:nvPicPr>
          <p:cNvPr id="1137" name="Google Shape;1137;p99"/>
          <p:cNvPicPr preferRelativeResize="0"/>
          <p:nvPr/>
        </p:nvPicPr>
        <p:blipFill>
          <a:blip r:embed="rId3">
            <a:alphaModFix/>
          </a:blip>
          <a:stretch>
            <a:fillRect/>
          </a:stretch>
        </p:blipFill>
        <p:spPr>
          <a:xfrm>
            <a:off x="461975" y="3491075"/>
            <a:ext cx="1071000" cy="1071000"/>
          </a:xfrm>
          <a:prstGeom prst="rect">
            <a:avLst/>
          </a:prstGeom>
          <a:noFill/>
          <a:ln>
            <a:noFill/>
          </a:ln>
        </p:spPr>
      </p:pic>
      <p:pic>
        <p:nvPicPr>
          <p:cNvPr id="1138" name="Google Shape;1138;p99"/>
          <p:cNvPicPr preferRelativeResize="0"/>
          <p:nvPr/>
        </p:nvPicPr>
        <p:blipFill>
          <a:blip r:embed="rId3">
            <a:alphaModFix/>
          </a:blip>
          <a:stretch>
            <a:fillRect/>
          </a:stretch>
        </p:blipFill>
        <p:spPr>
          <a:xfrm>
            <a:off x="2618350" y="2948075"/>
            <a:ext cx="1071000" cy="1071000"/>
          </a:xfrm>
          <a:prstGeom prst="rect">
            <a:avLst/>
          </a:prstGeom>
          <a:noFill/>
          <a:ln>
            <a:noFill/>
          </a:ln>
        </p:spPr>
      </p:pic>
      <p:pic>
        <p:nvPicPr>
          <p:cNvPr id="1139" name="Google Shape;1139;p99"/>
          <p:cNvPicPr preferRelativeResize="0"/>
          <p:nvPr/>
        </p:nvPicPr>
        <p:blipFill>
          <a:blip r:embed="rId3">
            <a:alphaModFix/>
          </a:blip>
          <a:stretch>
            <a:fillRect/>
          </a:stretch>
        </p:blipFill>
        <p:spPr>
          <a:xfrm>
            <a:off x="1547350" y="1432000"/>
            <a:ext cx="1071000" cy="1071000"/>
          </a:xfrm>
          <a:prstGeom prst="rect">
            <a:avLst/>
          </a:prstGeom>
          <a:noFill/>
          <a:ln>
            <a:noFill/>
          </a:ln>
        </p:spPr>
      </p:pic>
      <p:pic>
        <p:nvPicPr>
          <p:cNvPr id="1140" name="Google Shape;1140;p99"/>
          <p:cNvPicPr preferRelativeResize="0"/>
          <p:nvPr/>
        </p:nvPicPr>
        <p:blipFill>
          <a:blip r:embed="rId3">
            <a:alphaModFix/>
          </a:blip>
          <a:stretch>
            <a:fillRect/>
          </a:stretch>
        </p:blipFill>
        <p:spPr>
          <a:xfrm>
            <a:off x="4968550" y="2571750"/>
            <a:ext cx="1071000" cy="1071000"/>
          </a:xfrm>
          <a:prstGeom prst="rect">
            <a:avLst/>
          </a:prstGeom>
          <a:noFill/>
          <a:ln>
            <a:noFill/>
          </a:ln>
        </p:spPr>
      </p:pic>
      <p:pic>
        <p:nvPicPr>
          <p:cNvPr id="1141" name="Google Shape;1141;p99"/>
          <p:cNvPicPr preferRelativeResize="0"/>
          <p:nvPr/>
        </p:nvPicPr>
        <p:blipFill>
          <a:blip r:embed="rId3">
            <a:alphaModFix/>
          </a:blip>
          <a:stretch>
            <a:fillRect/>
          </a:stretch>
        </p:blipFill>
        <p:spPr>
          <a:xfrm>
            <a:off x="3856350" y="1756725"/>
            <a:ext cx="1071000" cy="1071000"/>
          </a:xfrm>
          <a:prstGeom prst="rect">
            <a:avLst/>
          </a:prstGeom>
          <a:noFill/>
          <a:ln>
            <a:noFill/>
          </a:ln>
        </p:spPr>
      </p:pic>
      <p:pic>
        <p:nvPicPr>
          <p:cNvPr id="1142" name="Google Shape;1142;p99"/>
          <p:cNvPicPr preferRelativeResize="0"/>
          <p:nvPr/>
        </p:nvPicPr>
        <p:blipFill>
          <a:blip r:embed="rId3">
            <a:alphaModFix/>
          </a:blip>
          <a:stretch>
            <a:fillRect/>
          </a:stretch>
        </p:blipFill>
        <p:spPr>
          <a:xfrm>
            <a:off x="7245800" y="2571750"/>
            <a:ext cx="1071000" cy="1071000"/>
          </a:xfrm>
          <a:prstGeom prst="rect">
            <a:avLst/>
          </a:prstGeom>
          <a:noFill/>
          <a:ln>
            <a:noFill/>
          </a:ln>
        </p:spPr>
      </p:pic>
      <p:pic>
        <p:nvPicPr>
          <p:cNvPr id="1143" name="Google Shape;1143;p99"/>
          <p:cNvPicPr preferRelativeResize="0"/>
          <p:nvPr/>
        </p:nvPicPr>
        <p:blipFill>
          <a:blip r:embed="rId3">
            <a:alphaModFix/>
          </a:blip>
          <a:stretch>
            <a:fillRect/>
          </a:stretch>
        </p:blipFill>
        <p:spPr>
          <a:xfrm>
            <a:off x="6107175" y="3251775"/>
            <a:ext cx="1071000" cy="1071000"/>
          </a:xfrm>
          <a:prstGeom prst="rect">
            <a:avLst/>
          </a:prstGeom>
          <a:noFill/>
          <a:ln>
            <a:noFill/>
          </a:ln>
        </p:spPr>
      </p:pic>
      <p:sp>
        <p:nvSpPr>
          <p:cNvPr id="1144" name="Google Shape;1144;p99"/>
          <p:cNvSpPr txBox="1"/>
          <p:nvPr/>
        </p:nvSpPr>
        <p:spPr>
          <a:xfrm>
            <a:off x="7245800" y="1332225"/>
            <a:ext cx="13722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people affected </a:t>
            </a:r>
            <a:endParaRPr sz="1600">
              <a:solidFill>
                <a:srgbClr val="595959"/>
              </a:solidFill>
              <a:latin typeface="Roboto"/>
              <a:ea typeface="Roboto"/>
              <a:cs typeface="Roboto"/>
              <a:sym typeface="Roboto"/>
            </a:endParaRPr>
          </a:p>
        </p:txBody>
      </p:sp>
      <p:sp>
        <p:nvSpPr>
          <p:cNvPr id="1145" name="Google Shape;1145;p99"/>
          <p:cNvSpPr txBox="1"/>
          <p:nvPr/>
        </p:nvSpPr>
        <p:spPr>
          <a:xfrm>
            <a:off x="7435050" y="3710400"/>
            <a:ext cx="13056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people affected </a:t>
            </a:r>
            <a:endParaRPr sz="1600">
              <a:solidFill>
                <a:srgbClr val="595959"/>
              </a:solidFill>
              <a:latin typeface="Roboto"/>
              <a:ea typeface="Roboto"/>
              <a:cs typeface="Roboto"/>
              <a:sym typeface="Roboto"/>
            </a:endParaRPr>
          </a:p>
        </p:txBody>
      </p:sp>
      <p:cxnSp>
        <p:nvCxnSpPr>
          <p:cNvPr id="1146" name="Google Shape;1146;p99"/>
          <p:cNvCxnSpPr/>
          <p:nvPr/>
        </p:nvCxnSpPr>
        <p:spPr>
          <a:xfrm rot="10800000">
            <a:off x="8714850" y="1366750"/>
            <a:ext cx="6600" cy="1201500"/>
          </a:xfrm>
          <a:prstGeom prst="straightConnector1">
            <a:avLst/>
          </a:prstGeom>
          <a:noFill/>
          <a:ln cap="flat" cmpd="sng" w="28575">
            <a:solidFill>
              <a:srgbClr val="595959"/>
            </a:solidFill>
            <a:prstDash val="solid"/>
            <a:round/>
            <a:headEnd len="med" w="med" type="none"/>
            <a:tailEnd len="med" w="med" type="triangle"/>
          </a:ln>
        </p:spPr>
      </p:cxnSp>
      <p:cxnSp>
        <p:nvCxnSpPr>
          <p:cNvPr id="1147" name="Google Shape;1147;p99"/>
          <p:cNvCxnSpPr/>
          <p:nvPr/>
        </p:nvCxnSpPr>
        <p:spPr>
          <a:xfrm>
            <a:off x="8721450" y="2773600"/>
            <a:ext cx="19200" cy="1194300"/>
          </a:xfrm>
          <a:prstGeom prst="straightConnector1">
            <a:avLst/>
          </a:prstGeom>
          <a:noFill/>
          <a:ln cap="flat" cmpd="sng" w="28575">
            <a:solidFill>
              <a:srgbClr val="595959"/>
            </a:solidFill>
            <a:prstDash val="solid"/>
            <a:round/>
            <a:headEnd len="med" w="med" type="none"/>
            <a:tailEnd len="med" w="med" type="triangle"/>
          </a:ln>
        </p:spPr>
      </p:cxnSp>
      <p:cxnSp>
        <p:nvCxnSpPr>
          <p:cNvPr id="1148" name="Google Shape;1148;p99"/>
          <p:cNvCxnSpPr/>
          <p:nvPr/>
        </p:nvCxnSpPr>
        <p:spPr>
          <a:xfrm flipH="1" rot="10800000">
            <a:off x="4846850" y="4542275"/>
            <a:ext cx="3446400" cy="19800"/>
          </a:xfrm>
          <a:prstGeom prst="straightConnector1">
            <a:avLst/>
          </a:prstGeom>
          <a:noFill/>
          <a:ln cap="flat" cmpd="sng" w="28575">
            <a:solidFill>
              <a:srgbClr val="595959"/>
            </a:solidFill>
            <a:prstDash val="solid"/>
            <a:round/>
            <a:headEnd len="med" w="med" type="none"/>
            <a:tailEnd len="med" w="med" type="triangle"/>
          </a:ln>
        </p:spPr>
      </p:cxnSp>
      <p:cxnSp>
        <p:nvCxnSpPr>
          <p:cNvPr id="1149" name="Google Shape;1149;p99"/>
          <p:cNvCxnSpPr/>
          <p:nvPr/>
        </p:nvCxnSpPr>
        <p:spPr>
          <a:xfrm rot="10800000">
            <a:off x="191575" y="4562075"/>
            <a:ext cx="3654000" cy="0"/>
          </a:xfrm>
          <a:prstGeom prst="straightConnector1">
            <a:avLst/>
          </a:prstGeom>
          <a:noFill/>
          <a:ln cap="flat" cmpd="sng" w="28575">
            <a:solidFill>
              <a:srgbClr val="595959"/>
            </a:solidFill>
            <a:prstDash val="solid"/>
            <a:round/>
            <a:headEnd len="med" w="med" type="none"/>
            <a:tailEnd len="med" w="med" type="triangle"/>
          </a:ln>
        </p:spPr>
      </p:cxnSp>
      <p:sp>
        <p:nvSpPr>
          <p:cNvPr id="1150" name="Google Shape;1150;p99"/>
          <p:cNvSpPr txBox="1"/>
          <p:nvPr/>
        </p:nvSpPr>
        <p:spPr>
          <a:xfrm>
            <a:off x="242125" y="4666300"/>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possible</a:t>
            </a:r>
            <a:endParaRPr sz="1600">
              <a:solidFill>
                <a:srgbClr val="595959"/>
              </a:solidFill>
              <a:latin typeface="Roboto"/>
              <a:ea typeface="Roboto"/>
              <a:cs typeface="Roboto"/>
              <a:sym typeface="Roboto"/>
            </a:endParaRPr>
          </a:p>
        </p:txBody>
      </p:sp>
      <p:sp>
        <p:nvSpPr>
          <p:cNvPr id="1151" name="Google Shape;1151;p99"/>
          <p:cNvSpPr txBox="1"/>
          <p:nvPr/>
        </p:nvSpPr>
        <p:spPr>
          <a:xfrm>
            <a:off x="6630275" y="4666300"/>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possible </a:t>
            </a:r>
            <a:endParaRPr sz="1600">
              <a:solidFill>
                <a:srgbClr val="595959"/>
              </a:solidFill>
              <a:latin typeface="Roboto"/>
              <a:ea typeface="Roboto"/>
              <a:cs typeface="Roboto"/>
              <a:sym typeface="Roboto"/>
            </a:endParaRPr>
          </a:p>
        </p:txBody>
      </p:sp>
      <p:pic>
        <p:nvPicPr>
          <p:cNvPr id="1152" name="Google Shape;1152;p99"/>
          <p:cNvPicPr preferRelativeResize="0"/>
          <p:nvPr/>
        </p:nvPicPr>
        <p:blipFill>
          <a:blip r:embed="rId4">
            <a:alphaModFix/>
          </a:blip>
          <a:stretch>
            <a:fillRect/>
          </a:stretch>
        </p:blipFill>
        <p:spPr>
          <a:xfrm>
            <a:off x="1659575" y="1607400"/>
            <a:ext cx="309350" cy="309350"/>
          </a:xfrm>
          <a:prstGeom prst="rect">
            <a:avLst/>
          </a:prstGeom>
          <a:noFill/>
          <a:ln>
            <a:noFill/>
          </a:ln>
        </p:spPr>
      </p:pic>
      <p:pic>
        <p:nvPicPr>
          <p:cNvPr id="1153" name="Google Shape;1153;p99"/>
          <p:cNvPicPr preferRelativeResize="0"/>
          <p:nvPr/>
        </p:nvPicPr>
        <p:blipFill>
          <a:blip r:embed="rId4">
            <a:alphaModFix/>
          </a:blip>
          <a:stretch>
            <a:fillRect/>
          </a:stretch>
        </p:blipFill>
        <p:spPr>
          <a:xfrm>
            <a:off x="2760225" y="3069325"/>
            <a:ext cx="309350" cy="309350"/>
          </a:xfrm>
          <a:prstGeom prst="rect">
            <a:avLst/>
          </a:prstGeom>
          <a:noFill/>
          <a:ln>
            <a:noFill/>
          </a:ln>
        </p:spPr>
      </p:pic>
      <p:pic>
        <p:nvPicPr>
          <p:cNvPr id="1154" name="Google Shape;1154;p99"/>
          <p:cNvPicPr preferRelativeResize="0"/>
          <p:nvPr/>
        </p:nvPicPr>
        <p:blipFill>
          <a:blip r:embed="rId4">
            <a:alphaModFix/>
          </a:blip>
          <a:stretch>
            <a:fillRect/>
          </a:stretch>
        </p:blipFill>
        <p:spPr>
          <a:xfrm>
            <a:off x="5095150" y="2651963"/>
            <a:ext cx="309350" cy="3093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0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 Goal Jam</a:t>
            </a:r>
            <a:endParaRPr b="1">
              <a:solidFill>
                <a:srgbClr val="1F3A93"/>
              </a:solidFill>
              <a:latin typeface="Roboto Condensed"/>
              <a:ea typeface="Roboto Condensed"/>
              <a:cs typeface="Roboto Condensed"/>
              <a:sym typeface="Roboto Condensed"/>
            </a:endParaRPr>
          </a:p>
        </p:txBody>
      </p:sp>
      <p:cxnSp>
        <p:nvCxnSpPr>
          <p:cNvPr id="1160" name="Google Shape;1160;p10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161" name="Google Shape;1161;p100"/>
          <p:cNvSpPr/>
          <p:nvPr/>
        </p:nvSpPr>
        <p:spPr>
          <a:xfrm>
            <a:off x="119975" y="952675"/>
            <a:ext cx="8888400" cy="4138200"/>
          </a:xfrm>
          <a:prstGeom prst="roundRect">
            <a:avLst>
              <a:gd fmla="val 7214"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t/>
            </a:r>
            <a:endParaRPr>
              <a:solidFill>
                <a:srgbClr val="3C4043"/>
              </a:solidFill>
              <a:latin typeface="Google Sans"/>
              <a:ea typeface="Google Sans"/>
              <a:cs typeface="Google Sans"/>
              <a:sym typeface="Google Sans"/>
            </a:endParaRPr>
          </a:p>
        </p:txBody>
      </p:sp>
      <p:pic>
        <p:nvPicPr>
          <p:cNvPr id="1162" name="Google Shape;1162;p100"/>
          <p:cNvPicPr preferRelativeResize="0"/>
          <p:nvPr/>
        </p:nvPicPr>
        <p:blipFill>
          <a:blip r:embed="rId3">
            <a:alphaModFix/>
          </a:blip>
          <a:stretch>
            <a:fillRect/>
          </a:stretch>
        </p:blipFill>
        <p:spPr>
          <a:xfrm>
            <a:off x="461975" y="3491075"/>
            <a:ext cx="1071000" cy="1071000"/>
          </a:xfrm>
          <a:prstGeom prst="rect">
            <a:avLst/>
          </a:prstGeom>
          <a:noFill/>
          <a:ln>
            <a:noFill/>
          </a:ln>
        </p:spPr>
      </p:pic>
      <p:pic>
        <p:nvPicPr>
          <p:cNvPr id="1163" name="Google Shape;1163;p100"/>
          <p:cNvPicPr preferRelativeResize="0"/>
          <p:nvPr/>
        </p:nvPicPr>
        <p:blipFill>
          <a:blip r:embed="rId3">
            <a:alphaModFix/>
          </a:blip>
          <a:stretch>
            <a:fillRect/>
          </a:stretch>
        </p:blipFill>
        <p:spPr>
          <a:xfrm>
            <a:off x="2618350" y="2948075"/>
            <a:ext cx="1071000" cy="1071000"/>
          </a:xfrm>
          <a:prstGeom prst="rect">
            <a:avLst/>
          </a:prstGeom>
          <a:noFill/>
          <a:ln>
            <a:noFill/>
          </a:ln>
        </p:spPr>
      </p:pic>
      <p:pic>
        <p:nvPicPr>
          <p:cNvPr id="1164" name="Google Shape;1164;p100"/>
          <p:cNvPicPr preferRelativeResize="0"/>
          <p:nvPr/>
        </p:nvPicPr>
        <p:blipFill>
          <a:blip r:embed="rId3">
            <a:alphaModFix/>
          </a:blip>
          <a:stretch>
            <a:fillRect/>
          </a:stretch>
        </p:blipFill>
        <p:spPr>
          <a:xfrm>
            <a:off x="1547350" y="1432000"/>
            <a:ext cx="1071000" cy="1071000"/>
          </a:xfrm>
          <a:prstGeom prst="rect">
            <a:avLst/>
          </a:prstGeom>
          <a:noFill/>
          <a:ln>
            <a:noFill/>
          </a:ln>
        </p:spPr>
      </p:pic>
      <p:pic>
        <p:nvPicPr>
          <p:cNvPr id="1165" name="Google Shape;1165;p100"/>
          <p:cNvPicPr preferRelativeResize="0"/>
          <p:nvPr/>
        </p:nvPicPr>
        <p:blipFill>
          <a:blip r:embed="rId3">
            <a:alphaModFix/>
          </a:blip>
          <a:stretch>
            <a:fillRect/>
          </a:stretch>
        </p:blipFill>
        <p:spPr>
          <a:xfrm>
            <a:off x="4968550" y="2571750"/>
            <a:ext cx="1071000" cy="1071000"/>
          </a:xfrm>
          <a:prstGeom prst="rect">
            <a:avLst/>
          </a:prstGeom>
          <a:noFill/>
          <a:ln>
            <a:noFill/>
          </a:ln>
        </p:spPr>
      </p:pic>
      <p:pic>
        <p:nvPicPr>
          <p:cNvPr id="1166" name="Google Shape;1166;p100"/>
          <p:cNvPicPr preferRelativeResize="0"/>
          <p:nvPr/>
        </p:nvPicPr>
        <p:blipFill>
          <a:blip r:embed="rId3">
            <a:alphaModFix/>
          </a:blip>
          <a:stretch>
            <a:fillRect/>
          </a:stretch>
        </p:blipFill>
        <p:spPr>
          <a:xfrm>
            <a:off x="3856350" y="1756725"/>
            <a:ext cx="1071000" cy="1071000"/>
          </a:xfrm>
          <a:prstGeom prst="rect">
            <a:avLst/>
          </a:prstGeom>
          <a:noFill/>
          <a:ln>
            <a:noFill/>
          </a:ln>
        </p:spPr>
      </p:pic>
      <p:pic>
        <p:nvPicPr>
          <p:cNvPr id="1167" name="Google Shape;1167;p100"/>
          <p:cNvPicPr preferRelativeResize="0"/>
          <p:nvPr/>
        </p:nvPicPr>
        <p:blipFill>
          <a:blip r:embed="rId3">
            <a:alphaModFix/>
          </a:blip>
          <a:stretch>
            <a:fillRect/>
          </a:stretch>
        </p:blipFill>
        <p:spPr>
          <a:xfrm>
            <a:off x="7245800" y="2571750"/>
            <a:ext cx="1071000" cy="1071000"/>
          </a:xfrm>
          <a:prstGeom prst="rect">
            <a:avLst/>
          </a:prstGeom>
          <a:noFill/>
          <a:ln>
            <a:noFill/>
          </a:ln>
        </p:spPr>
      </p:pic>
      <p:pic>
        <p:nvPicPr>
          <p:cNvPr id="1168" name="Google Shape;1168;p100"/>
          <p:cNvPicPr preferRelativeResize="0"/>
          <p:nvPr/>
        </p:nvPicPr>
        <p:blipFill>
          <a:blip r:embed="rId3">
            <a:alphaModFix/>
          </a:blip>
          <a:stretch>
            <a:fillRect/>
          </a:stretch>
        </p:blipFill>
        <p:spPr>
          <a:xfrm>
            <a:off x="6107175" y="3251775"/>
            <a:ext cx="1071000" cy="1071000"/>
          </a:xfrm>
          <a:prstGeom prst="rect">
            <a:avLst/>
          </a:prstGeom>
          <a:noFill/>
          <a:ln>
            <a:noFill/>
          </a:ln>
        </p:spPr>
      </p:pic>
      <p:sp>
        <p:nvSpPr>
          <p:cNvPr id="1169" name="Google Shape;1169;p100"/>
          <p:cNvSpPr txBox="1"/>
          <p:nvPr/>
        </p:nvSpPr>
        <p:spPr>
          <a:xfrm>
            <a:off x="7245800" y="1332225"/>
            <a:ext cx="13722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people affected </a:t>
            </a:r>
            <a:endParaRPr sz="1600">
              <a:solidFill>
                <a:srgbClr val="595959"/>
              </a:solidFill>
              <a:latin typeface="Roboto"/>
              <a:ea typeface="Roboto"/>
              <a:cs typeface="Roboto"/>
              <a:sym typeface="Roboto"/>
            </a:endParaRPr>
          </a:p>
        </p:txBody>
      </p:sp>
      <p:sp>
        <p:nvSpPr>
          <p:cNvPr id="1170" name="Google Shape;1170;p100"/>
          <p:cNvSpPr txBox="1"/>
          <p:nvPr/>
        </p:nvSpPr>
        <p:spPr>
          <a:xfrm>
            <a:off x="7435050" y="3710400"/>
            <a:ext cx="13056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people affected </a:t>
            </a:r>
            <a:endParaRPr sz="1600">
              <a:solidFill>
                <a:srgbClr val="595959"/>
              </a:solidFill>
              <a:latin typeface="Roboto"/>
              <a:ea typeface="Roboto"/>
              <a:cs typeface="Roboto"/>
              <a:sym typeface="Roboto"/>
            </a:endParaRPr>
          </a:p>
        </p:txBody>
      </p:sp>
      <p:cxnSp>
        <p:nvCxnSpPr>
          <p:cNvPr id="1171" name="Google Shape;1171;p100"/>
          <p:cNvCxnSpPr/>
          <p:nvPr/>
        </p:nvCxnSpPr>
        <p:spPr>
          <a:xfrm rot="10800000">
            <a:off x="8714850" y="1366750"/>
            <a:ext cx="6600" cy="1201500"/>
          </a:xfrm>
          <a:prstGeom prst="straightConnector1">
            <a:avLst/>
          </a:prstGeom>
          <a:noFill/>
          <a:ln cap="flat" cmpd="sng" w="28575">
            <a:solidFill>
              <a:srgbClr val="595959"/>
            </a:solidFill>
            <a:prstDash val="solid"/>
            <a:round/>
            <a:headEnd len="med" w="med" type="none"/>
            <a:tailEnd len="med" w="med" type="triangle"/>
          </a:ln>
        </p:spPr>
      </p:cxnSp>
      <p:cxnSp>
        <p:nvCxnSpPr>
          <p:cNvPr id="1172" name="Google Shape;1172;p100"/>
          <p:cNvCxnSpPr/>
          <p:nvPr/>
        </p:nvCxnSpPr>
        <p:spPr>
          <a:xfrm>
            <a:off x="8721450" y="2773600"/>
            <a:ext cx="19200" cy="1194300"/>
          </a:xfrm>
          <a:prstGeom prst="straightConnector1">
            <a:avLst/>
          </a:prstGeom>
          <a:noFill/>
          <a:ln cap="flat" cmpd="sng" w="28575">
            <a:solidFill>
              <a:srgbClr val="595959"/>
            </a:solidFill>
            <a:prstDash val="solid"/>
            <a:round/>
            <a:headEnd len="med" w="med" type="none"/>
            <a:tailEnd len="med" w="med" type="triangle"/>
          </a:ln>
        </p:spPr>
      </p:cxnSp>
      <p:cxnSp>
        <p:nvCxnSpPr>
          <p:cNvPr id="1173" name="Google Shape;1173;p100"/>
          <p:cNvCxnSpPr/>
          <p:nvPr/>
        </p:nvCxnSpPr>
        <p:spPr>
          <a:xfrm flipH="1" rot="10800000">
            <a:off x="4846850" y="4542275"/>
            <a:ext cx="3446400" cy="19800"/>
          </a:xfrm>
          <a:prstGeom prst="straightConnector1">
            <a:avLst/>
          </a:prstGeom>
          <a:noFill/>
          <a:ln cap="flat" cmpd="sng" w="28575">
            <a:solidFill>
              <a:srgbClr val="595959"/>
            </a:solidFill>
            <a:prstDash val="solid"/>
            <a:round/>
            <a:headEnd len="med" w="med" type="none"/>
            <a:tailEnd len="med" w="med" type="triangle"/>
          </a:ln>
        </p:spPr>
      </p:cxnSp>
      <p:cxnSp>
        <p:nvCxnSpPr>
          <p:cNvPr id="1174" name="Google Shape;1174;p100"/>
          <p:cNvCxnSpPr/>
          <p:nvPr/>
        </p:nvCxnSpPr>
        <p:spPr>
          <a:xfrm rot="10800000">
            <a:off x="191575" y="4562075"/>
            <a:ext cx="3654000" cy="0"/>
          </a:xfrm>
          <a:prstGeom prst="straightConnector1">
            <a:avLst/>
          </a:prstGeom>
          <a:noFill/>
          <a:ln cap="flat" cmpd="sng" w="28575">
            <a:solidFill>
              <a:srgbClr val="595959"/>
            </a:solidFill>
            <a:prstDash val="solid"/>
            <a:round/>
            <a:headEnd len="med" w="med" type="none"/>
            <a:tailEnd len="med" w="med" type="triangle"/>
          </a:ln>
        </p:spPr>
      </p:cxnSp>
      <p:sp>
        <p:nvSpPr>
          <p:cNvPr id="1175" name="Google Shape;1175;p100"/>
          <p:cNvSpPr txBox="1"/>
          <p:nvPr/>
        </p:nvSpPr>
        <p:spPr>
          <a:xfrm>
            <a:off x="242125" y="4666300"/>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More possible</a:t>
            </a:r>
            <a:endParaRPr sz="1600">
              <a:solidFill>
                <a:srgbClr val="595959"/>
              </a:solidFill>
              <a:latin typeface="Roboto"/>
              <a:ea typeface="Roboto"/>
              <a:cs typeface="Roboto"/>
              <a:sym typeface="Roboto"/>
            </a:endParaRPr>
          </a:p>
        </p:txBody>
      </p:sp>
      <p:sp>
        <p:nvSpPr>
          <p:cNvPr id="1176" name="Google Shape;1176;p100"/>
          <p:cNvSpPr txBox="1"/>
          <p:nvPr/>
        </p:nvSpPr>
        <p:spPr>
          <a:xfrm>
            <a:off x="6630275" y="4666300"/>
            <a:ext cx="17550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Less possible</a:t>
            </a:r>
            <a:endParaRPr sz="1600">
              <a:solidFill>
                <a:srgbClr val="595959"/>
              </a:solidFill>
              <a:latin typeface="Roboto"/>
              <a:ea typeface="Roboto"/>
              <a:cs typeface="Roboto"/>
              <a:sym typeface="Roboto"/>
            </a:endParaRPr>
          </a:p>
        </p:txBody>
      </p:sp>
      <p:pic>
        <p:nvPicPr>
          <p:cNvPr id="1177" name="Google Shape;1177;p100"/>
          <p:cNvPicPr preferRelativeResize="0"/>
          <p:nvPr/>
        </p:nvPicPr>
        <p:blipFill>
          <a:blip r:embed="rId4">
            <a:alphaModFix/>
          </a:blip>
          <a:stretch>
            <a:fillRect/>
          </a:stretch>
        </p:blipFill>
        <p:spPr>
          <a:xfrm>
            <a:off x="1659575" y="1607400"/>
            <a:ext cx="309350" cy="309350"/>
          </a:xfrm>
          <a:prstGeom prst="rect">
            <a:avLst/>
          </a:prstGeom>
          <a:noFill/>
          <a:ln>
            <a:noFill/>
          </a:ln>
        </p:spPr>
      </p:pic>
      <p:pic>
        <p:nvPicPr>
          <p:cNvPr id="1178" name="Google Shape;1178;p100"/>
          <p:cNvPicPr preferRelativeResize="0"/>
          <p:nvPr/>
        </p:nvPicPr>
        <p:blipFill>
          <a:blip r:embed="rId4">
            <a:alphaModFix/>
          </a:blip>
          <a:stretch>
            <a:fillRect/>
          </a:stretch>
        </p:blipFill>
        <p:spPr>
          <a:xfrm>
            <a:off x="2760225" y="3069325"/>
            <a:ext cx="309350" cy="309350"/>
          </a:xfrm>
          <a:prstGeom prst="rect">
            <a:avLst/>
          </a:prstGeom>
          <a:noFill/>
          <a:ln>
            <a:noFill/>
          </a:ln>
        </p:spPr>
      </p:pic>
      <p:pic>
        <p:nvPicPr>
          <p:cNvPr id="1179" name="Google Shape;1179;p100"/>
          <p:cNvPicPr preferRelativeResize="0"/>
          <p:nvPr/>
        </p:nvPicPr>
        <p:blipFill>
          <a:blip r:embed="rId4">
            <a:alphaModFix/>
          </a:blip>
          <a:stretch>
            <a:fillRect/>
          </a:stretch>
        </p:blipFill>
        <p:spPr>
          <a:xfrm>
            <a:off x="5095150" y="2651963"/>
            <a:ext cx="309350" cy="309350"/>
          </a:xfrm>
          <a:prstGeom prst="rect">
            <a:avLst/>
          </a:prstGeom>
          <a:noFill/>
          <a:ln>
            <a:noFill/>
          </a:ln>
        </p:spPr>
      </p:pic>
      <p:sp>
        <p:nvSpPr>
          <p:cNvPr id="1180" name="Google Shape;1180;p100"/>
          <p:cNvSpPr txBox="1"/>
          <p:nvPr/>
        </p:nvSpPr>
        <p:spPr>
          <a:xfrm>
            <a:off x="264675" y="1113825"/>
            <a:ext cx="4704000" cy="1834200"/>
          </a:xfrm>
          <a:prstGeom prst="rect">
            <a:avLst/>
          </a:prstGeom>
          <a:noFill/>
          <a:ln cap="flat" cmpd="sng" w="19050">
            <a:solidFill>
              <a:srgbClr val="00B2A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Focus here to start</a:t>
            </a:r>
            <a:endParaRPr sz="1600">
              <a:solidFill>
                <a:srgbClr val="595959"/>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0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pic>
        <p:nvPicPr>
          <p:cNvPr id="1186" name="Google Shape;1186;p10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187" name="Google Shape;1187;p101"/>
          <p:cNvGrpSpPr/>
          <p:nvPr/>
        </p:nvGrpSpPr>
        <p:grpSpPr>
          <a:xfrm>
            <a:off x="7686174" y="3855904"/>
            <a:ext cx="1251484" cy="1155127"/>
            <a:chOff x="5263074" y="1533724"/>
            <a:chExt cx="3732430" cy="3533579"/>
          </a:xfrm>
        </p:grpSpPr>
        <p:pic>
          <p:nvPicPr>
            <p:cNvPr id="1188" name="Google Shape;1188;p10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189" name="Google Shape;1189;p10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190" name="Google Shape;1190;p10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graphicFrame>
        <p:nvGraphicFramePr>
          <p:cNvPr id="1191" name="Google Shape;1191;p101"/>
          <p:cNvGraphicFramePr/>
          <p:nvPr/>
        </p:nvGraphicFramePr>
        <p:xfrm>
          <a:off x="729588" y="1512925"/>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matters most in this challenge? Complete the </a:t>
                      </a:r>
                      <a:r>
                        <a:rPr lang="en" sz="2600">
                          <a:solidFill>
                            <a:srgbClr val="1F3A93"/>
                          </a:solidFill>
                          <a:highlight>
                            <a:srgbClr val="FFB82E"/>
                          </a:highlight>
                          <a:latin typeface="Roboto"/>
                          <a:ea typeface="Roboto"/>
                          <a:cs typeface="Roboto"/>
                          <a:sym typeface="Roboto"/>
                        </a:rPr>
                        <a:t>Principles</a:t>
                      </a:r>
                      <a:r>
                        <a:rPr lang="en" sz="2600">
                          <a:solidFill>
                            <a:srgbClr val="1F3A93"/>
                          </a:solidFill>
                          <a:latin typeface="Roboto"/>
                          <a:ea typeface="Roboto"/>
                          <a:cs typeface="Roboto"/>
                          <a:sym typeface="Roboto"/>
                        </a:rPr>
                        <a:t> section of the Innovators Compass handout!</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1192" name="Google Shape;1192;p10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193" name="Google Shape;1193;p101"/>
          <p:cNvPicPr preferRelativeResize="0"/>
          <p:nvPr/>
        </p:nvPicPr>
        <p:blipFill>
          <a:blip r:embed="rId7">
            <a:alphaModFix/>
          </a:blip>
          <a:stretch>
            <a:fillRect/>
          </a:stretch>
        </p:blipFill>
        <p:spPr>
          <a:xfrm>
            <a:off x="2795334" y="3008025"/>
            <a:ext cx="2145699" cy="2003001"/>
          </a:xfrm>
          <a:prstGeom prst="rect">
            <a:avLst/>
          </a:prstGeom>
          <a:noFill/>
          <a:ln>
            <a:noFill/>
          </a:ln>
        </p:spPr>
      </p:pic>
      <p:sp>
        <p:nvSpPr>
          <p:cNvPr id="1194" name="Google Shape;1194;p101"/>
          <p:cNvSpPr/>
          <p:nvPr/>
        </p:nvSpPr>
        <p:spPr>
          <a:xfrm>
            <a:off x="7046101" y="71677"/>
            <a:ext cx="2017200" cy="15045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DB82C"/>
                </a:solidFill>
                <a:latin typeface="Roboto"/>
                <a:ea typeface="Roboto"/>
                <a:cs typeface="Roboto"/>
                <a:sym typeface="Roboto"/>
              </a:rPr>
              <a:t>Don’t forget to complete your daily learning log!! </a:t>
            </a:r>
            <a:endParaRPr b="1" sz="1700">
              <a:solidFill>
                <a:srgbClr val="FDB82C"/>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198" name="Shape 1198"/>
        <p:cNvGrpSpPr/>
        <p:nvPr/>
      </p:nvGrpSpPr>
      <p:grpSpPr>
        <a:xfrm>
          <a:off x="0" y="0"/>
          <a:ext cx="0" cy="0"/>
          <a:chOff x="0" y="0"/>
          <a:chExt cx="0" cy="0"/>
        </a:xfrm>
      </p:grpSpPr>
      <p:pic>
        <p:nvPicPr>
          <p:cNvPr id="1199" name="Google Shape;1199;p10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200" name="Google Shape;1200;p10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1201" name="Google Shape;1201;p102"/>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Ideas</a:t>
            </a:r>
            <a:r>
              <a:rPr lang="en" sz="2600">
                <a:solidFill>
                  <a:schemeClr val="lt1"/>
                </a:solidFill>
                <a:latin typeface="Raleway Medium"/>
                <a:ea typeface="Raleway Medium"/>
                <a:cs typeface="Raleway Medium"/>
                <a:sym typeface="Raleway Medium"/>
              </a:rPr>
              <a:t> </a:t>
            </a:r>
            <a:endParaRPr sz="2600">
              <a:solidFill>
                <a:schemeClr val="lt1"/>
              </a:solidFill>
              <a:latin typeface="Raleway Medium"/>
              <a:ea typeface="Raleway Medium"/>
              <a:cs typeface="Raleway Medium"/>
              <a:sym typeface="Raleway Medium"/>
            </a:endParaRPr>
          </a:p>
        </p:txBody>
      </p:sp>
      <p:cxnSp>
        <p:nvCxnSpPr>
          <p:cNvPr id="1202" name="Google Shape;1202;p10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203" name="Google Shape;1203;p10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204" name="Google Shape;1204;p102"/>
          <p:cNvPicPr preferRelativeResize="0"/>
          <p:nvPr/>
        </p:nvPicPr>
        <p:blipFill rotWithShape="1">
          <a:blip r:embed="rId5">
            <a:alphaModFix/>
          </a:blip>
          <a:srcRect b="0" l="0" r="0" t="0"/>
          <a:stretch/>
        </p:blipFill>
        <p:spPr>
          <a:xfrm>
            <a:off x="5575402" y="911075"/>
            <a:ext cx="3337100" cy="3337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0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210" name="Google Shape;1210;p10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211" name="Google Shape;1211;p10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212" name="Google Shape;1212;p103"/>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a:t>
            </a:r>
            <a:r>
              <a:rPr b="1" lang="en" sz="2200">
                <a:solidFill>
                  <a:srgbClr val="00B2A9"/>
                </a:solidFill>
                <a:latin typeface="Roboto"/>
                <a:ea typeface="Roboto"/>
                <a:cs typeface="Roboto"/>
                <a:sym typeface="Roboto"/>
              </a:rPr>
              <a:t>will be able to</a:t>
            </a:r>
            <a:r>
              <a:rPr b="1" lang="en" sz="2200">
                <a:solidFill>
                  <a:srgbClr val="00B2A9"/>
                </a:solidFill>
                <a:latin typeface="Roboto"/>
                <a:ea typeface="Roboto"/>
                <a:cs typeface="Roboto"/>
                <a:sym typeface="Roboto"/>
              </a:rPr>
              <a: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Discuss what ideas are there for the challenge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steps of the design process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Design a solution for the challenge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Prototype the solution</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grpSp>
        <p:nvGrpSpPr>
          <p:cNvPr id="1213" name="Google Shape;1213;p103"/>
          <p:cNvGrpSpPr/>
          <p:nvPr/>
        </p:nvGrpSpPr>
        <p:grpSpPr>
          <a:xfrm>
            <a:off x="7686174" y="3855904"/>
            <a:ext cx="1251484" cy="1155127"/>
            <a:chOff x="5263074" y="1533724"/>
            <a:chExt cx="3732430" cy="3533579"/>
          </a:xfrm>
        </p:grpSpPr>
        <p:pic>
          <p:nvPicPr>
            <p:cNvPr id="1214" name="Google Shape;1214;p103"/>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215" name="Google Shape;1215;p103"/>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216" name="Google Shape;1216;p103"/>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0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222" name="Google Shape;1222;p104"/>
          <p:cNvSpPr txBox="1"/>
          <p:nvPr>
            <p:ph idx="1" type="body"/>
          </p:nvPr>
        </p:nvSpPr>
        <p:spPr>
          <a:xfrm>
            <a:off x="311700" y="126877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Prototypes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Design a solution to the </a:t>
            </a:r>
            <a:r>
              <a:rPr b="1" lang="en" sz="2400">
                <a:solidFill>
                  <a:srgbClr val="00B2A9"/>
                </a:solidFill>
                <a:latin typeface="Roboto"/>
                <a:ea typeface="Roboto"/>
                <a:cs typeface="Roboto"/>
                <a:sym typeface="Roboto"/>
              </a:rPr>
              <a:t>challenge</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1223" name="Google Shape;1223;p10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224" name="Google Shape;1224;p104"/>
          <p:cNvGrpSpPr/>
          <p:nvPr/>
        </p:nvGrpSpPr>
        <p:grpSpPr>
          <a:xfrm>
            <a:off x="7686174" y="3855904"/>
            <a:ext cx="1251484" cy="1155127"/>
            <a:chOff x="5263074" y="1533724"/>
            <a:chExt cx="3732430" cy="3533579"/>
          </a:xfrm>
        </p:grpSpPr>
        <p:pic>
          <p:nvPicPr>
            <p:cNvPr id="1225" name="Google Shape;1225;p10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226" name="Google Shape;1226;p10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227" name="Google Shape;1227;p10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228" name="Google Shape;1228;p10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Design Thinking? </a:t>
            </a:r>
            <a:endParaRPr b="1">
              <a:solidFill>
                <a:srgbClr val="1F3A93"/>
              </a:solidFill>
              <a:latin typeface="Roboto Condensed"/>
              <a:ea typeface="Roboto Condensed"/>
              <a:cs typeface="Roboto Condensed"/>
              <a:sym typeface="Roboto Condensed"/>
            </a:endParaRPr>
          </a:p>
        </p:txBody>
      </p:sp>
      <p:pic>
        <p:nvPicPr>
          <p:cNvPr id="236" name="Google Shape;236;p42"/>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237" name="Google Shape;237;p42"/>
          <p:cNvSpPr txBox="1"/>
          <p:nvPr/>
        </p:nvSpPr>
        <p:spPr>
          <a:xfrm>
            <a:off x="311700" y="1163500"/>
            <a:ext cx="27285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Notice the 5 steps in the Compass!</a:t>
            </a:r>
            <a:endParaRPr sz="2200">
              <a:solidFill>
                <a:srgbClr val="1F3A93"/>
              </a:solidFill>
            </a:endParaRPr>
          </a:p>
          <a:p>
            <a:pPr indent="-368300" lvl="0" marL="457200" rtl="0" algn="l">
              <a:spcBef>
                <a:spcPts val="0"/>
              </a:spcBef>
              <a:spcAft>
                <a:spcPts val="0"/>
              </a:spcAft>
              <a:buClr>
                <a:srgbClr val="1F3A93"/>
              </a:buClr>
              <a:buSzPts val="2200"/>
              <a:buAutoNum type="arabicPeriod"/>
            </a:pPr>
            <a:r>
              <a:rPr lang="en" sz="2200">
                <a:solidFill>
                  <a:srgbClr val="1F3A93"/>
                </a:solidFill>
              </a:rPr>
              <a:t>People</a:t>
            </a:r>
            <a:endParaRPr sz="2200">
              <a:solidFill>
                <a:srgbClr val="1F3A93"/>
              </a:solidFill>
            </a:endParaRPr>
          </a:p>
          <a:p>
            <a:pPr indent="-368300" lvl="0" marL="457200" rtl="0" algn="l">
              <a:spcBef>
                <a:spcPts val="0"/>
              </a:spcBef>
              <a:spcAft>
                <a:spcPts val="0"/>
              </a:spcAft>
              <a:buClr>
                <a:srgbClr val="1F3A93"/>
              </a:buClr>
              <a:buSzPts val="2200"/>
              <a:buAutoNum type="arabicPeriod"/>
            </a:pPr>
            <a:r>
              <a:rPr lang="en" sz="2200">
                <a:solidFill>
                  <a:srgbClr val="1F3A93"/>
                </a:solidFill>
              </a:rPr>
              <a:t>Observations</a:t>
            </a:r>
            <a:endParaRPr sz="2200">
              <a:solidFill>
                <a:srgbClr val="1F3A93"/>
              </a:solidFill>
            </a:endParaRPr>
          </a:p>
          <a:p>
            <a:pPr indent="-368300" lvl="0" marL="457200" rtl="0" algn="l">
              <a:spcBef>
                <a:spcPts val="0"/>
              </a:spcBef>
              <a:spcAft>
                <a:spcPts val="0"/>
              </a:spcAft>
              <a:buClr>
                <a:srgbClr val="1F3A93"/>
              </a:buClr>
              <a:buSzPts val="2200"/>
              <a:buAutoNum type="arabicPeriod"/>
            </a:pPr>
            <a:r>
              <a:rPr lang="en" sz="2200">
                <a:solidFill>
                  <a:srgbClr val="1F3A93"/>
                </a:solidFill>
              </a:rPr>
              <a:t>Principles</a:t>
            </a:r>
            <a:endParaRPr sz="2200">
              <a:solidFill>
                <a:srgbClr val="1F3A93"/>
              </a:solidFill>
            </a:endParaRPr>
          </a:p>
          <a:p>
            <a:pPr indent="-368300" lvl="0" marL="457200" rtl="0" algn="l">
              <a:spcBef>
                <a:spcPts val="0"/>
              </a:spcBef>
              <a:spcAft>
                <a:spcPts val="0"/>
              </a:spcAft>
              <a:buClr>
                <a:srgbClr val="1F3A93"/>
              </a:buClr>
              <a:buSzPts val="2200"/>
              <a:buAutoNum type="arabicPeriod"/>
            </a:pPr>
            <a:r>
              <a:rPr lang="en" sz="2200">
                <a:solidFill>
                  <a:srgbClr val="1F3A93"/>
                </a:solidFill>
              </a:rPr>
              <a:t>Ideas</a:t>
            </a:r>
            <a:endParaRPr sz="2200">
              <a:solidFill>
                <a:srgbClr val="1F3A93"/>
              </a:solidFill>
            </a:endParaRPr>
          </a:p>
          <a:p>
            <a:pPr indent="-368300" lvl="0" marL="457200" rtl="0" algn="l">
              <a:spcBef>
                <a:spcPts val="0"/>
              </a:spcBef>
              <a:spcAft>
                <a:spcPts val="0"/>
              </a:spcAft>
              <a:buClr>
                <a:srgbClr val="1F3A93"/>
              </a:buClr>
              <a:buSzPts val="2200"/>
              <a:buAutoNum type="arabicPeriod"/>
            </a:pPr>
            <a:r>
              <a:rPr lang="en" sz="2200">
                <a:solidFill>
                  <a:srgbClr val="1F3A93"/>
                </a:solidFill>
              </a:rPr>
              <a:t>Experiments</a:t>
            </a:r>
            <a:endParaRPr sz="2200">
              <a:solidFill>
                <a:srgbClr val="1F3A93"/>
              </a:solidFill>
            </a:endParaRPr>
          </a:p>
        </p:txBody>
      </p:sp>
      <p:grpSp>
        <p:nvGrpSpPr>
          <p:cNvPr id="238" name="Google Shape;238;p42"/>
          <p:cNvGrpSpPr/>
          <p:nvPr/>
        </p:nvGrpSpPr>
        <p:grpSpPr>
          <a:xfrm>
            <a:off x="7686174" y="3855904"/>
            <a:ext cx="1251484" cy="1155127"/>
            <a:chOff x="5263074" y="1533724"/>
            <a:chExt cx="3732430" cy="3533579"/>
          </a:xfrm>
        </p:grpSpPr>
        <p:pic>
          <p:nvPicPr>
            <p:cNvPr id="239" name="Google Shape;239;p42"/>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240" name="Google Shape;240;p42"/>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241" name="Google Shape;241;p42"/>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pic>
        <p:nvPicPr>
          <p:cNvPr id="242" name="Google Shape;242;p42"/>
          <p:cNvPicPr preferRelativeResize="0"/>
          <p:nvPr/>
        </p:nvPicPr>
        <p:blipFill>
          <a:blip r:embed="rId7">
            <a:alphaModFix/>
          </a:blip>
          <a:stretch>
            <a:fillRect/>
          </a:stretch>
        </p:blipFill>
        <p:spPr>
          <a:xfrm>
            <a:off x="2913625" y="1084775"/>
            <a:ext cx="4205948" cy="3926252"/>
          </a:xfrm>
          <a:prstGeom prst="rect">
            <a:avLst/>
          </a:prstGeom>
          <a:noFill/>
          <a:ln>
            <a:noFill/>
          </a:ln>
        </p:spPr>
      </p:pic>
      <p:cxnSp>
        <p:nvCxnSpPr>
          <p:cNvPr id="243" name="Google Shape;243;p42"/>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0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pic>
        <p:nvPicPr>
          <p:cNvPr id="1234" name="Google Shape;1234;p10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235" name="Google Shape;1235;p105"/>
          <p:cNvGraphicFramePr/>
          <p:nvPr/>
        </p:nvGraphicFramePr>
        <p:xfrm>
          <a:off x="803513" y="2411150"/>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ways are there to solve the challenge?</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1236" name="Google Shape;1236;p105"/>
          <p:cNvGrpSpPr/>
          <p:nvPr/>
        </p:nvGrpSpPr>
        <p:grpSpPr>
          <a:xfrm>
            <a:off x="7686174" y="3855904"/>
            <a:ext cx="1251484" cy="1155127"/>
            <a:chOff x="5263074" y="1533724"/>
            <a:chExt cx="3732430" cy="3533579"/>
          </a:xfrm>
        </p:grpSpPr>
        <p:pic>
          <p:nvPicPr>
            <p:cNvPr id="1237" name="Google Shape;1237;p10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238" name="Google Shape;1238;p10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239" name="Google Shape;1239;p10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240" name="Google Shape;1240;p10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0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grpSp>
        <p:nvGrpSpPr>
          <p:cNvPr id="1246" name="Google Shape;1246;p106"/>
          <p:cNvGrpSpPr/>
          <p:nvPr/>
        </p:nvGrpSpPr>
        <p:grpSpPr>
          <a:xfrm>
            <a:off x="7686174" y="3855904"/>
            <a:ext cx="1251484" cy="1155127"/>
            <a:chOff x="5263074" y="1533724"/>
            <a:chExt cx="3732430" cy="3533579"/>
          </a:xfrm>
        </p:grpSpPr>
        <p:pic>
          <p:nvPicPr>
            <p:cNvPr id="1247" name="Google Shape;1247;p106"/>
            <p:cNvPicPr preferRelativeResize="0"/>
            <p:nvPr/>
          </p:nvPicPr>
          <p:blipFill rotWithShape="1">
            <a:blip r:embed="rId3">
              <a:alphaModFix/>
            </a:blip>
            <a:srcRect b="19375" l="26058" r="26058" t="17369"/>
            <a:stretch/>
          </p:blipFill>
          <p:spPr>
            <a:xfrm>
              <a:off x="5949850" y="2810825"/>
              <a:ext cx="1708236" cy="2256471"/>
            </a:xfrm>
            <a:prstGeom prst="rect">
              <a:avLst/>
            </a:prstGeom>
            <a:noFill/>
            <a:ln>
              <a:noFill/>
            </a:ln>
          </p:spPr>
        </p:pic>
        <p:pic>
          <p:nvPicPr>
            <p:cNvPr id="1248" name="Google Shape;1248;p106"/>
            <p:cNvPicPr preferRelativeResize="0"/>
            <p:nvPr/>
          </p:nvPicPr>
          <p:blipFill rotWithShape="1">
            <a:blip r:embed="rId4">
              <a:alphaModFix/>
            </a:blip>
            <a:srcRect b="18704" l="26481" r="26970" t="18040"/>
            <a:stretch/>
          </p:blipFill>
          <p:spPr>
            <a:xfrm>
              <a:off x="6922075" y="2249800"/>
              <a:ext cx="2073429" cy="2817504"/>
            </a:xfrm>
            <a:prstGeom prst="rect">
              <a:avLst/>
            </a:prstGeom>
            <a:noFill/>
            <a:ln>
              <a:noFill/>
            </a:ln>
          </p:spPr>
        </p:pic>
        <p:pic>
          <p:nvPicPr>
            <p:cNvPr id="1249" name="Google Shape;1249;p106"/>
            <p:cNvPicPr preferRelativeResize="0"/>
            <p:nvPr/>
          </p:nvPicPr>
          <p:blipFill rotWithShape="1">
            <a:blip r:embed="rId5">
              <a:alphaModFix/>
            </a:blip>
            <a:srcRect b="18488" l="21385" r="20484" t="18260"/>
            <a:stretch/>
          </p:blipFill>
          <p:spPr>
            <a:xfrm>
              <a:off x="5263074" y="1533724"/>
              <a:ext cx="2221353" cy="2417103"/>
            </a:xfrm>
            <a:prstGeom prst="rect">
              <a:avLst/>
            </a:prstGeom>
            <a:noFill/>
            <a:ln>
              <a:noFill/>
            </a:ln>
          </p:spPr>
        </p:pic>
      </p:grpSp>
      <p:cxnSp>
        <p:nvCxnSpPr>
          <p:cNvPr id="1250" name="Google Shape;1250;p10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251" name="Google Shape;1251;p106"/>
          <p:cNvSpPr txBox="1"/>
          <p:nvPr/>
        </p:nvSpPr>
        <p:spPr>
          <a:xfrm>
            <a:off x="409575" y="1147700"/>
            <a:ext cx="61380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What is a Prototype?</a:t>
            </a:r>
            <a:endParaRPr sz="2400">
              <a:solidFill>
                <a:srgbClr val="00B2A9"/>
              </a:solidFill>
              <a:latin typeface="Roboto"/>
              <a:ea typeface="Roboto"/>
              <a:cs typeface="Roboto"/>
              <a:sym typeface="Roboto"/>
            </a:endParaRPr>
          </a:p>
        </p:txBody>
      </p:sp>
      <p:sp>
        <p:nvSpPr>
          <p:cNvPr id="1252" name="Google Shape;1252;p106"/>
          <p:cNvSpPr txBox="1"/>
          <p:nvPr/>
        </p:nvSpPr>
        <p:spPr>
          <a:xfrm>
            <a:off x="5413000" y="1378400"/>
            <a:ext cx="3677100" cy="35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1F3A92"/>
              </a:solidFill>
              <a:latin typeface="Roboto"/>
              <a:ea typeface="Roboto"/>
              <a:cs typeface="Roboto"/>
              <a:sym typeface="Roboto"/>
            </a:endParaRPr>
          </a:p>
          <a:p>
            <a:pPr indent="-336550" lvl="0" marL="457200" rtl="0" algn="l">
              <a:lnSpc>
                <a:spcPct val="115000"/>
              </a:lnSpc>
              <a:spcBef>
                <a:spcPts val="0"/>
              </a:spcBef>
              <a:spcAft>
                <a:spcPts val="0"/>
              </a:spcAft>
              <a:buClr>
                <a:srgbClr val="1F3A92"/>
              </a:buClr>
              <a:buSzPts val="1700"/>
              <a:buFont typeface="Roboto"/>
              <a:buChar char="●"/>
            </a:pPr>
            <a:r>
              <a:rPr b="1" lang="en" sz="1700">
                <a:solidFill>
                  <a:srgbClr val="1F3A92"/>
                </a:solidFill>
                <a:latin typeface="Roboto"/>
                <a:ea typeface="Roboto"/>
                <a:cs typeface="Roboto"/>
                <a:sym typeface="Roboto"/>
              </a:rPr>
              <a:t>The prototype</a:t>
            </a:r>
            <a:br>
              <a:rPr lang="en" sz="1700">
                <a:solidFill>
                  <a:srgbClr val="1F3A92"/>
                </a:solidFill>
                <a:latin typeface="Roboto"/>
                <a:ea typeface="Roboto"/>
                <a:cs typeface="Roboto"/>
                <a:sym typeface="Roboto"/>
              </a:rPr>
            </a:br>
            <a:r>
              <a:rPr lang="en" sz="1700">
                <a:solidFill>
                  <a:srgbClr val="1F3A92"/>
                </a:solidFill>
                <a:latin typeface="Roboto"/>
                <a:ea typeface="Roboto"/>
                <a:cs typeface="Roboto"/>
                <a:sym typeface="Roboto"/>
              </a:rPr>
              <a:t>Early-stage conceptualizing, cost effective, and easy to build.</a:t>
            </a:r>
            <a:endParaRPr sz="1700">
              <a:solidFill>
                <a:srgbClr val="1F3A92"/>
              </a:solidFill>
              <a:latin typeface="Roboto"/>
              <a:ea typeface="Roboto"/>
              <a:cs typeface="Roboto"/>
              <a:sym typeface="Roboto"/>
            </a:endParaRPr>
          </a:p>
          <a:p>
            <a:pPr indent="-336550" lvl="0" marL="457200" rtl="0" algn="l">
              <a:lnSpc>
                <a:spcPct val="115000"/>
              </a:lnSpc>
              <a:spcBef>
                <a:spcPts val="1000"/>
              </a:spcBef>
              <a:spcAft>
                <a:spcPts val="0"/>
              </a:spcAft>
              <a:buClr>
                <a:srgbClr val="1F3A92"/>
              </a:buClr>
              <a:buSzPts val="1700"/>
              <a:buFont typeface="Roboto"/>
              <a:buChar char="●"/>
            </a:pPr>
            <a:r>
              <a:rPr b="1" lang="en" sz="1700">
                <a:solidFill>
                  <a:srgbClr val="1F3A92"/>
                </a:solidFill>
                <a:latin typeface="Roboto"/>
                <a:ea typeface="Roboto"/>
                <a:cs typeface="Roboto"/>
                <a:sym typeface="Roboto"/>
              </a:rPr>
              <a:t>Fail fast, Fail frequently, Fail forward</a:t>
            </a:r>
            <a:br>
              <a:rPr lang="en" sz="1700">
                <a:solidFill>
                  <a:srgbClr val="1F3A92"/>
                </a:solidFill>
                <a:latin typeface="Roboto"/>
                <a:ea typeface="Roboto"/>
                <a:cs typeface="Roboto"/>
                <a:sym typeface="Roboto"/>
              </a:rPr>
            </a:br>
            <a:r>
              <a:rPr lang="en" sz="1700">
                <a:solidFill>
                  <a:srgbClr val="1F3A92"/>
                </a:solidFill>
                <a:latin typeface="Roboto"/>
                <a:ea typeface="Roboto"/>
                <a:cs typeface="Roboto"/>
                <a:sym typeface="Roboto"/>
              </a:rPr>
              <a:t>The prototyping mantra.</a:t>
            </a:r>
            <a:endParaRPr sz="1700">
              <a:solidFill>
                <a:srgbClr val="1F3A92"/>
              </a:solidFill>
              <a:latin typeface="Roboto"/>
              <a:ea typeface="Roboto"/>
              <a:cs typeface="Roboto"/>
              <a:sym typeface="Roboto"/>
            </a:endParaRPr>
          </a:p>
          <a:p>
            <a:pPr indent="-336550" lvl="0" marL="457200" rtl="0" algn="l">
              <a:lnSpc>
                <a:spcPct val="115000"/>
              </a:lnSpc>
              <a:spcBef>
                <a:spcPts val="1000"/>
              </a:spcBef>
              <a:spcAft>
                <a:spcPts val="1000"/>
              </a:spcAft>
              <a:buClr>
                <a:srgbClr val="1F3A92"/>
              </a:buClr>
              <a:buSzPts val="1700"/>
              <a:buFont typeface="Roboto"/>
              <a:buChar char="●"/>
            </a:pPr>
            <a:r>
              <a:rPr b="1" lang="en" sz="1700">
                <a:solidFill>
                  <a:srgbClr val="1F3A92"/>
                </a:solidFill>
                <a:latin typeface="Roboto"/>
                <a:ea typeface="Roboto"/>
                <a:cs typeface="Roboto"/>
                <a:sym typeface="Roboto"/>
              </a:rPr>
              <a:t>Iterate</a:t>
            </a:r>
            <a:br>
              <a:rPr lang="en" sz="1700">
                <a:solidFill>
                  <a:srgbClr val="1F3A92"/>
                </a:solidFill>
                <a:latin typeface="Roboto"/>
                <a:ea typeface="Roboto"/>
                <a:cs typeface="Roboto"/>
                <a:sym typeface="Roboto"/>
              </a:rPr>
            </a:br>
            <a:r>
              <a:rPr lang="en" sz="1700">
                <a:solidFill>
                  <a:srgbClr val="1F3A92"/>
                </a:solidFill>
                <a:latin typeface="Roboto"/>
                <a:ea typeface="Roboto"/>
                <a:cs typeface="Roboto"/>
                <a:sym typeface="Roboto"/>
              </a:rPr>
              <a:t>A good prototype is measured by all the different drafts!</a:t>
            </a:r>
            <a:endParaRPr>
              <a:solidFill>
                <a:srgbClr val="1F3A92"/>
              </a:solidFill>
              <a:latin typeface="Roboto"/>
              <a:ea typeface="Roboto"/>
              <a:cs typeface="Roboto"/>
              <a:sym typeface="Roboto"/>
            </a:endParaRPr>
          </a:p>
        </p:txBody>
      </p:sp>
      <p:pic>
        <p:nvPicPr>
          <p:cNvPr id="1253" name="Google Shape;1253;p106"/>
          <p:cNvPicPr preferRelativeResize="0"/>
          <p:nvPr/>
        </p:nvPicPr>
        <p:blipFill>
          <a:blip r:embed="rId6">
            <a:alphaModFix/>
          </a:blip>
          <a:stretch>
            <a:fillRect/>
          </a:stretch>
        </p:blipFill>
        <p:spPr>
          <a:xfrm>
            <a:off x="168800" y="1641700"/>
            <a:ext cx="5337526" cy="30023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0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grpSp>
        <p:nvGrpSpPr>
          <p:cNvPr id="1259" name="Google Shape;1259;p107"/>
          <p:cNvGrpSpPr/>
          <p:nvPr/>
        </p:nvGrpSpPr>
        <p:grpSpPr>
          <a:xfrm>
            <a:off x="7686174" y="3855904"/>
            <a:ext cx="1251484" cy="1155127"/>
            <a:chOff x="5263074" y="1533724"/>
            <a:chExt cx="3732430" cy="3533579"/>
          </a:xfrm>
        </p:grpSpPr>
        <p:pic>
          <p:nvPicPr>
            <p:cNvPr id="1260" name="Google Shape;1260;p107"/>
            <p:cNvPicPr preferRelativeResize="0"/>
            <p:nvPr/>
          </p:nvPicPr>
          <p:blipFill rotWithShape="1">
            <a:blip r:embed="rId3">
              <a:alphaModFix/>
            </a:blip>
            <a:srcRect b="19375" l="26058" r="26058" t="17369"/>
            <a:stretch/>
          </p:blipFill>
          <p:spPr>
            <a:xfrm>
              <a:off x="5949850" y="2810825"/>
              <a:ext cx="1708236" cy="2256471"/>
            </a:xfrm>
            <a:prstGeom prst="rect">
              <a:avLst/>
            </a:prstGeom>
            <a:noFill/>
            <a:ln>
              <a:noFill/>
            </a:ln>
          </p:spPr>
        </p:pic>
        <p:pic>
          <p:nvPicPr>
            <p:cNvPr id="1261" name="Google Shape;1261;p107"/>
            <p:cNvPicPr preferRelativeResize="0"/>
            <p:nvPr/>
          </p:nvPicPr>
          <p:blipFill rotWithShape="1">
            <a:blip r:embed="rId4">
              <a:alphaModFix/>
            </a:blip>
            <a:srcRect b="18704" l="26481" r="26970" t="18040"/>
            <a:stretch/>
          </p:blipFill>
          <p:spPr>
            <a:xfrm>
              <a:off x="6922075" y="2249800"/>
              <a:ext cx="2073429" cy="2817504"/>
            </a:xfrm>
            <a:prstGeom prst="rect">
              <a:avLst/>
            </a:prstGeom>
            <a:noFill/>
            <a:ln>
              <a:noFill/>
            </a:ln>
          </p:spPr>
        </p:pic>
        <p:pic>
          <p:nvPicPr>
            <p:cNvPr id="1262" name="Google Shape;1262;p107"/>
            <p:cNvPicPr preferRelativeResize="0"/>
            <p:nvPr/>
          </p:nvPicPr>
          <p:blipFill rotWithShape="1">
            <a:blip r:embed="rId5">
              <a:alphaModFix/>
            </a:blip>
            <a:srcRect b="18488" l="21385" r="20484" t="18260"/>
            <a:stretch/>
          </p:blipFill>
          <p:spPr>
            <a:xfrm>
              <a:off x="5263074" y="1533724"/>
              <a:ext cx="2221353" cy="2417103"/>
            </a:xfrm>
            <a:prstGeom prst="rect">
              <a:avLst/>
            </a:prstGeom>
            <a:noFill/>
            <a:ln>
              <a:noFill/>
            </a:ln>
          </p:spPr>
        </p:pic>
      </p:grpSp>
      <p:cxnSp>
        <p:nvCxnSpPr>
          <p:cNvPr id="1263" name="Google Shape;1263;p10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264" name="Google Shape;1264;p107"/>
          <p:cNvSpPr txBox="1"/>
          <p:nvPr/>
        </p:nvSpPr>
        <p:spPr>
          <a:xfrm>
            <a:off x="409575" y="1147700"/>
            <a:ext cx="61380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The Power of Prototyping</a:t>
            </a:r>
            <a:endParaRPr sz="2400">
              <a:solidFill>
                <a:srgbClr val="00B2A9"/>
              </a:solidFill>
              <a:latin typeface="Roboto"/>
              <a:ea typeface="Roboto"/>
              <a:cs typeface="Roboto"/>
              <a:sym typeface="Roboto"/>
            </a:endParaRPr>
          </a:p>
        </p:txBody>
      </p:sp>
      <p:sp>
        <p:nvSpPr>
          <p:cNvPr id="1265" name="Google Shape;1265;p107"/>
          <p:cNvSpPr txBox="1"/>
          <p:nvPr/>
        </p:nvSpPr>
        <p:spPr>
          <a:xfrm>
            <a:off x="370325" y="1700625"/>
            <a:ext cx="4411200" cy="2466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1F3A93"/>
                </a:solidFill>
                <a:latin typeface="Roboto"/>
                <a:ea typeface="Roboto"/>
                <a:cs typeface="Roboto"/>
                <a:sym typeface="Roboto"/>
              </a:rPr>
              <a:t>“If a picture is worth a thousand words, then a prototype is worth a thousand meetings.”</a:t>
            </a:r>
            <a:endParaRPr sz="3000">
              <a:solidFill>
                <a:srgbClr val="1F3A93"/>
              </a:solidFill>
              <a:latin typeface="Roboto"/>
              <a:ea typeface="Roboto"/>
              <a:cs typeface="Roboto"/>
              <a:sym typeface="Roboto"/>
            </a:endParaRPr>
          </a:p>
          <a:p>
            <a:pPr indent="0" lvl="0" marL="0" rtl="0" algn="l">
              <a:lnSpc>
                <a:spcPct val="115000"/>
              </a:lnSpc>
              <a:spcBef>
                <a:spcPts val="1600"/>
              </a:spcBef>
              <a:spcAft>
                <a:spcPts val="1000"/>
              </a:spcAft>
              <a:buNone/>
            </a:pPr>
            <a:r>
              <a:t/>
            </a:r>
            <a:endParaRPr sz="800">
              <a:solidFill>
                <a:srgbClr val="1F3A93"/>
              </a:solidFill>
              <a:latin typeface="Roboto"/>
              <a:ea typeface="Roboto"/>
              <a:cs typeface="Roboto"/>
              <a:sym typeface="Roboto"/>
            </a:endParaRPr>
          </a:p>
        </p:txBody>
      </p:sp>
      <p:pic>
        <p:nvPicPr>
          <p:cNvPr id="1266" name="Google Shape;1266;p107"/>
          <p:cNvPicPr preferRelativeResize="0"/>
          <p:nvPr/>
        </p:nvPicPr>
        <p:blipFill>
          <a:blip r:embed="rId6">
            <a:alphaModFix/>
          </a:blip>
          <a:stretch>
            <a:fillRect/>
          </a:stretch>
        </p:blipFill>
        <p:spPr>
          <a:xfrm>
            <a:off x="6010577" y="100225"/>
            <a:ext cx="2927075" cy="1972825"/>
          </a:xfrm>
          <a:prstGeom prst="rect">
            <a:avLst/>
          </a:prstGeom>
          <a:noFill/>
          <a:ln>
            <a:noFill/>
          </a:ln>
        </p:spPr>
      </p:pic>
      <p:pic>
        <p:nvPicPr>
          <p:cNvPr id="1267" name="Google Shape;1267;p107"/>
          <p:cNvPicPr preferRelativeResize="0"/>
          <p:nvPr/>
        </p:nvPicPr>
        <p:blipFill>
          <a:blip r:embed="rId7">
            <a:alphaModFix/>
          </a:blip>
          <a:stretch>
            <a:fillRect/>
          </a:stretch>
        </p:blipFill>
        <p:spPr>
          <a:xfrm>
            <a:off x="5196750" y="2264650"/>
            <a:ext cx="3814298" cy="284954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0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pic>
        <p:nvPicPr>
          <p:cNvPr id="1273" name="Google Shape;1273;p10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274" name="Google Shape;1274;p108"/>
          <p:cNvGrpSpPr/>
          <p:nvPr/>
        </p:nvGrpSpPr>
        <p:grpSpPr>
          <a:xfrm>
            <a:off x="7686174" y="3855904"/>
            <a:ext cx="1251484" cy="1155127"/>
            <a:chOff x="5263074" y="1533724"/>
            <a:chExt cx="3732430" cy="3533579"/>
          </a:xfrm>
        </p:grpSpPr>
        <p:pic>
          <p:nvPicPr>
            <p:cNvPr id="1275" name="Google Shape;1275;p10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276" name="Google Shape;1276;p10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277" name="Google Shape;1277;p10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278" name="Google Shape;1278;p10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279" name="Google Shape;1279;p108"/>
          <p:cNvSpPr txBox="1"/>
          <p:nvPr/>
        </p:nvSpPr>
        <p:spPr>
          <a:xfrm>
            <a:off x="272075" y="1347200"/>
            <a:ext cx="3972600" cy="3416400"/>
          </a:xfrm>
          <a:prstGeom prst="rect">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300">
                <a:solidFill>
                  <a:srgbClr val="009587"/>
                </a:solidFill>
                <a:latin typeface="Raleway"/>
                <a:ea typeface="Raleway"/>
                <a:cs typeface="Raleway"/>
                <a:sym typeface="Raleway"/>
              </a:rPr>
              <a:t>Why is </a:t>
            </a:r>
            <a:endParaRPr b="1" sz="3300">
              <a:solidFill>
                <a:srgbClr val="009587"/>
              </a:solidFill>
              <a:latin typeface="Raleway"/>
              <a:ea typeface="Raleway"/>
              <a:cs typeface="Raleway"/>
              <a:sym typeface="Raleway"/>
            </a:endParaRPr>
          </a:p>
          <a:p>
            <a:pPr indent="0" lvl="0" marL="0" rtl="0" algn="ctr">
              <a:spcBef>
                <a:spcPts val="0"/>
              </a:spcBef>
              <a:spcAft>
                <a:spcPts val="0"/>
              </a:spcAft>
              <a:buNone/>
            </a:pPr>
            <a:r>
              <a:rPr b="1" lang="en" sz="3300">
                <a:solidFill>
                  <a:srgbClr val="009587"/>
                </a:solidFill>
                <a:latin typeface="Raleway"/>
                <a:ea typeface="Raleway"/>
                <a:cs typeface="Raleway"/>
                <a:sym typeface="Raleway"/>
              </a:rPr>
              <a:t>failing forward </a:t>
            </a:r>
            <a:endParaRPr b="1" sz="3300">
              <a:solidFill>
                <a:srgbClr val="009587"/>
              </a:solidFill>
              <a:latin typeface="Raleway"/>
              <a:ea typeface="Raleway"/>
              <a:cs typeface="Raleway"/>
              <a:sym typeface="Raleway"/>
            </a:endParaRPr>
          </a:p>
          <a:p>
            <a:pPr indent="0" lvl="0" marL="0" rtl="0" algn="ctr">
              <a:spcBef>
                <a:spcPts val="0"/>
              </a:spcBef>
              <a:spcAft>
                <a:spcPts val="0"/>
              </a:spcAft>
              <a:buNone/>
            </a:pPr>
            <a:r>
              <a:rPr b="1" lang="en" sz="3300">
                <a:solidFill>
                  <a:srgbClr val="009587"/>
                </a:solidFill>
                <a:latin typeface="Raleway"/>
                <a:ea typeface="Raleway"/>
                <a:cs typeface="Raleway"/>
                <a:sym typeface="Raleway"/>
              </a:rPr>
              <a:t>an important part of prototyping?  </a:t>
            </a:r>
            <a:endParaRPr b="1" sz="3300">
              <a:solidFill>
                <a:srgbClr val="009587"/>
              </a:solidFill>
              <a:latin typeface="Raleway"/>
              <a:ea typeface="Raleway"/>
              <a:cs typeface="Raleway"/>
              <a:sym typeface="Raleway"/>
            </a:endParaRPr>
          </a:p>
        </p:txBody>
      </p:sp>
      <p:grpSp>
        <p:nvGrpSpPr>
          <p:cNvPr id="1280" name="Google Shape;1280;p108"/>
          <p:cNvGrpSpPr/>
          <p:nvPr/>
        </p:nvGrpSpPr>
        <p:grpSpPr>
          <a:xfrm>
            <a:off x="4571849" y="2289125"/>
            <a:ext cx="3178817" cy="1532488"/>
            <a:chOff x="4884115" y="2086221"/>
            <a:chExt cx="3661810" cy="1134000"/>
          </a:xfrm>
        </p:grpSpPr>
        <p:sp>
          <p:nvSpPr>
            <p:cNvPr id="1281" name="Google Shape;1281;p108"/>
            <p:cNvSpPr txBox="1"/>
            <p:nvPr/>
          </p:nvSpPr>
          <p:spPr>
            <a:xfrm>
              <a:off x="4884115" y="2086221"/>
              <a:ext cx="3661800" cy="11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1F3A92"/>
                  </a:solidFill>
                  <a:latin typeface="Raleway"/>
                  <a:ea typeface="Raleway"/>
                  <a:cs typeface="Raleway"/>
                  <a:sym typeface="Raleway"/>
                </a:rPr>
                <a:t>F. A. I. L.</a:t>
              </a:r>
              <a:endParaRPr b="1" sz="4500">
                <a:solidFill>
                  <a:srgbClr val="1F3A92"/>
                </a:solidFill>
                <a:latin typeface="Raleway"/>
                <a:ea typeface="Raleway"/>
                <a:cs typeface="Raleway"/>
                <a:sym typeface="Raleway"/>
              </a:endParaRPr>
            </a:p>
          </p:txBody>
        </p:sp>
        <p:sp>
          <p:nvSpPr>
            <p:cNvPr id="1282" name="Google Shape;1282;p108"/>
            <p:cNvSpPr txBox="1"/>
            <p:nvPr/>
          </p:nvSpPr>
          <p:spPr>
            <a:xfrm>
              <a:off x="5109125" y="2586794"/>
              <a:ext cx="34368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F3A92"/>
                  </a:solidFill>
                  <a:latin typeface="Raleway"/>
                  <a:ea typeface="Raleway"/>
                  <a:cs typeface="Raleway"/>
                  <a:sym typeface="Raleway"/>
                </a:rPr>
                <a:t>First. Attempt. In. Learning.</a:t>
              </a:r>
              <a:endParaRPr sz="1800">
                <a:solidFill>
                  <a:srgbClr val="1F3A92"/>
                </a:solidFill>
                <a:latin typeface="Raleway"/>
                <a:ea typeface="Raleway"/>
                <a:cs typeface="Raleway"/>
                <a:sym typeface="Raleway"/>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0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288" name="Google Shape;1288;p10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289" name="Google Shape;1289;p109"/>
          <p:cNvGrpSpPr/>
          <p:nvPr/>
        </p:nvGrpSpPr>
        <p:grpSpPr>
          <a:xfrm>
            <a:off x="7686174" y="3855904"/>
            <a:ext cx="1251484" cy="1155127"/>
            <a:chOff x="5263074" y="1533724"/>
            <a:chExt cx="3732430" cy="3533579"/>
          </a:xfrm>
        </p:grpSpPr>
        <p:pic>
          <p:nvPicPr>
            <p:cNvPr id="1290" name="Google Shape;1290;p109"/>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291" name="Google Shape;1291;p109"/>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292" name="Google Shape;1292;p109"/>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293" name="Google Shape;1293;p10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294" name="Google Shape;1294;p109"/>
          <p:cNvSpPr txBox="1"/>
          <p:nvPr/>
        </p:nvSpPr>
        <p:spPr>
          <a:xfrm>
            <a:off x="409575" y="1147700"/>
            <a:ext cx="61380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Time to Prototype!</a:t>
            </a:r>
            <a:endParaRPr sz="2400">
              <a:solidFill>
                <a:srgbClr val="00B2A9"/>
              </a:solidFill>
              <a:latin typeface="Roboto"/>
              <a:ea typeface="Roboto"/>
              <a:cs typeface="Roboto"/>
              <a:sym typeface="Roboto"/>
            </a:endParaRPr>
          </a:p>
        </p:txBody>
      </p:sp>
      <p:sp>
        <p:nvSpPr>
          <p:cNvPr id="1295" name="Google Shape;1295;p109"/>
          <p:cNvSpPr txBox="1"/>
          <p:nvPr/>
        </p:nvSpPr>
        <p:spPr>
          <a:xfrm>
            <a:off x="409575" y="1641700"/>
            <a:ext cx="6192300" cy="28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1F3A93"/>
                </a:solidFill>
                <a:latin typeface="Roboto"/>
                <a:ea typeface="Roboto"/>
                <a:cs typeface="Roboto"/>
                <a:sym typeface="Roboto"/>
              </a:rPr>
              <a:t>Spend time now designing your prototype.</a:t>
            </a:r>
            <a:endParaRPr sz="2500">
              <a:solidFill>
                <a:srgbClr val="1F3A93"/>
              </a:solidFill>
              <a:latin typeface="Roboto"/>
              <a:ea typeface="Roboto"/>
              <a:cs typeface="Roboto"/>
              <a:sym typeface="Roboto"/>
            </a:endParaRPr>
          </a:p>
          <a:p>
            <a:pPr indent="0" lvl="0" marL="0" rtl="0" algn="l">
              <a:lnSpc>
                <a:spcPct val="115000"/>
              </a:lnSpc>
              <a:spcBef>
                <a:spcPts val="1600"/>
              </a:spcBef>
              <a:spcAft>
                <a:spcPts val="0"/>
              </a:spcAft>
              <a:buNone/>
            </a:pPr>
            <a:r>
              <a:rPr lang="en" sz="2500">
                <a:solidFill>
                  <a:srgbClr val="1F3A93"/>
                </a:solidFill>
                <a:latin typeface="Roboto"/>
                <a:ea typeface="Roboto"/>
                <a:cs typeface="Roboto"/>
                <a:sym typeface="Roboto"/>
              </a:rPr>
              <a:t>You can design it on </a:t>
            </a:r>
            <a:r>
              <a:rPr lang="en" sz="2500">
                <a:solidFill>
                  <a:srgbClr val="1F3A93"/>
                </a:solidFill>
                <a:latin typeface="Roboto"/>
                <a:ea typeface="Roboto"/>
                <a:cs typeface="Roboto"/>
                <a:sym typeface="Roboto"/>
              </a:rPr>
              <a:t>paper</a:t>
            </a:r>
            <a:r>
              <a:rPr lang="en" sz="2500">
                <a:solidFill>
                  <a:srgbClr val="1F3A93"/>
                </a:solidFill>
                <a:latin typeface="Roboto"/>
                <a:ea typeface="Roboto"/>
                <a:cs typeface="Roboto"/>
                <a:sym typeface="Roboto"/>
              </a:rPr>
              <a:t> or begin with your cardboard. Remember, to keep people at the center of your solution and use your </a:t>
            </a:r>
            <a:r>
              <a:rPr lang="en" sz="2500">
                <a:solidFill>
                  <a:srgbClr val="1F3A93"/>
                </a:solidFill>
                <a:latin typeface="Roboto"/>
                <a:ea typeface="Roboto"/>
                <a:cs typeface="Roboto"/>
                <a:sym typeface="Roboto"/>
              </a:rPr>
              <a:t>compass to reiterate the most important areas of your solution! </a:t>
            </a:r>
            <a:endParaRPr sz="2500">
              <a:solidFill>
                <a:srgbClr val="1F3A93"/>
              </a:solidFill>
              <a:latin typeface="Roboto"/>
              <a:ea typeface="Roboto"/>
              <a:cs typeface="Roboto"/>
              <a:sym typeface="Roboto"/>
            </a:endParaRPr>
          </a:p>
          <a:p>
            <a:pPr indent="0" lvl="0" marL="0" rtl="0" algn="l">
              <a:lnSpc>
                <a:spcPct val="115000"/>
              </a:lnSpc>
              <a:spcBef>
                <a:spcPts val="1600"/>
              </a:spcBef>
              <a:spcAft>
                <a:spcPts val="1000"/>
              </a:spcAft>
              <a:buNone/>
            </a:pPr>
            <a:r>
              <a:t/>
            </a:r>
            <a:endParaRPr sz="800">
              <a:solidFill>
                <a:srgbClr val="1F3A93"/>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1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301" name="Google Shape;1301;p11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302" name="Google Shape;1302;p110"/>
          <p:cNvGrpSpPr/>
          <p:nvPr/>
        </p:nvGrpSpPr>
        <p:grpSpPr>
          <a:xfrm>
            <a:off x="7686174" y="3855904"/>
            <a:ext cx="1251484" cy="1155127"/>
            <a:chOff x="5263074" y="1533724"/>
            <a:chExt cx="3732430" cy="3533579"/>
          </a:xfrm>
        </p:grpSpPr>
        <p:pic>
          <p:nvPicPr>
            <p:cNvPr id="1303" name="Google Shape;1303;p110"/>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04" name="Google Shape;1304;p110"/>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05" name="Google Shape;1305;p110"/>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306" name="Google Shape;1306;p11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307" name="Google Shape;1307;p110"/>
          <p:cNvSpPr txBox="1"/>
          <p:nvPr/>
        </p:nvSpPr>
        <p:spPr>
          <a:xfrm>
            <a:off x="409575" y="1147700"/>
            <a:ext cx="61380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Prototype a solution for the </a:t>
            </a:r>
            <a:r>
              <a:rPr b="1" lang="en" sz="2400">
                <a:solidFill>
                  <a:srgbClr val="00B2A9"/>
                </a:solidFill>
                <a:latin typeface="Roboto"/>
                <a:ea typeface="Roboto"/>
                <a:cs typeface="Roboto"/>
                <a:sym typeface="Roboto"/>
              </a:rPr>
              <a:t>challenge</a:t>
            </a:r>
            <a:r>
              <a:rPr b="1" lang="en" sz="2400">
                <a:solidFill>
                  <a:srgbClr val="00B2A9"/>
                </a:solidFill>
                <a:latin typeface="Roboto"/>
                <a:ea typeface="Roboto"/>
                <a:cs typeface="Roboto"/>
                <a:sym typeface="Roboto"/>
              </a:rPr>
              <a:t> </a:t>
            </a:r>
            <a:endParaRPr sz="2400">
              <a:solidFill>
                <a:srgbClr val="00B2A9"/>
              </a:solidFill>
              <a:latin typeface="Roboto"/>
              <a:ea typeface="Roboto"/>
              <a:cs typeface="Roboto"/>
              <a:sym typeface="Roboto"/>
            </a:endParaRPr>
          </a:p>
        </p:txBody>
      </p:sp>
      <p:sp>
        <p:nvSpPr>
          <p:cNvPr id="1308" name="Google Shape;1308;p110"/>
          <p:cNvSpPr txBox="1"/>
          <p:nvPr/>
        </p:nvSpPr>
        <p:spPr>
          <a:xfrm>
            <a:off x="409575" y="1641700"/>
            <a:ext cx="6192300" cy="28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1F3A93"/>
                </a:solidFill>
                <a:latin typeface="Roboto"/>
                <a:ea typeface="Roboto"/>
                <a:cs typeface="Roboto"/>
                <a:sym typeface="Roboto"/>
              </a:rPr>
              <a:t>The </a:t>
            </a:r>
            <a:r>
              <a:rPr lang="en" sz="2500">
                <a:solidFill>
                  <a:srgbClr val="1F3A93"/>
                </a:solidFill>
                <a:latin typeface="Roboto"/>
                <a:ea typeface="Roboto"/>
                <a:cs typeface="Roboto"/>
                <a:sym typeface="Roboto"/>
              </a:rPr>
              <a:t>challenge</a:t>
            </a:r>
            <a:r>
              <a:rPr lang="en" sz="2500">
                <a:solidFill>
                  <a:srgbClr val="1F3A93"/>
                </a:solidFill>
                <a:latin typeface="Roboto"/>
                <a:ea typeface="Roboto"/>
                <a:cs typeface="Roboto"/>
                <a:sym typeface="Roboto"/>
              </a:rPr>
              <a:t> is </a:t>
            </a:r>
            <a:r>
              <a:rPr lang="en" sz="2500">
                <a:solidFill>
                  <a:srgbClr val="1F3A93"/>
                </a:solidFill>
                <a:highlight>
                  <a:srgbClr val="FFB82E"/>
                </a:highlight>
                <a:latin typeface="Roboto"/>
                <a:ea typeface="Roboto"/>
                <a:cs typeface="Roboto"/>
                <a:sym typeface="Roboto"/>
              </a:rPr>
              <a:t>pedestrian</a:t>
            </a:r>
            <a:r>
              <a:rPr lang="en" sz="2500">
                <a:solidFill>
                  <a:srgbClr val="1F3A93"/>
                </a:solidFill>
                <a:highlight>
                  <a:srgbClr val="FFB82E"/>
                </a:highlight>
                <a:latin typeface="Roboto"/>
                <a:ea typeface="Roboto"/>
                <a:cs typeface="Roboto"/>
                <a:sym typeface="Roboto"/>
              </a:rPr>
              <a:t> </a:t>
            </a:r>
            <a:r>
              <a:rPr lang="en" sz="2500">
                <a:solidFill>
                  <a:srgbClr val="1F3A93"/>
                </a:solidFill>
                <a:highlight>
                  <a:srgbClr val="FFB82E"/>
                </a:highlight>
                <a:latin typeface="Roboto"/>
                <a:ea typeface="Roboto"/>
                <a:cs typeface="Roboto"/>
                <a:sym typeface="Roboto"/>
              </a:rPr>
              <a:t>safety</a:t>
            </a:r>
            <a:r>
              <a:rPr lang="en" sz="2500">
                <a:solidFill>
                  <a:srgbClr val="1F3A93"/>
                </a:solidFill>
                <a:latin typeface="Roboto"/>
                <a:ea typeface="Roboto"/>
                <a:cs typeface="Roboto"/>
                <a:sym typeface="Roboto"/>
              </a:rPr>
              <a:t>! Using your how might we statement, choose one of your possible solutions and build it out of cardboard! </a:t>
            </a:r>
            <a:endParaRPr sz="2500">
              <a:solidFill>
                <a:srgbClr val="1F3A93"/>
              </a:solidFill>
              <a:latin typeface="Roboto"/>
              <a:ea typeface="Roboto"/>
              <a:cs typeface="Roboto"/>
              <a:sym typeface="Roboto"/>
            </a:endParaRPr>
          </a:p>
          <a:p>
            <a:pPr indent="0" lvl="0" marL="0" rtl="0" algn="l">
              <a:lnSpc>
                <a:spcPct val="115000"/>
              </a:lnSpc>
              <a:spcBef>
                <a:spcPts val="1600"/>
              </a:spcBef>
              <a:spcAft>
                <a:spcPts val="1000"/>
              </a:spcAft>
              <a:buNone/>
            </a:pPr>
            <a:r>
              <a:t/>
            </a:r>
            <a:endParaRPr sz="800">
              <a:solidFill>
                <a:srgbClr val="1F3A93"/>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11"/>
          <p:cNvSpPr/>
          <p:nvPr/>
        </p:nvSpPr>
        <p:spPr>
          <a:xfrm>
            <a:off x="7046101" y="71677"/>
            <a:ext cx="2017200" cy="15045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DB82C"/>
                </a:solidFill>
                <a:latin typeface="Roboto"/>
                <a:ea typeface="Roboto"/>
                <a:cs typeface="Roboto"/>
                <a:sym typeface="Roboto"/>
              </a:rPr>
              <a:t>Don’t forget to complete your daily learning log!! </a:t>
            </a:r>
            <a:endParaRPr b="1" sz="1700">
              <a:solidFill>
                <a:srgbClr val="FDB82C"/>
              </a:solidFill>
              <a:latin typeface="Roboto"/>
              <a:ea typeface="Roboto"/>
              <a:cs typeface="Roboto"/>
              <a:sym typeface="Roboto"/>
            </a:endParaRPr>
          </a:p>
        </p:txBody>
      </p:sp>
      <p:sp>
        <p:nvSpPr>
          <p:cNvPr id="1314" name="Google Shape;1314;p11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pic>
        <p:nvPicPr>
          <p:cNvPr id="1315" name="Google Shape;1315;p11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316" name="Google Shape;1316;p111"/>
          <p:cNvGrpSpPr/>
          <p:nvPr/>
        </p:nvGrpSpPr>
        <p:grpSpPr>
          <a:xfrm>
            <a:off x="7686174" y="3855904"/>
            <a:ext cx="1251484" cy="1155127"/>
            <a:chOff x="5263074" y="1533724"/>
            <a:chExt cx="3732430" cy="3533579"/>
          </a:xfrm>
        </p:grpSpPr>
        <p:pic>
          <p:nvPicPr>
            <p:cNvPr id="1317" name="Google Shape;1317;p11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18" name="Google Shape;1318;p11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19" name="Google Shape;1319;p11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graphicFrame>
        <p:nvGraphicFramePr>
          <p:cNvPr id="1320" name="Google Shape;1320;p111"/>
          <p:cNvGraphicFramePr/>
          <p:nvPr/>
        </p:nvGraphicFramePr>
        <p:xfrm>
          <a:off x="486100" y="1576153"/>
          <a:ext cx="3000000" cy="3000000"/>
        </p:xfrm>
        <a:graphic>
          <a:graphicData uri="http://schemas.openxmlformats.org/drawingml/2006/table">
            <a:tbl>
              <a:tblPr>
                <a:noFill/>
                <a:tableStyleId>{2A417B2A-1644-4521-B406-453657B67E1B}</a:tableStyleId>
              </a:tblPr>
              <a:tblGrid>
                <a:gridCol w="676412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ways are there to solve this challenge? Complete the </a:t>
                      </a:r>
                      <a:r>
                        <a:rPr lang="en" sz="2600">
                          <a:solidFill>
                            <a:srgbClr val="1F3A93"/>
                          </a:solidFill>
                          <a:highlight>
                            <a:srgbClr val="FFB82E"/>
                          </a:highlight>
                          <a:latin typeface="Roboto"/>
                          <a:ea typeface="Roboto"/>
                          <a:cs typeface="Roboto"/>
                          <a:sym typeface="Roboto"/>
                        </a:rPr>
                        <a:t>Ideas</a:t>
                      </a:r>
                      <a:r>
                        <a:rPr lang="en" sz="2600">
                          <a:solidFill>
                            <a:srgbClr val="1F3A93"/>
                          </a:solidFill>
                          <a:latin typeface="Roboto"/>
                          <a:ea typeface="Roboto"/>
                          <a:cs typeface="Roboto"/>
                          <a:sym typeface="Roboto"/>
                        </a:rPr>
                        <a:t> section of the Innovators Compass handout!</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1321" name="Google Shape;1321;p11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322" name="Google Shape;1322;p111"/>
          <p:cNvPicPr preferRelativeResize="0"/>
          <p:nvPr/>
        </p:nvPicPr>
        <p:blipFill>
          <a:blip r:embed="rId7">
            <a:alphaModFix/>
          </a:blip>
          <a:stretch>
            <a:fillRect/>
          </a:stretch>
        </p:blipFill>
        <p:spPr>
          <a:xfrm>
            <a:off x="2795334" y="3109304"/>
            <a:ext cx="2145699" cy="20030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326" name="Shape 1326"/>
        <p:cNvGrpSpPr/>
        <p:nvPr/>
      </p:nvGrpSpPr>
      <p:grpSpPr>
        <a:xfrm>
          <a:off x="0" y="0"/>
          <a:ext cx="0" cy="0"/>
          <a:chOff x="0" y="0"/>
          <a:chExt cx="0" cy="0"/>
        </a:xfrm>
      </p:grpSpPr>
      <p:pic>
        <p:nvPicPr>
          <p:cNvPr id="1327" name="Google Shape;1327;p11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328" name="Google Shape;1328;p11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sp>
        <p:nvSpPr>
          <p:cNvPr id="1329" name="Google Shape;1329;p112"/>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Experiments</a:t>
            </a:r>
            <a:endParaRPr sz="2600">
              <a:solidFill>
                <a:schemeClr val="lt1"/>
              </a:solidFill>
              <a:latin typeface="Raleway Medium"/>
              <a:ea typeface="Raleway Medium"/>
              <a:cs typeface="Raleway Medium"/>
              <a:sym typeface="Raleway Medium"/>
            </a:endParaRPr>
          </a:p>
        </p:txBody>
      </p:sp>
      <p:cxnSp>
        <p:nvCxnSpPr>
          <p:cNvPr id="1330" name="Google Shape;1330;p11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331" name="Google Shape;1331;p11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332" name="Google Shape;1332;p112"/>
          <p:cNvPicPr preferRelativeResize="0"/>
          <p:nvPr/>
        </p:nvPicPr>
        <p:blipFill rotWithShape="1">
          <a:blip r:embed="rId5">
            <a:alphaModFix/>
          </a:blip>
          <a:srcRect b="0" l="0" r="0" t="0"/>
          <a:stretch/>
        </p:blipFill>
        <p:spPr>
          <a:xfrm>
            <a:off x="5575402" y="911075"/>
            <a:ext cx="3337100" cy="33371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1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338" name="Google Shape;1338;p11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339" name="Google Shape;1339;p11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340" name="Google Shape;1340;p113"/>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a:t>
            </a:r>
            <a:r>
              <a:rPr b="1" lang="en" sz="2200">
                <a:solidFill>
                  <a:srgbClr val="00B2A9"/>
                </a:solidFill>
                <a:latin typeface="Roboto"/>
                <a:ea typeface="Roboto"/>
                <a:cs typeface="Roboto"/>
                <a:sym typeface="Roboto"/>
              </a:rPr>
              <a:t>will be able to</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Discuss what’s a step to try in solving the challenge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steps of the design process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Build a prototype solution for the challenge</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Use feedback protocols to iterate their design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grpSp>
        <p:nvGrpSpPr>
          <p:cNvPr id="1341" name="Google Shape;1341;p113"/>
          <p:cNvGrpSpPr/>
          <p:nvPr/>
        </p:nvGrpSpPr>
        <p:grpSpPr>
          <a:xfrm>
            <a:off x="7686174" y="3855904"/>
            <a:ext cx="1251484" cy="1155127"/>
            <a:chOff x="5263074" y="1533724"/>
            <a:chExt cx="3732430" cy="3533579"/>
          </a:xfrm>
        </p:grpSpPr>
        <p:pic>
          <p:nvPicPr>
            <p:cNvPr id="1342" name="Google Shape;1342;p113"/>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43" name="Google Shape;1343;p113"/>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44" name="Google Shape;1344;p113"/>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1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350" name="Google Shape;1350;p114"/>
          <p:cNvSpPr txBox="1"/>
          <p:nvPr>
            <p:ph idx="1" type="body"/>
          </p:nvPr>
        </p:nvSpPr>
        <p:spPr>
          <a:xfrm>
            <a:off x="311700" y="126877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the Challenge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Build a solution out of </a:t>
            </a:r>
            <a:r>
              <a:rPr b="1" lang="en" sz="2400">
                <a:solidFill>
                  <a:srgbClr val="00B2A9"/>
                </a:solidFill>
                <a:latin typeface="Roboto"/>
                <a:ea typeface="Roboto"/>
                <a:cs typeface="Roboto"/>
                <a:sym typeface="Roboto"/>
              </a:rPr>
              <a:t>cardboard</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Feedback Gallery Walk</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1351" name="Google Shape;1351;p11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352" name="Google Shape;1352;p114"/>
          <p:cNvGrpSpPr/>
          <p:nvPr/>
        </p:nvGrpSpPr>
        <p:grpSpPr>
          <a:xfrm>
            <a:off x="7686174" y="3855904"/>
            <a:ext cx="1251484" cy="1155127"/>
            <a:chOff x="5263074" y="1533724"/>
            <a:chExt cx="3732430" cy="3533579"/>
          </a:xfrm>
        </p:grpSpPr>
        <p:pic>
          <p:nvPicPr>
            <p:cNvPr id="1353" name="Google Shape;1353;p11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54" name="Google Shape;1354;p11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55" name="Google Shape;1355;p11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356" name="Google Shape;1356;p11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our challenge?</a:t>
            </a:r>
            <a:endParaRPr b="1">
              <a:solidFill>
                <a:srgbClr val="1F3A93"/>
              </a:solidFill>
              <a:latin typeface="Roboto Condensed"/>
              <a:ea typeface="Roboto Condensed"/>
              <a:cs typeface="Roboto Condensed"/>
              <a:sym typeface="Roboto Condensed"/>
            </a:endParaRPr>
          </a:p>
        </p:txBody>
      </p:sp>
      <p:pic>
        <p:nvPicPr>
          <p:cNvPr id="249" name="Google Shape;249;p4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250" name="Google Shape;250;p43"/>
          <p:cNvSpPr txBox="1"/>
          <p:nvPr/>
        </p:nvSpPr>
        <p:spPr>
          <a:xfrm>
            <a:off x="526525" y="1227775"/>
            <a:ext cx="6602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Pedestrian</a:t>
            </a:r>
            <a:r>
              <a:rPr lang="en" sz="2200">
                <a:solidFill>
                  <a:srgbClr val="1F3A93"/>
                </a:solidFill>
              </a:rPr>
              <a:t> safety is a huge problem in the United States. “In 2020, </a:t>
            </a:r>
            <a:r>
              <a:rPr b="1" lang="en" sz="2200">
                <a:solidFill>
                  <a:srgbClr val="1F3A93"/>
                </a:solidFill>
              </a:rPr>
              <a:t>6,516 pedestrians </a:t>
            </a:r>
            <a:r>
              <a:rPr lang="en" sz="2200">
                <a:solidFill>
                  <a:srgbClr val="1F3A93"/>
                </a:solidFill>
              </a:rPr>
              <a:t>were killed and an estimated </a:t>
            </a:r>
            <a:r>
              <a:rPr b="1" lang="en" sz="2200">
                <a:solidFill>
                  <a:srgbClr val="1F3A93"/>
                </a:solidFill>
              </a:rPr>
              <a:t>55,000 pedestrians</a:t>
            </a:r>
            <a:r>
              <a:rPr lang="en" sz="2200">
                <a:solidFill>
                  <a:srgbClr val="1F3A93"/>
                </a:solidFill>
              </a:rPr>
              <a:t> were injured nationwide” (</a:t>
            </a:r>
            <a:r>
              <a:rPr lang="en" sz="2200" u="sng">
                <a:solidFill>
                  <a:srgbClr val="1F3A93"/>
                </a:solidFill>
                <a:hlinkClick r:id="rId4">
                  <a:extLst>
                    <a:ext uri="{A12FA001-AC4F-418D-AE19-62706E023703}">
                      <ahyp:hlinkClr val="tx"/>
                    </a:ext>
                  </a:extLst>
                </a:hlinkClick>
              </a:rPr>
              <a:t>NHTSA</a:t>
            </a:r>
            <a:r>
              <a:rPr lang="en" sz="2200">
                <a:solidFill>
                  <a:srgbClr val="1F3A93"/>
                </a:solidFill>
              </a:rPr>
              <a:t>). </a:t>
            </a:r>
            <a:endParaRPr sz="2200"/>
          </a:p>
        </p:txBody>
      </p:sp>
      <p:grpSp>
        <p:nvGrpSpPr>
          <p:cNvPr id="251" name="Google Shape;251;p43"/>
          <p:cNvGrpSpPr/>
          <p:nvPr/>
        </p:nvGrpSpPr>
        <p:grpSpPr>
          <a:xfrm>
            <a:off x="177" y="4325911"/>
            <a:ext cx="7236639" cy="817336"/>
            <a:chOff x="5013800" y="2994849"/>
            <a:chExt cx="3698389" cy="457200"/>
          </a:xfrm>
        </p:grpSpPr>
        <p:sp>
          <p:nvSpPr>
            <p:cNvPr id="252" name="Google Shape;252;p43"/>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3"/>
            <p:cNvSpPr txBox="1"/>
            <p:nvPr/>
          </p:nvSpPr>
          <p:spPr>
            <a:xfrm>
              <a:off x="5038989" y="3054519"/>
              <a:ext cx="3673200" cy="331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DID YOU KNOW: </a:t>
              </a:r>
              <a:r>
                <a:rPr lang="en">
                  <a:solidFill>
                    <a:srgbClr val="1F3A93"/>
                  </a:solidFill>
                  <a:latin typeface="Roboto"/>
                  <a:ea typeface="Roboto"/>
                  <a:cs typeface="Roboto"/>
                  <a:sym typeface="Roboto"/>
                </a:rPr>
                <a:t>The average pedestrian, if struck by a car moving at </a:t>
              </a:r>
              <a:r>
                <a:rPr lang="en">
                  <a:solidFill>
                    <a:srgbClr val="1F3A93"/>
                  </a:solidFill>
                  <a:highlight>
                    <a:srgbClr val="91D5AC"/>
                  </a:highlight>
                  <a:latin typeface="Roboto"/>
                  <a:ea typeface="Roboto"/>
                  <a:cs typeface="Roboto"/>
                  <a:sym typeface="Roboto"/>
                </a:rPr>
                <a:t>forty miles per hour, </a:t>
              </a:r>
              <a:r>
                <a:rPr lang="en">
                  <a:solidFill>
                    <a:srgbClr val="1F3A93"/>
                  </a:solidFill>
                  <a:latin typeface="Roboto"/>
                  <a:ea typeface="Roboto"/>
                  <a:cs typeface="Roboto"/>
                  <a:sym typeface="Roboto"/>
                </a:rPr>
                <a:t>has about a fifty-percent chance of survival. If the car is going </a:t>
              </a:r>
              <a:r>
                <a:rPr lang="en">
                  <a:solidFill>
                    <a:srgbClr val="1F3A93"/>
                  </a:solidFill>
                  <a:highlight>
                    <a:srgbClr val="91D5AC"/>
                  </a:highlight>
                  <a:latin typeface="Roboto"/>
                  <a:ea typeface="Roboto"/>
                  <a:cs typeface="Roboto"/>
                  <a:sym typeface="Roboto"/>
                </a:rPr>
                <a:t>twenty miles per hour,</a:t>
              </a:r>
              <a:r>
                <a:rPr lang="en">
                  <a:solidFill>
                    <a:srgbClr val="1F3A93"/>
                  </a:solidFill>
                  <a:latin typeface="Roboto"/>
                  <a:ea typeface="Roboto"/>
                  <a:cs typeface="Roboto"/>
                  <a:sym typeface="Roboto"/>
                </a:rPr>
                <a:t> the pedestrian has more than a ninety-per-cent chance.</a:t>
              </a:r>
              <a:endParaRPr b="1">
                <a:solidFill>
                  <a:srgbClr val="1F3A93"/>
                </a:solidFill>
                <a:latin typeface="Roboto"/>
                <a:ea typeface="Roboto"/>
                <a:cs typeface="Roboto"/>
                <a:sym typeface="Roboto"/>
              </a:endParaRPr>
            </a:p>
          </p:txBody>
        </p:sp>
      </p:grpSp>
      <p:pic>
        <p:nvPicPr>
          <p:cNvPr id="254" name="Google Shape;254;p43"/>
          <p:cNvPicPr preferRelativeResize="0"/>
          <p:nvPr/>
        </p:nvPicPr>
        <p:blipFill rotWithShape="1">
          <a:blip r:embed="rId5">
            <a:alphaModFix/>
          </a:blip>
          <a:srcRect b="16712" l="0" r="0" t="16249"/>
          <a:stretch/>
        </p:blipFill>
        <p:spPr>
          <a:xfrm>
            <a:off x="4258650" y="3119350"/>
            <a:ext cx="3061399" cy="1026125"/>
          </a:xfrm>
          <a:prstGeom prst="rect">
            <a:avLst/>
          </a:prstGeom>
          <a:noFill/>
          <a:ln>
            <a:noFill/>
          </a:ln>
        </p:spPr>
      </p:pic>
      <p:grpSp>
        <p:nvGrpSpPr>
          <p:cNvPr id="255" name="Google Shape;255;p43"/>
          <p:cNvGrpSpPr/>
          <p:nvPr/>
        </p:nvGrpSpPr>
        <p:grpSpPr>
          <a:xfrm>
            <a:off x="7686174" y="3855904"/>
            <a:ext cx="1251484" cy="1155127"/>
            <a:chOff x="5263074" y="1533724"/>
            <a:chExt cx="3732430" cy="3533579"/>
          </a:xfrm>
        </p:grpSpPr>
        <p:pic>
          <p:nvPicPr>
            <p:cNvPr id="256" name="Google Shape;256;p43"/>
            <p:cNvPicPr preferRelativeResize="0"/>
            <p:nvPr/>
          </p:nvPicPr>
          <p:blipFill rotWithShape="1">
            <a:blip r:embed="rId6">
              <a:alphaModFix/>
            </a:blip>
            <a:srcRect b="19375" l="26058" r="26058" t="17369"/>
            <a:stretch/>
          </p:blipFill>
          <p:spPr>
            <a:xfrm>
              <a:off x="5949850" y="2810825"/>
              <a:ext cx="1708236" cy="2256471"/>
            </a:xfrm>
            <a:prstGeom prst="rect">
              <a:avLst/>
            </a:prstGeom>
            <a:noFill/>
            <a:ln>
              <a:noFill/>
            </a:ln>
          </p:spPr>
        </p:pic>
        <p:pic>
          <p:nvPicPr>
            <p:cNvPr id="257" name="Google Shape;257;p43"/>
            <p:cNvPicPr preferRelativeResize="0"/>
            <p:nvPr/>
          </p:nvPicPr>
          <p:blipFill rotWithShape="1">
            <a:blip r:embed="rId7">
              <a:alphaModFix/>
            </a:blip>
            <a:srcRect b="18704" l="26481" r="26970" t="18040"/>
            <a:stretch/>
          </p:blipFill>
          <p:spPr>
            <a:xfrm>
              <a:off x="6922075" y="2249800"/>
              <a:ext cx="2073429" cy="2817504"/>
            </a:xfrm>
            <a:prstGeom prst="rect">
              <a:avLst/>
            </a:prstGeom>
            <a:noFill/>
            <a:ln>
              <a:noFill/>
            </a:ln>
          </p:spPr>
        </p:pic>
        <p:pic>
          <p:nvPicPr>
            <p:cNvPr id="258" name="Google Shape;258;p43"/>
            <p:cNvPicPr preferRelativeResize="0"/>
            <p:nvPr/>
          </p:nvPicPr>
          <p:blipFill rotWithShape="1">
            <a:blip r:embed="rId8">
              <a:alphaModFix/>
            </a:blip>
            <a:srcRect b="18488" l="21385" r="20484" t="18260"/>
            <a:stretch/>
          </p:blipFill>
          <p:spPr>
            <a:xfrm>
              <a:off x="5263074" y="1533724"/>
              <a:ext cx="2221353" cy="2417103"/>
            </a:xfrm>
            <a:prstGeom prst="rect">
              <a:avLst/>
            </a:prstGeom>
            <a:noFill/>
            <a:ln>
              <a:noFill/>
            </a:ln>
          </p:spPr>
        </p:pic>
      </p:grpSp>
      <p:cxnSp>
        <p:nvCxnSpPr>
          <p:cNvPr id="259" name="Google Shape;259;p43"/>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260" name="Google Shape;260;p43"/>
          <p:cNvPicPr preferRelativeResize="0"/>
          <p:nvPr/>
        </p:nvPicPr>
        <p:blipFill rotWithShape="1">
          <a:blip r:embed="rId9">
            <a:alphaModFix/>
          </a:blip>
          <a:srcRect b="26792" l="0" r="0" t="26990"/>
          <a:stretch/>
        </p:blipFill>
        <p:spPr>
          <a:xfrm>
            <a:off x="1591050" y="3046900"/>
            <a:ext cx="2392736" cy="1105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1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pic>
        <p:nvPicPr>
          <p:cNvPr id="1362" name="Google Shape;1362;p11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363" name="Google Shape;1363;p115"/>
          <p:cNvGraphicFramePr/>
          <p:nvPr/>
        </p:nvGraphicFramePr>
        <p:xfrm>
          <a:off x="803513" y="2411150"/>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What’s a step to try in solving the challenge?</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1364" name="Google Shape;1364;p115"/>
          <p:cNvGrpSpPr/>
          <p:nvPr/>
        </p:nvGrpSpPr>
        <p:grpSpPr>
          <a:xfrm>
            <a:off x="7686174" y="3855904"/>
            <a:ext cx="1251484" cy="1155127"/>
            <a:chOff x="5263074" y="1533724"/>
            <a:chExt cx="3732430" cy="3533579"/>
          </a:xfrm>
        </p:grpSpPr>
        <p:pic>
          <p:nvPicPr>
            <p:cNvPr id="1365" name="Google Shape;1365;p115"/>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66" name="Google Shape;1366;p115"/>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67" name="Google Shape;1367;p115"/>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368" name="Google Shape;1368;p115"/>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1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CHALLENGE</a:t>
            </a:r>
            <a:endParaRPr b="1">
              <a:solidFill>
                <a:srgbClr val="1F3A93"/>
              </a:solidFill>
              <a:latin typeface="Roboto Condensed"/>
              <a:ea typeface="Roboto Condensed"/>
              <a:cs typeface="Roboto Condensed"/>
              <a:sym typeface="Roboto Condensed"/>
            </a:endParaRPr>
          </a:p>
        </p:txBody>
      </p:sp>
      <p:pic>
        <p:nvPicPr>
          <p:cNvPr id="1374" name="Google Shape;1374;p11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375" name="Google Shape;1375;p116"/>
          <p:cNvGrpSpPr/>
          <p:nvPr/>
        </p:nvGrpSpPr>
        <p:grpSpPr>
          <a:xfrm>
            <a:off x="7686174" y="3855904"/>
            <a:ext cx="1251484" cy="1155127"/>
            <a:chOff x="5263074" y="1533724"/>
            <a:chExt cx="3732430" cy="3533579"/>
          </a:xfrm>
        </p:grpSpPr>
        <p:pic>
          <p:nvPicPr>
            <p:cNvPr id="1376" name="Google Shape;1376;p116"/>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77" name="Google Shape;1377;p116"/>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78" name="Google Shape;1378;p116"/>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379" name="Google Shape;1379;p116"/>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380" name="Google Shape;1380;p116"/>
          <p:cNvSpPr txBox="1"/>
          <p:nvPr/>
        </p:nvSpPr>
        <p:spPr>
          <a:xfrm>
            <a:off x="409575" y="1147700"/>
            <a:ext cx="6138000" cy="3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Build</a:t>
            </a:r>
            <a:r>
              <a:rPr b="1" lang="en" sz="2400">
                <a:solidFill>
                  <a:srgbClr val="00B2A9"/>
                </a:solidFill>
                <a:latin typeface="Roboto"/>
                <a:ea typeface="Roboto"/>
                <a:cs typeface="Roboto"/>
                <a:sym typeface="Roboto"/>
              </a:rPr>
              <a:t> a solution for the challenge </a:t>
            </a:r>
            <a:endParaRPr sz="2400">
              <a:solidFill>
                <a:srgbClr val="00B2A9"/>
              </a:solidFill>
              <a:latin typeface="Roboto"/>
              <a:ea typeface="Roboto"/>
              <a:cs typeface="Roboto"/>
              <a:sym typeface="Roboto"/>
            </a:endParaRPr>
          </a:p>
        </p:txBody>
      </p:sp>
      <p:sp>
        <p:nvSpPr>
          <p:cNvPr id="1381" name="Google Shape;1381;p116"/>
          <p:cNvSpPr txBox="1"/>
          <p:nvPr/>
        </p:nvSpPr>
        <p:spPr>
          <a:xfrm>
            <a:off x="409575" y="1641700"/>
            <a:ext cx="6192300" cy="28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1F3A93"/>
                </a:solidFill>
                <a:latin typeface="Roboto"/>
                <a:ea typeface="Roboto"/>
                <a:cs typeface="Roboto"/>
                <a:sym typeface="Roboto"/>
              </a:rPr>
              <a:t>The challenge is </a:t>
            </a:r>
            <a:r>
              <a:rPr lang="en" sz="2500">
                <a:solidFill>
                  <a:srgbClr val="1F3A93"/>
                </a:solidFill>
                <a:highlight>
                  <a:srgbClr val="FFB82E"/>
                </a:highlight>
                <a:latin typeface="Roboto"/>
                <a:ea typeface="Roboto"/>
                <a:cs typeface="Roboto"/>
                <a:sym typeface="Roboto"/>
              </a:rPr>
              <a:t>pedestrian safety</a:t>
            </a:r>
            <a:r>
              <a:rPr lang="en" sz="2500">
                <a:solidFill>
                  <a:srgbClr val="1F3A93"/>
                </a:solidFill>
                <a:latin typeface="Roboto"/>
                <a:ea typeface="Roboto"/>
                <a:cs typeface="Roboto"/>
                <a:sym typeface="Roboto"/>
              </a:rPr>
              <a:t>! Using your how might we statement, choose one of your possible solutions and build it out of cardboard! </a:t>
            </a:r>
            <a:endParaRPr sz="2500">
              <a:solidFill>
                <a:srgbClr val="1F3A93"/>
              </a:solidFill>
              <a:latin typeface="Roboto"/>
              <a:ea typeface="Roboto"/>
              <a:cs typeface="Roboto"/>
              <a:sym typeface="Roboto"/>
            </a:endParaRPr>
          </a:p>
          <a:p>
            <a:pPr indent="0" lvl="0" marL="0" rtl="0" algn="l">
              <a:lnSpc>
                <a:spcPct val="115000"/>
              </a:lnSpc>
              <a:spcBef>
                <a:spcPts val="1600"/>
              </a:spcBef>
              <a:spcAft>
                <a:spcPts val="1000"/>
              </a:spcAft>
              <a:buNone/>
            </a:pPr>
            <a:r>
              <a:t/>
            </a:r>
            <a:endParaRPr sz="800">
              <a:solidFill>
                <a:srgbClr val="1F3A93"/>
              </a:solidFill>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11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387" name="Google Shape;1387;p11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388" name="Google Shape;1388;p117"/>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Gallery Walk</a:t>
            </a:r>
            <a:endParaRPr b="1" sz="3000">
              <a:solidFill>
                <a:srgbClr val="00B2A9"/>
              </a:solidFill>
              <a:latin typeface="Roboto"/>
              <a:ea typeface="Roboto"/>
              <a:cs typeface="Roboto"/>
              <a:sym typeface="Roboto"/>
            </a:endParaRPr>
          </a:p>
        </p:txBody>
      </p:sp>
      <p:grpSp>
        <p:nvGrpSpPr>
          <p:cNvPr id="1389" name="Google Shape;1389;p117"/>
          <p:cNvGrpSpPr/>
          <p:nvPr/>
        </p:nvGrpSpPr>
        <p:grpSpPr>
          <a:xfrm>
            <a:off x="7686174" y="3855904"/>
            <a:ext cx="1251484" cy="1155127"/>
            <a:chOff x="5263074" y="1533724"/>
            <a:chExt cx="3732430" cy="3533579"/>
          </a:xfrm>
        </p:grpSpPr>
        <p:pic>
          <p:nvPicPr>
            <p:cNvPr id="1390" name="Google Shape;1390;p117"/>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391" name="Google Shape;1391;p117"/>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392" name="Google Shape;1392;p117"/>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393" name="Google Shape;1393;p117"/>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394" name="Google Shape;1394;p117"/>
          <p:cNvSpPr txBox="1"/>
          <p:nvPr>
            <p:ph idx="1" type="body"/>
          </p:nvPr>
        </p:nvSpPr>
        <p:spPr>
          <a:xfrm>
            <a:off x="515500" y="1572975"/>
            <a:ext cx="5341200" cy="1208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2000">
                <a:solidFill>
                  <a:srgbClr val="1F3A93"/>
                </a:solidFill>
                <a:latin typeface="Roboto"/>
                <a:ea typeface="Roboto"/>
                <a:cs typeface="Roboto"/>
                <a:sym typeface="Roboto"/>
              </a:rPr>
              <a:t>Setup your cardboard products and walk around to interact with them.  </a:t>
            </a:r>
            <a:endParaRPr sz="2000">
              <a:solidFill>
                <a:srgbClr val="1F3A93"/>
              </a:solidFill>
              <a:latin typeface="Roboto"/>
              <a:ea typeface="Roboto"/>
              <a:cs typeface="Roboto"/>
              <a:sym typeface="Roboto"/>
            </a:endParaRPr>
          </a:p>
        </p:txBody>
      </p:sp>
      <p:pic>
        <p:nvPicPr>
          <p:cNvPr id="1395" name="Google Shape;1395;p117"/>
          <p:cNvPicPr preferRelativeResize="0"/>
          <p:nvPr/>
        </p:nvPicPr>
        <p:blipFill>
          <a:blip r:embed="rId7">
            <a:alphaModFix/>
          </a:blip>
          <a:stretch>
            <a:fillRect/>
          </a:stretch>
        </p:blipFill>
        <p:spPr>
          <a:xfrm>
            <a:off x="1959575" y="2428137"/>
            <a:ext cx="3194750" cy="252029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1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401" name="Google Shape;1401;p11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402" name="Google Shape;1402;p118"/>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Feedback Protocol</a:t>
            </a:r>
            <a:endParaRPr b="1" sz="3000">
              <a:solidFill>
                <a:srgbClr val="00B2A9"/>
              </a:solidFill>
              <a:latin typeface="Roboto"/>
              <a:ea typeface="Roboto"/>
              <a:cs typeface="Roboto"/>
              <a:sym typeface="Roboto"/>
            </a:endParaRPr>
          </a:p>
        </p:txBody>
      </p:sp>
      <p:grpSp>
        <p:nvGrpSpPr>
          <p:cNvPr id="1403" name="Google Shape;1403;p118"/>
          <p:cNvGrpSpPr/>
          <p:nvPr/>
        </p:nvGrpSpPr>
        <p:grpSpPr>
          <a:xfrm>
            <a:off x="7686174" y="3855904"/>
            <a:ext cx="1251484" cy="1155127"/>
            <a:chOff x="5263074" y="1533724"/>
            <a:chExt cx="3732430" cy="3533579"/>
          </a:xfrm>
        </p:grpSpPr>
        <p:pic>
          <p:nvPicPr>
            <p:cNvPr id="1404" name="Google Shape;1404;p118"/>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405" name="Google Shape;1405;p118"/>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406" name="Google Shape;1406;p118"/>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407" name="Google Shape;1407;p118"/>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408" name="Google Shape;1408;p118"/>
          <p:cNvSpPr txBox="1"/>
          <p:nvPr>
            <p:ph idx="1" type="body"/>
          </p:nvPr>
        </p:nvSpPr>
        <p:spPr>
          <a:xfrm>
            <a:off x="409575" y="1654175"/>
            <a:ext cx="5475900" cy="3750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2000">
                <a:solidFill>
                  <a:srgbClr val="1F3A93"/>
                </a:solidFill>
                <a:latin typeface="Roboto"/>
                <a:ea typeface="Roboto"/>
                <a:cs typeface="Roboto"/>
                <a:sym typeface="Roboto"/>
              </a:rPr>
              <a:t>Use these sentence starters for your feedback!</a:t>
            </a:r>
            <a:endParaRPr sz="2000">
              <a:solidFill>
                <a:srgbClr val="1F3A93"/>
              </a:solidFill>
              <a:latin typeface="Roboto"/>
              <a:ea typeface="Roboto"/>
              <a:cs typeface="Roboto"/>
              <a:sym typeface="Roboto"/>
            </a:endParaRPr>
          </a:p>
        </p:txBody>
      </p:sp>
      <p:sp>
        <p:nvSpPr>
          <p:cNvPr id="1409" name="Google Shape;1409;p118"/>
          <p:cNvSpPr/>
          <p:nvPr/>
        </p:nvSpPr>
        <p:spPr>
          <a:xfrm>
            <a:off x="258475" y="2481400"/>
            <a:ext cx="1857875" cy="1911625"/>
          </a:xfrm>
          <a:prstGeom prst="flowChartProcess">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18"/>
          <p:cNvSpPr/>
          <p:nvPr/>
        </p:nvSpPr>
        <p:spPr>
          <a:xfrm>
            <a:off x="4611225" y="2481388"/>
            <a:ext cx="1857875" cy="1911625"/>
          </a:xfrm>
          <a:prstGeom prst="flowChartProcess">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I wonder...</a:t>
            </a:r>
            <a:endParaRPr b="1" sz="2400">
              <a:latin typeface="Montserrat"/>
              <a:ea typeface="Montserrat"/>
              <a:cs typeface="Montserrat"/>
              <a:sym typeface="Montserrat"/>
            </a:endParaRPr>
          </a:p>
        </p:txBody>
      </p:sp>
      <p:sp>
        <p:nvSpPr>
          <p:cNvPr id="1411" name="Google Shape;1411;p118"/>
          <p:cNvSpPr/>
          <p:nvPr/>
        </p:nvSpPr>
        <p:spPr>
          <a:xfrm>
            <a:off x="2384263" y="2481400"/>
            <a:ext cx="1857875" cy="1911625"/>
          </a:xfrm>
          <a:prstGeom prst="flowChartProcess">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I wish...</a:t>
            </a:r>
            <a:endParaRPr b="1" sz="2400">
              <a:latin typeface="Montserrat"/>
              <a:ea typeface="Montserrat"/>
              <a:cs typeface="Montserrat"/>
              <a:sym typeface="Montserrat"/>
            </a:endParaRPr>
          </a:p>
        </p:txBody>
      </p:sp>
      <p:sp>
        <p:nvSpPr>
          <p:cNvPr id="1412" name="Google Shape;1412;p118"/>
          <p:cNvSpPr txBox="1"/>
          <p:nvPr/>
        </p:nvSpPr>
        <p:spPr>
          <a:xfrm>
            <a:off x="392863" y="2654650"/>
            <a:ext cx="1589100" cy="1565100"/>
          </a:xfrm>
          <a:prstGeom prst="rect">
            <a:avLst/>
          </a:prstGeom>
          <a:solidFill>
            <a:srgbClr val="00B2A9"/>
          </a:solidFill>
          <a:ln cap="flat" cmpd="sng" w="9525">
            <a:solidFill>
              <a:srgbClr val="00B2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ctr">
              <a:spcBef>
                <a:spcPts val="0"/>
              </a:spcBef>
              <a:spcAft>
                <a:spcPts val="0"/>
              </a:spcAft>
              <a:buNone/>
            </a:pPr>
            <a:r>
              <a:rPr b="1" lang="en" sz="2400">
                <a:solidFill>
                  <a:srgbClr val="FFFFFF"/>
                </a:solidFill>
                <a:latin typeface="Montserrat"/>
                <a:ea typeface="Montserrat"/>
                <a:cs typeface="Montserrat"/>
                <a:sym typeface="Montserrat"/>
              </a:rPr>
              <a:t>I like...</a:t>
            </a:r>
            <a:endParaRPr b="1" sz="2400">
              <a:solidFill>
                <a:srgbClr val="FFFFFF"/>
              </a:solidFill>
              <a:latin typeface="Montserrat"/>
              <a:ea typeface="Montserrat"/>
              <a:cs typeface="Montserrat"/>
              <a:sym typeface="Montserr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1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418" name="Google Shape;1418;p11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419" name="Google Shape;1419;p119"/>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Feedback Example</a:t>
            </a:r>
            <a:endParaRPr b="1" sz="3000">
              <a:solidFill>
                <a:srgbClr val="00B2A9"/>
              </a:solidFill>
              <a:latin typeface="Roboto"/>
              <a:ea typeface="Roboto"/>
              <a:cs typeface="Roboto"/>
              <a:sym typeface="Roboto"/>
            </a:endParaRPr>
          </a:p>
        </p:txBody>
      </p:sp>
      <p:grpSp>
        <p:nvGrpSpPr>
          <p:cNvPr id="1420" name="Google Shape;1420;p119"/>
          <p:cNvGrpSpPr/>
          <p:nvPr/>
        </p:nvGrpSpPr>
        <p:grpSpPr>
          <a:xfrm>
            <a:off x="7686174" y="3855904"/>
            <a:ext cx="1251484" cy="1155127"/>
            <a:chOff x="5263074" y="1533724"/>
            <a:chExt cx="3732430" cy="3533579"/>
          </a:xfrm>
        </p:grpSpPr>
        <p:pic>
          <p:nvPicPr>
            <p:cNvPr id="1421" name="Google Shape;1421;p119"/>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422" name="Google Shape;1422;p119"/>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423" name="Google Shape;1423;p119"/>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424" name="Google Shape;1424;p119"/>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425" name="Google Shape;1425;p119"/>
          <p:cNvSpPr txBox="1"/>
          <p:nvPr>
            <p:ph idx="1" type="body"/>
          </p:nvPr>
        </p:nvSpPr>
        <p:spPr>
          <a:xfrm>
            <a:off x="354375" y="1689325"/>
            <a:ext cx="4364700" cy="30666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1F3A93"/>
                </a:solidFill>
                <a:latin typeface="Roboto"/>
                <a:ea typeface="Roboto"/>
                <a:cs typeface="Roboto"/>
                <a:sym typeface="Roboto"/>
              </a:rPr>
              <a:t>I like </a:t>
            </a:r>
            <a:r>
              <a:rPr lang="en" sz="2000">
                <a:solidFill>
                  <a:srgbClr val="1F3A93"/>
                </a:solidFill>
                <a:latin typeface="Roboto"/>
                <a:ea typeface="Roboto"/>
                <a:cs typeface="Roboto"/>
                <a:sym typeface="Roboto"/>
              </a:rPr>
              <a:t>the multiple levels you designed in your house. </a:t>
            </a:r>
            <a:endParaRPr sz="20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sz="12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rPr b="1" lang="en" sz="2000">
                <a:solidFill>
                  <a:srgbClr val="1F3A93"/>
                </a:solidFill>
                <a:latin typeface="Roboto"/>
                <a:ea typeface="Roboto"/>
                <a:cs typeface="Roboto"/>
                <a:sym typeface="Roboto"/>
              </a:rPr>
              <a:t>I wish</a:t>
            </a:r>
            <a:r>
              <a:rPr lang="en" sz="2000">
                <a:solidFill>
                  <a:srgbClr val="1F3A93"/>
                </a:solidFill>
                <a:latin typeface="Roboto"/>
                <a:ea typeface="Roboto"/>
                <a:cs typeface="Roboto"/>
                <a:sym typeface="Roboto"/>
              </a:rPr>
              <a:t> the ceilings connected in some parts of the house. </a:t>
            </a:r>
            <a:endParaRPr sz="20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sz="12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rPr b="1" lang="en" sz="2000">
                <a:solidFill>
                  <a:srgbClr val="1F3A93"/>
                </a:solidFill>
                <a:latin typeface="Roboto"/>
                <a:ea typeface="Roboto"/>
                <a:cs typeface="Roboto"/>
                <a:sym typeface="Roboto"/>
              </a:rPr>
              <a:t>I wonder</a:t>
            </a:r>
            <a:r>
              <a:rPr lang="en" sz="2000">
                <a:solidFill>
                  <a:srgbClr val="1F3A93"/>
                </a:solidFill>
                <a:latin typeface="Roboto"/>
                <a:ea typeface="Roboto"/>
                <a:cs typeface="Roboto"/>
                <a:sym typeface="Roboto"/>
              </a:rPr>
              <a:t> how the outside of the structure could be more unique.</a:t>
            </a:r>
            <a:endParaRPr sz="20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0" lvl="0" marL="0" rtl="0" algn="l">
              <a:spcBef>
                <a:spcPts val="1000"/>
              </a:spcBef>
              <a:spcAft>
                <a:spcPts val="1000"/>
              </a:spcAft>
              <a:buNone/>
            </a:pPr>
            <a:r>
              <a:t/>
            </a:r>
            <a:endParaRPr sz="2000">
              <a:solidFill>
                <a:srgbClr val="1F3A93"/>
              </a:solidFill>
              <a:latin typeface="Roboto"/>
              <a:ea typeface="Roboto"/>
              <a:cs typeface="Roboto"/>
              <a:sym typeface="Roboto"/>
            </a:endParaRPr>
          </a:p>
        </p:txBody>
      </p:sp>
      <p:pic>
        <p:nvPicPr>
          <p:cNvPr id="1426" name="Google Shape;1426;p119"/>
          <p:cNvPicPr preferRelativeResize="0"/>
          <p:nvPr/>
        </p:nvPicPr>
        <p:blipFill>
          <a:blip r:embed="rId7">
            <a:alphaModFix/>
          </a:blip>
          <a:stretch>
            <a:fillRect/>
          </a:stretch>
        </p:blipFill>
        <p:spPr>
          <a:xfrm>
            <a:off x="4364300" y="2228938"/>
            <a:ext cx="2859875" cy="1987375"/>
          </a:xfrm>
          <a:prstGeom prst="rect">
            <a:avLst/>
          </a:prstGeom>
          <a:noFill/>
          <a:ln cap="flat" cmpd="sng" w="28575">
            <a:solidFill>
              <a:srgbClr val="00B2A9"/>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2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432" name="Google Shape;1432;p12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433" name="Google Shape;1433;p120"/>
          <p:cNvGrpSpPr/>
          <p:nvPr/>
        </p:nvGrpSpPr>
        <p:grpSpPr>
          <a:xfrm>
            <a:off x="7686174" y="3855904"/>
            <a:ext cx="1251484" cy="1155127"/>
            <a:chOff x="5263074" y="1533724"/>
            <a:chExt cx="3732430" cy="3533579"/>
          </a:xfrm>
        </p:grpSpPr>
        <p:pic>
          <p:nvPicPr>
            <p:cNvPr id="1434" name="Google Shape;1434;p120"/>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435" name="Google Shape;1435;p120"/>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436" name="Google Shape;1436;p120"/>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437" name="Google Shape;1437;p120"/>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438" name="Google Shape;1438;p120"/>
          <p:cNvSpPr txBox="1"/>
          <p:nvPr/>
        </p:nvSpPr>
        <p:spPr>
          <a:xfrm>
            <a:off x="95100" y="1814875"/>
            <a:ext cx="7362600" cy="289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800">
                <a:solidFill>
                  <a:srgbClr val="00B2A9"/>
                </a:solidFill>
                <a:latin typeface="Roboto"/>
                <a:ea typeface="Roboto"/>
                <a:cs typeface="Roboto"/>
                <a:sym typeface="Roboto"/>
              </a:rPr>
              <a:t>Gallery Walk</a:t>
            </a:r>
            <a:endParaRPr b="1" sz="8800">
              <a:solidFill>
                <a:srgbClr val="00B2A9"/>
              </a:solidFill>
              <a:latin typeface="Roboto"/>
              <a:ea typeface="Roboto"/>
              <a:cs typeface="Roboto"/>
              <a:sym typeface="Roboto"/>
            </a:endParaRPr>
          </a:p>
          <a:p>
            <a:pPr indent="0" lvl="0" marL="0" rtl="0" algn="ctr">
              <a:spcBef>
                <a:spcPts val="0"/>
              </a:spcBef>
              <a:spcAft>
                <a:spcPts val="0"/>
              </a:spcAft>
              <a:buNone/>
            </a:pPr>
            <a:r>
              <a:rPr b="1" lang="en" sz="8800">
                <a:solidFill>
                  <a:srgbClr val="00B2A9"/>
                </a:solidFill>
                <a:latin typeface="Roboto"/>
                <a:ea typeface="Roboto"/>
                <a:cs typeface="Roboto"/>
                <a:sym typeface="Roboto"/>
              </a:rPr>
              <a:t>Time!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12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pic>
        <p:nvPicPr>
          <p:cNvPr id="1444" name="Google Shape;1444;p12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sp>
        <p:nvSpPr>
          <p:cNvPr id="1445" name="Google Shape;1445;p121"/>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Make Changes</a:t>
            </a:r>
            <a:endParaRPr b="1" sz="3000">
              <a:solidFill>
                <a:srgbClr val="00B2A9"/>
              </a:solidFill>
              <a:latin typeface="Roboto"/>
              <a:ea typeface="Roboto"/>
              <a:cs typeface="Roboto"/>
              <a:sym typeface="Roboto"/>
            </a:endParaRPr>
          </a:p>
        </p:txBody>
      </p:sp>
      <p:grpSp>
        <p:nvGrpSpPr>
          <p:cNvPr id="1446" name="Google Shape;1446;p121"/>
          <p:cNvGrpSpPr/>
          <p:nvPr/>
        </p:nvGrpSpPr>
        <p:grpSpPr>
          <a:xfrm>
            <a:off x="7686174" y="3855904"/>
            <a:ext cx="1251484" cy="1155127"/>
            <a:chOff x="5263074" y="1533724"/>
            <a:chExt cx="3732430" cy="3533579"/>
          </a:xfrm>
        </p:grpSpPr>
        <p:pic>
          <p:nvPicPr>
            <p:cNvPr id="1447" name="Google Shape;1447;p121"/>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448" name="Google Shape;1448;p121"/>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449" name="Google Shape;1449;p121"/>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1450" name="Google Shape;1450;p121"/>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
        <p:nvSpPr>
          <p:cNvPr id="1451" name="Google Shape;1451;p121"/>
          <p:cNvSpPr txBox="1"/>
          <p:nvPr>
            <p:ph idx="1" type="body"/>
          </p:nvPr>
        </p:nvSpPr>
        <p:spPr>
          <a:xfrm>
            <a:off x="354375" y="1689325"/>
            <a:ext cx="5470800" cy="13539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Are there any changes you need to make to your design based on the </a:t>
            </a:r>
            <a:r>
              <a:rPr lang="en" sz="2000">
                <a:solidFill>
                  <a:srgbClr val="1F3A93"/>
                </a:solidFill>
                <a:latin typeface="Roboto"/>
                <a:ea typeface="Roboto"/>
                <a:cs typeface="Roboto"/>
                <a:sym typeface="Roboto"/>
              </a:rPr>
              <a:t>feedback</a:t>
            </a:r>
            <a:r>
              <a:rPr lang="en" sz="2000">
                <a:solidFill>
                  <a:srgbClr val="1F3A93"/>
                </a:solidFill>
                <a:latin typeface="Roboto"/>
                <a:ea typeface="Roboto"/>
                <a:cs typeface="Roboto"/>
                <a:sym typeface="Roboto"/>
              </a:rPr>
              <a:t> you </a:t>
            </a:r>
            <a:r>
              <a:rPr lang="en" sz="2000">
                <a:solidFill>
                  <a:srgbClr val="1F3A93"/>
                </a:solidFill>
                <a:latin typeface="Roboto"/>
                <a:ea typeface="Roboto"/>
                <a:cs typeface="Roboto"/>
                <a:sym typeface="Roboto"/>
              </a:rPr>
              <a:t>received?? </a:t>
            </a:r>
            <a:r>
              <a:rPr lang="en" sz="2000">
                <a:solidFill>
                  <a:srgbClr val="1F3A93"/>
                </a:solidFill>
                <a:latin typeface="Roboto"/>
                <a:ea typeface="Roboto"/>
                <a:cs typeface="Roboto"/>
                <a:sym typeface="Roboto"/>
              </a:rPr>
              <a:t> </a:t>
            </a:r>
            <a:endParaRPr sz="20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0" lvl="0" marL="0" rtl="0" algn="l">
              <a:spcBef>
                <a:spcPts val="1000"/>
              </a:spcBef>
              <a:spcAft>
                <a:spcPts val="1000"/>
              </a:spcAft>
              <a:buNone/>
            </a:pPr>
            <a:r>
              <a:t/>
            </a:r>
            <a:endParaRPr sz="2000">
              <a:solidFill>
                <a:srgbClr val="1F3A93"/>
              </a:solidFill>
              <a:latin typeface="Roboto"/>
              <a:ea typeface="Roboto"/>
              <a:cs typeface="Roboto"/>
              <a:sym typeface="Roboto"/>
            </a:endParaRPr>
          </a:p>
        </p:txBody>
      </p:sp>
      <p:pic>
        <p:nvPicPr>
          <p:cNvPr id="1452" name="Google Shape;1452;p121"/>
          <p:cNvPicPr preferRelativeResize="0"/>
          <p:nvPr/>
        </p:nvPicPr>
        <p:blipFill>
          <a:blip r:embed="rId7">
            <a:alphaModFix/>
          </a:blip>
          <a:stretch>
            <a:fillRect/>
          </a:stretch>
        </p:blipFill>
        <p:spPr>
          <a:xfrm>
            <a:off x="3716950" y="2500775"/>
            <a:ext cx="2322200" cy="23222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12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pic>
        <p:nvPicPr>
          <p:cNvPr id="1458" name="Google Shape;1458;p122"/>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pSp>
        <p:nvGrpSpPr>
          <p:cNvPr id="1459" name="Google Shape;1459;p122"/>
          <p:cNvGrpSpPr/>
          <p:nvPr/>
        </p:nvGrpSpPr>
        <p:grpSpPr>
          <a:xfrm>
            <a:off x="7686174" y="3855904"/>
            <a:ext cx="1251484" cy="1155127"/>
            <a:chOff x="5263074" y="1533724"/>
            <a:chExt cx="3732430" cy="3533579"/>
          </a:xfrm>
        </p:grpSpPr>
        <p:pic>
          <p:nvPicPr>
            <p:cNvPr id="1460" name="Google Shape;1460;p122"/>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1461" name="Google Shape;1461;p122"/>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1462" name="Google Shape;1462;p122"/>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graphicFrame>
        <p:nvGraphicFramePr>
          <p:cNvPr id="1463" name="Google Shape;1463;p122"/>
          <p:cNvGraphicFramePr/>
          <p:nvPr/>
        </p:nvGraphicFramePr>
        <p:xfrm>
          <a:off x="729588" y="1512925"/>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is a step to try in this challenge? Complete the </a:t>
                      </a:r>
                      <a:r>
                        <a:rPr lang="en" sz="2600">
                          <a:solidFill>
                            <a:srgbClr val="1F3A93"/>
                          </a:solidFill>
                          <a:highlight>
                            <a:srgbClr val="FFB82E"/>
                          </a:highlight>
                          <a:latin typeface="Roboto"/>
                          <a:ea typeface="Roboto"/>
                          <a:cs typeface="Roboto"/>
                          <a:sym typeface="Roboto"/>
                        </a:rPr>
                        <a:t>Experiments</a:t>
                      </a:r>
                      <a:r>
                        <a:rPr lang="en" sz="2600">
                          <a:solidFill>
                            <a:srgbClr val="1F3A93"/>
                          </a:solidFill>
                          <a:latin typeface="Roboto"/>
                          <a:ea typeface="Roboto"/>
                          <a:cs typeface="Roboto"/>
                          <a:sym typeface="Roboto"/>
                        </a:rPr>
                        <a:t> section of the Innovators Compass handout!</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1464" name="Google Shape;1464;p122"/>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pic>
        <p:nvPicPr>
          <p:cNvPr id="1465" name="Google Shape;1465;p122"/>
          <p:cNvPicPr preferRelativeResize="0"/>
          <p:nvPr/>
        </p:nvPicPr>
        <p:blipFill>
          <a:blip r:embed="rId7">
            <a:alphaModFix/>
          </a:blip>
          <a:stretch>
            <a:fillRect/>
          </a:stretch>
        </p:blipFill>
        <p:spPr>
          <a:xfrm>
            <a:off x="2795334" y="3008025"/>
            <a:ext cx="2145699" cy="2003001"/>
          </a:xfrm>
          <a:prstGeom prst="rect">
            <a:avLst/>
          </a:prstGeom>
          <a:noFill/>
          <a:ln>
            <a:noFill/>
          </a:ln>
        </p:spPr>
      </p:pic>
      <p:grpSp>
        <p:nvGrpSpPr>
          <p:cNvPr id="1466" name="Google Shape;1466;p122"/>
          <p:cNvGrpSpPr/>
          <p:nvPr/>
        </p:nvGrpSpPr>
        <p:grpSpPr>
          <a:xfrm>
            <a:off x="311701" y="3380154"/>
            <a:ext cx="1990620" cy="1365410"/>
            <a:chOff x="245526" y="3213904"/>
            <a:chExt cx="1990620" cy="1365410"/>
          </a:xfrm>
        </p:grpSpPr>
        <p:pic>
          <p:nvPicPr>
            <p:cNvPr id="1467" name="Google Shape;1467;p122"/>
            <p:cNvPicPr preferRelativeResize="0"/>
            <p:nvPr/>
          </p:nvPicPr>
          <p:blipFill>
            <a:blip r:embed="rId8">
              <a:alphaModFix/>
            </a:blip>
            <a:stretch>
              <a:fillRect/>
            </a:stretch>
          </p:blipFill>
          <p:spPr>
            <a:xfrm rot="5400000">
              <a:off x="558131" y="2901299"/>
              <a:ext cx="1365410" cy="1990620"/>
            </a:xfrm>
            <a:prstGeom prst="rect">
              <a:avLst/>
            </a:prstGeom>
            <a:noFill/>
            <a:ln>
              <a:noFill/>
            </a:ln>
          </p:spPr>
        </p:pic>
        <p:sp>
          <p:nvSpPr>
            <p:cNvPr id="1468" name="Google Shape;1468;p122"/>
            <p:cNvSpPr txBox="1"/>
            <p:nvPr/>
          </p:nvSpPr>
          <p:spPr>
            <a:xfrm>
              <a:off x="331538" y="3480963"/>
              <a:ext cx="1818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Submit your design to the BreakFree contest!</a:t>
              </a:r>
              <a:endParaRPr>
                <a:latin typeface="Roboto"/>
                <a:ea typeface="Roboto"/>
                <a:cs typeface="Roboto"/>
                <a:sym typeface="Roboto"/>
              </a:endParaRPr>
            </a:p>
          </p:txBody>
        </p:sp>
      </p:grpSp>
      <p:sp>
        <p:nvSpPr>
          <p:cNvPr id="1469" name="Google Shape;1469;p122"/>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473" name="Shape 1473"/>
        <p:cNvGrpSpPr/>
        <p:nvPr/>
      </p:nvGrpSpPr>
      <p:grpSpPr>
        <a:xfrm>
          <a:off x="0" y="0"/>
          <a:ext cx="0" cy="0"/>
          <a:chOff x="0" y="0"/>
          <a:chExt cx="0" cy="0"/>
        </a:xfrm>
      </p:grpSpPr>
      <p:sp>
        <p:nvSpPr>
          <p:cNvPr id="1474" name="Google Shape;1474;p123"/>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23"/>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UNCONSTRUCT</a:t>
            </a:r>
            <a:endParaRPr b="1" sz="4800">
              <a:solidFill>
                <a:schemeClr val="lt1"/>
              </a:solidFill>
              <a:latin typeface="Roboto Condensed"/>
              <a:ea typeface="Roboto Condensed"/>
              <a:cs typeface="Roboto Condensed"/>
              <a:sym typeface="Roboto Condensed"/>
            </a:endParaRPr>
          </a:p>
        </p:txBody>
      </p:sp>
      <p:cxnSp>
        <p:nvCxnSpPr>
          <p:cNvPr id="1476" name="Google Shape;1476;p12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477" name="Google Shape;1477;p12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478" name="Google Shape;1478;p123"/>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grpSp>
        <p:nvGrpSpPr>
          <p:cNvPr id="1479" name="Google Shape;1479;p123"/>
          <p:cNvGrpSpPr/>
          <p:nvPr/>
        </p:nvGrpSpPr>
        <p:grpSpPr>
          <a:xfrm>
            <a:off x="5263074" y="1533724"/>
            <a:ext cx="3732430" cy="3533579"/>
            <a:chOff x="5263074" y="1533724"/>
            <a:chExt cx="3732430" cy="3533579"/>
          </a:xfrm>
        </p:grpSpPr>
        <p:pic>
          <p:nvPicPr>
            <p:cNvPr id="1480" name="Google Shape;1480;p123"/>
            <p:cNvPicPr preferRelativeResize="0"/>
            <p:nvPr/>
          </p:nvPicPr>
          <p:blipFill rotWithShape="1">
            <a:blip r:embed="rId5">
              <a:alphaModFix/>
            </a:blip>
            <a:srcRect b="19375" l="26058" r="26058" t="17369"/>
            <a:stretch/>
          </p:blipFill>
          <p:spPr>
            <a:xfrm>
              <a:off x="5949850" y="2810825"/>
              <a:ext cx="1708236" cy="2256471"/>
            </a:xfrm>
            <a:prstGeom prst="rect">
              <a:avLst/>
            </a:prstGeom>
            <a:noFill/>
            <a:ln>
              <a:noFill/>
            </a:ln>
          </p:spPr>
        </p:pic>
        <p:pic>
          <p:nvPicPr>
            <p:cNvPr id="1481" name="Google Shape;1481;p123"/>
            <p:cNvPicPr preferRelativeResize="0"/>
            <p:nvPr/>
          </p:nvPicPr>
          <p:blipFill rotWithShape="1">
            <a:blip r:embed="rId6">
              <a:alphaModFix/>
            </a:blip>
            <a:srcRect b="18704" l="26481" r="26970" t="18040"/>
            <a:stretch/>
          </p:blipFill>
          <p:spPr>
            <a:xfrm>
              <a:off x="6922075" y="2249800"/>
              <a:ext cx="2073429" cy="2817504"/>
            </a:xfrm>
            <a:prstGeom prst="rect">
              <a:avLst/>
            </a:prstGeom>
            <a:noFill/>
            <a:ln>
              <a:noFill/>
            </a:ln>
          </p:spPr>
        </p:pic>
        <p:pic>
          <p:nvPicPr>
            <p:cNvPr id="1482" name="Google Shape;1482;p123"/>
            <p:cNvPicPr preferRelativeResize="0"/>
            <p:nvPr/>
          </p:nvPicPr>
          <p:blipFill rotWithShape="1">
            <a:blip r:embed="rId7">
              <a:alphaModFix/>
            </a:blip>
            <a:srcRect b="18488" l="21385" r="20484" t="18260"/>
            <a:stretch/>
          </p:blipFill>
          <p:spPr>
            <a:xfrm>
              <a:off x="5263074" y="1533724"/>
              <a:ext cx="2221353" cy="2417103"/>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pic>
        <p:nvPicPr>
          <p:cNvPr id="266" name="Google Shape;266;p4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267" name="Google Shape;267;p44"/>
          <p:cNvGraphicFramePr/>
          <p:nvPr/>
        </p:nvGraphicFramePr>
        <p:xfrm>
          <a:off x="803513" y="2411150"/>
          <a:ext cx="3000000" cy="3000000"/>
        </p:xfrm>
        <a:graphic>
          <a:graphicData uri="http://schemas.openxmlformats.org/drawingml/2006/table">
            <a:tbl>
              <a:tblPr>
                <a:noFill/>
                <a:tableStyleId>{2A417B2A-1644-4521-B406-453657B67E1B}</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Who’s </a:t>
                      </a:r>
                      <a:r>
                        <a:rPr lang="en" sz="2600">
                          <a:solidFill>
                            <a:srgbClr val="1F3A93"/>
                          </a:solidFill>
                          <a:latin typeface="Roboto"/>
                          <a:ea typeface="Roboto"/>
                          <a:cs typeface="Roboto"/>
                          <a:sym typeface="Roboto"/>
                        </a:rPr>
                        <a:t>involved in the challenge?</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268" name="Google Shape;268;p44"/>
          <p:cNvGrpSpPr/>
          <p:nvPr/>
        </p:nvGrpSpPr>
        <p:grpSpPr>
          <a:xfrm>
            <a:off x="7686174" y="3855904"/>
            <a:ext cx="1251484" cy="1155127"/>
            <a:chOff x="5263074" y="1533724"/>
            <a:chExt cx="3732430" cy="3533579"/>
          </a:xfrm>
        </p:grpSpPr>
        <p:pic>
          <p:nvPicPr>
            <p:cNvPr id="269" name="Google Shape;269;p44"/>
            <p:cNvPicPr preferRelativeResize="0"/>
            <p:nvPr/>
          </p:nvPicPr>
          <p:blipFill rotWithShape="1">
            <a:blip r:embed="rId4">
              <a:alphaModFix/>
            </a:blip>
            <a:srcRect b="19375" l="26058" r="26058" t="17369"/>
            <a:stretch/>
          </p:blipFill>
          <p:spPr>
            <a:xfrm>
              <a:off x="5949850" y="2810825"/>
              <a:ext cx="1708236" cy="2256471"/>
            </a:xfrm>
            <a:prstGeom prst="rect">
              <a:avLst/>
            </a:prstGeom>
            <a:noFill/>
            <a:ln>
              <a:noFill/>
            </a:ln>
          </p:spPr>
        </p:pic>
        <p:pic>
          <p:nvPicPr>
            <p:cNvPr id="270" name="Google Shape;270;p44"/>
            <p:cNvPicPr preferRelativeResize="0"/>
            <p:nvPr/>
          </p:nvPicPr>
          <p:blipFill rotWithShape="1">
            <a:blip r:embed="rId5">
              <a:alphaModFix/>
            </a:blip>
            <a:srcRect b="18704" l="26481" r="26970" t="18040"/>
            <a:stretch/>
          </p:blipFill>
          <p:spPr>
            <a:xfrm>
              <a:off x="6922075" y="2249800"/>
              <a:ext cx="2073429" cy="2817504"/>
            </a:xfrm>
            <a:prstGeom prst="rect">
              <a:avLst/>
            </a:prstGeom>
            <a:noFill/>
            <a:ln>
              <a:noFill/>
            </a:ln>
          </p:spPr>
        </p:pic>
        <p:pic>
          <p:nvPicPr>
            <p:cNvPr id="271" name="Google Shape;271;p44"/>
            <p:cNvPicPr preferRelativeResize="0"/>
            <p:nvPr/>
          </p:nvPicPr>
          <p:blipFill rotWithShape="1">
            <a:blip r:embed="rId6">
              <a:alphaModFix/>
            </a:blip>
            <a:srcRect b="18488" l="21385" r="20484" t="18260"/>
            <a:stretch/>
          </p:blipFill>
          <p:spPr>
            <a:xfrm>
              <a:off x="5263074" y="1533724"/>
              <a:ext cx="2221353" cy="2417103"/>
            </a:xfrm>
            <a:prstGeom prst="rect">
              <a:avLst/>
            </a:prstGeom>
            <a:noFill/>
            <a:ln>
              <a:noFill/>
            </a:ln>
          </p:spPr>
        </p:pic>
      </p:grpSp>
      <p:cxnSp>
        <p:nvCxnSpPr>
          <p:cNvPr id="272" name="Google Shape;272;p44"/>
          <p:cNvCxnSpPr/>
          <p:nvPr/>
        </p:nvCxnSpPr>
        <p:spPr>
          <a:xfrm flipH="1" rot="10800000">
            <a:off x="409575" y="1019700"/>
            <a:ext cx="5695800" cy="900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